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0" r:id="rId21"/>
    <p:sldId id="276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9" autoAdjust="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trips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Georgia" pitchFamily="18" charset="0"/>
                <a:cs typeface="Times New Roman" pitchFamily="18" charset="0"/>
              </a:rPr>
              <a:t>Интеллектуально-познавательная  игра</a:t>
            </a:r>
            <a:br>
              <a:rPr lang="ru-RU" sz="3200" b="1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Georgia" pitchFamily="18" charset="0"/>
                <a:cs typeface="Times New Roman" pitchFamily="18" charset="0"/>
              </a:rPr>
              <a:t> «ОГОНЬ- ДРУГ ИЛИ ВРАГ ЧЕЛОВЕКА»</a:t>
            </a:r>
            <a:endParaRPr lang="ru-RU" sz="3200" b="1" i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Юля\Рабочий стол\пожар\16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0200" y="2286000"/>
            <a:ext cx="5715000" cy="4297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/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Ручной </a:t>
            </a:r>
            <a:r>
              <a:rPr lang="ru-RU" sz="4000" b="1" i="1" dirty="0" smtClean="0">
                <a:latin typeface="Georgia" pitchFamily="18" charset="0"/>
              </a:rPr>
              <a:t>насос на конной тяге 1905 г.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Содержимое 3" descr="http://festival.1september.ru/articles/560372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391150" cy="424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Пожарная </a:t>
            </a:r>
            <a:r>
              <a:rPr lang="ru-RU" sz="2000" b="1" dirty="0" smtClean="0">
                <a:latin typeface="Georgia" pitchFamily="18" charset="0"/>
              </a:rPr>
              <a:t>часть, выезжающая в те времена на пожар, представляла собой довольно солидную процессию. Впереди на лихом коне - трубач, громкими звуками предупреждающий прохожих о том, что пожарные с большой скоростью едут на пожар. Отсюда и пошло выражение “летит, как на пожар”. Но дом зачастую не успевали спасти.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festival.1september.ru/articles/560372/img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2610644"/>
            <a:ext cx="4190999" cy="37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60372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5972175" cy="394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60372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60372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На </a:t>
            </a:r>
            <a:r>
              <a:rPr lang="ru-RU" sz="2400" b="1" dirty="0" smtClean="0">
                <a:latin typeface="Georgia" pitchFamily="18" charset="0"/>
              </a:rPr>
              <a:t>смену лошадям пришли мощные машины, а труба явилась родоначальницей сирен, которые устанавливаются на современных пожарных автомобилях. (Рисунок пожарной машины.)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" name="Содержимое 3" descr="http://festival.1september.ru/articles/560372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638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934200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Georgia" pitchFamily="18" charset="0"/>
              </a:rPr>
              <a:t>17 апреля 1918 года В. И. Ленин подписал декрет “Об организации мер борьбы с огнем”. Эту дату принято считать днем рождения пожарной охраны.</a:t>
            </a:r>
          </a:p>
          <a:p>
            <a:r>
              <a:rPr lang="ru-RU" sz="4200" dirty="0" smtClean="0">
                <a:latin typeface="Georgia" pitchFamily="18" charset="0"/>
              </a:rPr>
              <a:t>Итак, пожарные спешат на пожар, но иногда они приезжают слишком поздно. Как говориться, “на пожарных надейся, а сам не плошай”, то есть, до того, как на пожар приедут пожарные, мы многое сумеем спасти, затушить пожар, если будем правильно действовать.</a:t>
            </a:r>
          </a:p>
          <a:p>
            <a:r>
              <a:rPr lang="ru-RU" sz="4200" dirty="0" smtClean="0">
                <a:latin typeface="Georgia" pitchFamily="18" charset="0"/>
              </a:rPr>
              <a:t>Среди </a:t>
            </a:r>
            <a:r>
              <a:rPr lang="ru-RU" sz="4200" dirty="0" smtClean="0">
                <a:latin typeface="Georgia" pitchFamily="18" charset="0"/>
              </a:rPr>
              <a:t>многих умений, которые нужны в жизни каждому человеку, есть одно очень важное - умение правильно действовать в случае любой опасности. Чем больше ты знаешь о разных видах опасности, тем увереннее ты будешь себя чувствовать. А это очень важно. Если человек уверен в себе, в своих знаниях, он обязательно сумеет справиться с опасностью, даже незнакомой.</a:t>
            </a:r>
          </a:p>
          <a:p>
            <a:r>
              <a:rPr lang="ru-RU" sz="4200" dirty="0" smtClean="0">
                <a:latin typeface="Georgia" pitchFamily="18" charset="0"/>
              </a:rPr>
              <a:t>Опасное </a:t>
            </a:r>
            <a:r>
              <a:rPr lang="ru-RU" sz="4200" dirty="0" smtClean="0">
                <a:latin typeface="Georgia" pitchFamily="18" charset="0"/>
              </a:rPr>
              <a:t>происшествие в разговорной речи взрослые часто называют “</a:t>
            </a:r>
            <a:r>
              <a:rPr lang="ru-RU" sz="4200" i="1" dirty="0" smtClean="0">
                <a:latin typeface="Georgia" pitchFamily="18" charset="0"/>
              </a:rPr>
              <a:t>экстремальной ситуацией”.</a:t>
            </a:r>
            <a:r>
              <a:rPr lang="ru-RU" sz="4200" dirty="0" smtClean="0">
                <a:latin typeface="Georgia" pitchFamily="18" charset="0"/>
              </a:rPr>
              <a:t> Это ситуация, которая, как правило, угрожает здоровью и жизни. Это могут быть — пожар в квартире, столкновение со злой собакой или встреча со злоумышленником. В любом случае в такой ситуации потребуется умение преодолеть страх и растерянность, подавить внутреннюю панику. Чтобы всё это тебя не застало врасплох, надо ещё раз вспомнить о главных правилах безопасного поведения: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В </a:t>
            </a:r>
            <a:r>
              <a:rPr lang="ru-RU" sz="2000" b="1" dirty="0" smtClean="0">
                <a:latin typeface="Georgia" pitchFamily="18" charset="0"/>
              </a:rPr>
              <a:t>нашем правительстве есть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специальное </a:t>
            </a:r>
            <a:r>
              <a:rPr lang="ru-RU" sz="2000" b="1" dirty="0" smtClean="0">
                <a:latin typeface="Georgia" pitchFamily="18" charset="0"/>
              </a:rPr>
              <a:t>министерство,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которое </a:t>
            </a:r>
            <a:r>
              <a:rPr lang="ru-RU" sz="2000" b="1" dirty="0" smtClean="0">
                <a:latin typeface="Georgia" pitchFamily="18" charset="0"/>
              </a:rPr>
              <a:t>так и называется —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Министерство </a:t>
            </a:r>
            <a:r>
              <a:rPr lang="ru-RU" sz="2000" b="1" dirty="0" smtClean="0">
                <a:latin typeface="Georgia" pitchFamily="18" charset="0"/>
              </a:rPr>
              <a:t>по делам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гражданской </a:t>
            </a:r>
            <a:r>
              <a:rPr lang="ru-RU" sz="2000" b="1" dirty="0" smtClean="0">
                <a:latin typeface="Georgia" pitchFamily="18" charset="0"/>
              </a:rPr>
              <a:t>обороны, чрезвычайным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ситуациям </a:t>
            </a:r>
            <a:r>
              <a:rPr lang="ru-RU" sz="2000" b="1" dirty="0" smtClean="0">
                <a:latin typeface="Georgia" pitchFamily="18" charset="0"/>
              </a:rPr>
              <a:t>и ликвидации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последствий </a:t>
            </a:r>
            <a:r>
              <a:rPr lang="ru-RU" sz="2000" b="1" dirty="0" smtClean="0">
                <a:latin typeface="Georgia" pitchFamily="18" charset="0"/>
              </a:rPr>
              <a:t>стихийных бедствий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(</a:t>
            </a:r>
            <a:r>
              <a:rPr lang="ru-RU" sz="2000" b="1" dirty="0" smtClean="0">
                <a:latin typeface="Georgia" pitchFamily="18" charset="0"/>
              </a:rPr>
              <a:t>МЧС России). Именно оно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руководит </a:t>
            </a:r>
            <a:r>
              <a:rPr lang="ru-RU" sz="2000" b="1" dirty="0" smtClean="0">
                <a:latin typeface="Georgia" pitchFamily="18" charset="0"/>
              </a:rPr>
              <a:t>отрядами спасателей,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готовит </a:t>
            </a:r>
            <a:r>
              <a:rPr lang="ru-RU" sz="2000" b="1" dirty="0" smtClean="0">
                <a:latin typeface="Georgia" pitchFamily="18" charset="0"/>
              </a:rPr>
              <a:t>их, снабжает всем необходимым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и </a:t>
            </a:r>
            <a:r>
              <a:rPr lang="ru-RU" sz="2000" b="1" dirty="0" smtClean="0">
                <a:latin typeface="Georgia" pitchFamily="18" charset="0"/>
              </a:rPr>
              <a:t>посылает туда, где случилась беда.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Этот </a:t>
            </a:r>
            <a:r>
              <a:rPr lang="ru-RU" sz="2000" b="1" dirty="0" smtClean="0">
                <a:latin typeface="Georgia" pitchFamily="18" charset="0"/>
              </a:rPr>
              <a:t>значок – часть эмблемы МЧС. </a:t>
            </a: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Ее </a:t>
            </a:r>
            <a:r>
              <a:rPr lang="ru-RU" sz="2000" b="1" dirty="0" smtClean="0">
                <a:latin typeface="Georgia" pitchFamily="18" charset="0"/>
              </a:rPr>
              <a:t>называют </a:t>
            </a:r>
            <a:r>
              <a:rPr lang="ru-RU" sz="2000" b="1" dirty="0" smtClean="0">
                <a:latin typeface="Georgia" pitchFamily="18" charset="0"/>
              </a:rPr>
              <a:t>«ЗВЕЗДА НАДЕЖДЫ»</a:t>
            </a:r>
            <a:r>
              <a:rPr lang="ru-RU" sz="2600" b="1" dirty="0" smtClean="0">
                <a:latin typeface="Georgia" pitchFamily="18" charset="0"/>
              </a:rPr>
              <a:t>.</a:t>
            </a:r>
            <a:endParaRPr lang="ru-RU" sz="2600" b="1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5181600" y="1143000"/>
            <a:ext cx="3733800" cy="33528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Отгадай </a:t>
            </a: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загадки:</a:t>
            </a:r>
            <a:endParaRPr lang="ru-RU" b="1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Georgia" pitchFamily="18" charset="0"/>
              </a:rPr>
              <a:t>. Красная </a:t>
            </a:r>
            <a:r>
              <a:rPr lang="ru-RU" dirty="0" smtClean="0">
                <a:latin typeface="Georgia" pitchFamily="18" charset="0"/>
              </a:rPr>
              <a:t>корова всю солому поела.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2. От огня происхожу, от огня и умираю.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3. Маленькая, удаленькая, а большую беду принесла.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4. В маленьком амбаре лежит пожар на пожаре.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5. Красный бык стоит, дрожит, черный – на него бежит.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6. Черный дым валит в окно – очень страшное оно, от неправильного действия случается это бедствие.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7. С огнем бороться мы должны, с водою мы напарники, мы очень людям всем нужны. Так кто же мы?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8. Чтобы не было огня, не играйте вы в меня. Я огня сестричка, маленькая….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9. На полу ковер зажег, выпал на пол … 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Мини-викторина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1.Можно ли играть со спичками? Почему</a:t>
            </a:r>
            <a:r>
              <a:rPr lang="ru-RU" dirty="0" smtClean="0">
                <a:latin typeface="Georgia" pitchFamily="18" charset="0"/>
              </a:rPr>
              <a:t>?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2.Почему детям не разрешают включать газовую плиту? 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3.Можно ли оставлять включенный телевизор без присмотра</a:t>
            </a:r>
            <a:r>
              <a:rPr lang="ru-RU" dirty="0" smtClean="0">
                <a:latin typeface="Georgia" pitchFamily="18" charset="0"/>
              </a:rPr>
              <a:t>?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4.Отчего возникает пожар?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Юля\Рабочий стол\пожар\455840_glupost-i-halatnost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818" y="0"/>
            <a:ext cx="93988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Georgia" pitchFamily="18" charset="0"/>
              </a:rPr>
              <a:t>Назовите причины пожара?</a:t>
            </a:r>
            <a:endParaRPr lang="ru-RU" sz="4800" dirty="0"/>
          </a:p>
        </p:txBody>
      </p:sp>
      <p:pic>
        <p:nvPicPr>
          <p:cNvPr id="3074" name="Picture 2" descr="C:\Documents and Settings\Юля\Рабочий стол\пожар\38731704_pgw5po_c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804580" cy="4170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900" b="1" i="1" dirty="0" smtClean="0">
                <a:latin typeface="Georgia" pitchFamily="18" charset="0"/>
              </a:rPr>
              <a:t>ПРИЧИНЫ </a:t>
            </a:r>
            <a:r>
              <a:rPr lang="ru-RU" sz="3900" b="1" i="1" dirty="0" smtClean="0">
                <a:latin typeface="Georgia" pitchFamily="18" charset="0"/>
              </a:rPr>
              <a:t>ПОЖАРА:</a:t>
            </a:r>
          </a:p>
          <a:p>
            <a:pPr>
              <a:buNone/>
            </a:pPr>
            <a:endParaRPr lang="ru-RU" b="1" i="1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Неисправность </a:t>
            </a:r>
            <a:r>
              <a:rPr lang="ru-RU" dirty="0" smtClean="0">
                <a:latin typeface="Georgia" pitchFamily="18" charset="0"/>
              </a:rPr>
              <a:t>электрических </a:t>
            </a:r>
            <a:r>
              <a:rPr lang="ru-RU" dirty="0" smtClean="0">
                <a:latin typeface="Georgia" pitchFamily="18" charset="0"/>
              </a:rPr>
              <a:t>приборов;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Забывчивость </a:t>
            </a:r>
            <a:r>
              <a:rPr lang="ru-RU" dirty="0" smtClean="0">
                <a:latin typeface="Georgia" pitchFamily="18" charset="0"/>
              </a:rPr>
              <a:t>(забыл выключить</a:t>
            </a:r>
            <a:r>
              <a:rPr lang="ru-RU" dirty="0" smtClean="0">
                <a:latin typeface="Georgia" pitchFamily="18" charset="0"/>
              </a:rPr>
              <a:t>);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Искра </a:t>
            </a:r>
            <a:r>
              <a:rPr lang="ru-RU" dirty="0" smtClean="0">
                <a:latin typeface="Georgia" pitchFamily="18" charset="0"/>
              </a:rPr>
              <a:t>(печь, камин, бенгальские огни, хлопушки, свеча, папироса</a:t>
            </a:r>
            <a:r>
              <a:rPr lang="ru-RU" dirty="0" smtClean="0">
                <a:latin typeface="Georgia" pitchFamily="18" charset="0"/>
              </a:rPr>
              <a:t>);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Легковоспламеняющиеся </a:t>
            </a:r>
            <a:r>
              <a:rPr lang="ru-RU" dirty="0" smtClean="0">
                <a:latin typeface="Georgia" pitchFamily="18" charset="0"/>
              </a:rPr>
              <a:t>предметы (мебель, обои, книги, одежда, </a:t>
            </a:r>
            <a:r>
              <a:rPr lang="ru-RU" dirty="0" smtClean="0">
                <a:latin typeface="Georgia" pitchFamily="18" charset="0"/>
              </a:rPr>
              <a:t>пол);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Спички </a:t>
            </a:r>
            <a:r>
              <a:rPr lang="ru-RU" dirty="0" smtClean="0">
                <a:latin typeface="Georgia" pitchFamily="18" charset="0"/>
              </a:rPr>
              <a:t>(игры со </a:t>
            </a:r>
            <a:r>
              <a:rPr lang="ru-RU" dirty="0" smtClean="0">
                <a:latin typeface="Georgia" pitchFamily="18" charset="0"/>
              </a:rPr>
              <a:t>спичками);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Керосин</a:t>
            </a:r>
            <a:r>
              <a:rPr lang="ru-RU" dirty="0" smtClean="0">
                <a:latin typeface="Georgia" pitchFamily="18" charset="0"/>
              </a:rPr>
              <a:t>, бензин, газ - самые </a:t>
            </a:r>
            <a:r>
              <a:rPr lang="ru-RU" dirty="0" smtClean="0">
                <a:latin typeface="Georgia" pitchFamily="18" charset="0"/>
              </a:rPr>
              <a:t>главные.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Виновники </a:t>
            </a:r>
            <a:r>
              <a:rPr lang="ru-RU" dirty="0" smtClean="0">
                <a:latin typeface="Georgia" pitchFamily="18" charset="0"/>
              </a:rPr>
              <a:t>пожаров — люди.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Georgia" pitchFamily="18" charset="0"/>
              </a:rPr>
              <a:t>Что нужно всегда помнить, что бы не допустить пожара?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4098" name="Picture 2" descr="C:\Documents and Settings\Юля\Рабочий стол\пожар\wildfi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95600"/>
            <a:ext cx="5391150" cy="3609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ПРАВИЛА ПОЖАРНОЙ БЕЗОПАСНОСТИ</a:t>
            </a:r>
            <a:endParaRPr lang="ru-RU" sz="3600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latin typeface="Georgia" pitchFamily="18" charset="0"/>
            </a:endParaRPr>
          </a:p>
          <a:p>
            <a:pPr lvl="0"/>
            <a:r>
              <a:rPr lang="ru-RU" dirty="0" smtClean="0">
                <a:latin typeface="Georgia" pitchFamily="18" charset="0"/>
              </a:rPr>
              <a:t>Не </a:t>
            </a:r>
            <a:r>
              <a:rPr lang="ru-RU" dirty="0" smtClean="0">
                <a:latin typeface="Georgia" pitchFamily="18" charset="0"/>
              </a:rPr>
              <a:t>балуйся дома со спичками и зажигалками. 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Уходя из комнаты или из дома, не забывай выключать электроприборы. 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Не суши бельё над плитой. 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Ни в коем случае не зажигай фейерверки, свечи, бенгальские огни дома (лучше это делать со взрослыми). 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Поспеши-ка не зевай! </a:t>
            </a:r>
            <a:r>
              <a:rPr lang="ru-RU" sz="3200" b="1" i="1" dirty="0" smtClean="0">
                <a:latin typeface="Georgia" pitchFamily="18" charset="0"/>
              </a:rPr>
              <a:t>Правильный ответ </a:t>
            </a:r>
            <a:r>
              <a:rPr lang="ru-RU" sz="3200" b="1" i="1" dirty="0" smtClean="0">
                <a:latin typeface="Georgia" pitchFamily="18" charset="0"/>
              </a:rPr>
              <a:t>давай! 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Раз</a:t>
            </a:r>
            <a:r>
              <a:rPr lang="ru-RU" dirty="0" smtClean="0">
                <a:latin typeface="Georgia" pitchFamily="18" charset="0"/>
              </a:rPr>
              <a:t>, два, три, четыре-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У кого пожар в…? 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Дым столбом поднялся вдруг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не выключил ....? 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Красный отблеск побежал.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со спичками,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Стол и шкаф сгорели разом.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сушил белье над…?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Столб огня чердак объял.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там спички….?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Пламя прыгнуло в траву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у дома жег ...?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бросал в огонь при этом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Незнакомые ...? </a:t>
            </a:r>
            <a:r>
              <a:rPr lang="ru-RU" i="1" dirty="0" smtClean="0">
                <a:latin typeface="Georgia" pitchFamily="18" charset="0"/>
              </a:rPr>
              <a:t/>
            </a:r>
            <a:br>
              <a:rPr lang="ru-RU" i="1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Помни каждый гражданин этот номер ...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Дым увидел — не зевай и пожарных ... 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Это всем должно быть ясно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Что шутить с огнем….?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520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pic>
        <p:nvPicPr>
          <p:cNvPr id="17411" name="Picture 3" descr="C:\Documents and Settings\Юля\Рабочий стол\пожар\0_27955_2e5ff4e5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2286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Огонек всегда такой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И хороший, и плохой.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Он и светит, он и греет,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И проказничать умеет.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Это все ведь вам знакомо,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Эти истины не новы!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18310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Так о чём мы будем говорить? 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безопасном обращении с огнём.	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Говорим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огонь нам друг!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Но врагом он станет вдруг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Если мы о нём забудем,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Отомстит он сразу людям.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Пожалеете о том 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Вы в сражении с огнём.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Тут он страшен и суров-</a:t>
            </a:r>
            <a:b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от дома – куча дров!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4" name="Содержимое 3" descr="http://festival.1september.ru/articles/560372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43053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Georgia" pitchFamily="18" charset="0"/>
              </a:rPr>
              <a:t/>
            </a:r>
            <a:br>
              <a:rPr lang="ru-RU" sz="6000" dirty="0" smtClean="0">
                <a:latin typeface="Georgia" pitchFamily="18" charset="0"/>
              </a:rPr>
            </a:br>
            <a:r>
              <a:rPr lang="ru-RU" sz="6000" dirty="0" smtClean="0">
                <a:latin typeface="Georgia" pitchFamily="18" charset="0"/>
              </a:rPr>
              <a:t>Сформулируйте тему </a:t>
            </a:r>
            <a:r>
              <a:rPr lang="ru-RU" sz="6000" dirty="0" smtClean="0">
                <a:latin typeface="Georgia" pitchFamily="18" charset="0"/>
              </a:rPr>
              <a:t/>
            </a:r>
            <a:br>
              <a:rPr lang="ru-RU" sz="6000" dirty="0" smtClean="0">
                <a:latin typeface="Georgia" pitchFamily="18" charset="0"/>
              </a:rPr>
            </a:br>
            <a:endParaRPr lang="ru-RU" sz="6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Выберите правильный </a:t>
            </a:r>
            <a:r>
              <a:rPr lang="ru-RU" sz="2800" dirty="0" smtClean="0">
                <a:latin typeface="Georgia" pitchFamily="18" charset="0"/>
              </a:rPr>
              <a:t>союз и </a:t>
            </a:r>
            <a:r>
              <a:rPr lang="ru-RU" sz="2800" dirty="0" smtClean="0">
                <a:latin typeface="Georgia" pitchFamily="18" charset="0"/>
              </a:rPr>
              <a:t>правильный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знак:</a:t>
            </a:r>
            <a:endParaRPr lang="ru-RU" sz="28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dirty="0" smtClean="0">
                <a:latin typeface="Georgia" pitchFamily="18" charset="0"/>
              </a:rPr>
              <a:t>Огонь </a:t>
            </a:r>
            <a:r>
              <a:rPr lang="ru-RU" sz="6600" dirty="0" smtClean="0">
                <a:latin typeface="Georgia" pitchFamily="18" charset="0"/>
              </a:rPr>
              <a:t>– друг </a:t>
            </a:r>
            <a:r>
              <a:rPr lang="ru-RU" sz="6600" baseline="30000" dirty="0" err="1" smtClean="0">
                <a:latin typeface="Georgia" pitchFamily="18" charset="0"/>
              </a:rPr>
              <a:t>и</a:t>
            </a:r>
            <a:r>
              <a:rPr lang="ru-RU" sz="6600" baseline="-25000" dirty="0" err="1" smtClean="0">
                <a:latin typeface="Georgia" pitchFamily="18" charset="0"/>
              </a:rPr>
              <a:t>или</a:t>
            </a:r>
            <a:r>
              <a:rPr lang="ru-RU" sz="6600" baseline="-25000" dirty="0" smtClean="0">
                <a:latin typeface="Georgia" pitchFamily="18" charset="0"/>
              </a:rPr>
              <a:t> </a:t>
            </a:r>
            <a:r>
              <a:rPr lang="ru-RU" sz="6600" dirty="0" smtClean="0">
                <a:latin typeface="Georgia" pitchFamily="18" charset="0"/>
              </a:rPr>
              <a:t>враг человека.</a:t>
            </a:r>
            <a:r>
              <a:rPr lang="ru-RU" sz="6600" baseline="30000" dirty="0" smtClean="0">
                <a:latin typeface="Georgia" pitchFamily="18" charset="0"/>
              </a:rPr>
              <a:t>!</a:t>
            </a:r>
            <a:r>
              <a:rPr lang="ru-RU" sz="6600" baseline="-25000" dirty="0" smtClean="0">
                <a:latin typeface="Georgia" pitchFamily="18" charset="0"/>
              </a:rPr>
              <a:t>?</a:t>
            </a:r>
            <a:endParaRPr lang="ru-RU" sz="6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Вы </a:t>
            </a:r>
            <a:r>
              <a:rPr lang="ru-RU" sz="4000" dirty="0" smtClean="0">
                <a:latin typeface="Georgia" pitchFamily="18" charset="0"/>
              </a:rPr>
              <a:t>правы, тема  </a:t>
            </a:r>
            <a:r>
              <a:rPr lang="ru-RU" sz="4000" dirty="0" smtClean="0">
                <a:latin typeface="Georgia" pitchFamily="18" charset="0"/>
              </a:rPr>
              <a:t>«Огонь–друг </a:t>
            </a:r>
            <a:r>
              <a:rPr lang="ru-RU" sz="4000" dirty="0" smtClean="0">
                <a:latin typeface="Georgia" pitchFamily="18" charset="0"/>
              </a:rPr>
              <a:t>или враг человека</a:t>
            </a:r>
            <a:r>
              <a:rPr lang="ru-RU" sz="4000" dirty="0" smtClean="0">
                <a:latin typeface="Georgia" pitchFamily="18" charset="0"/>
              </a:rPr>
              <a:t>?»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16387" name="Picture 3" descr="C:\Documents and Settings\Юля\Рабочий стол\пожар\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438900" cy="39599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0"/>
            <a:ext cx="74676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latin typeface="Georgia" pitchFamily="18" charset="0"/>
              </a:rPr>
              <a:t>Из истории пожарного дела</a:t>
            </a:r>
            <a:endParaRPr lang="ru-RU" sz="6000" b="1" i="1" dirty="0">
              <a:latin typeface="Georgia" pitchFamily="18" charset="0"/>
            </a:endParaRPr>
          </a:p>
        </p:txBody>
      </p:sp>
      <p:pic>
        <p:nvPicPr>
          <p:cNvPr id="2050" name="Picture 2" descr="C:\Documents and Settings\Юля\Рабочий стол\пожар\233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334000" cy="424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4" name="Содержимое 3" descr="img2.jpg (9064 bytes)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3400" y="14478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Georgia" pitchFamily="18" charset="0"/>
              </a:rPr>
              <a:t>Пожарная </a:t>
            </a:r>
          </a:p>
          <a:p>
            <a:r>
              <a:rPr lang="ru-RU" sz="4800" b="1" i="1" dirty="0" smtClean="0">
                <a:latin typeface="Georgia" pitchFamily="18" charset="0"/>
              </a:rPr>
              <a:t>каланча</a:t>
            </a:r>
            <a:endParaRPr lang="ru-RU" sz="4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Каска и лестница 1905 г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Содержимое 3" descr="http://festival.1september.ru/articles/560372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857750" cy="42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Брандмейстер 1905 г.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4" name="Содержимое 3" descr="http://festival.1september.ru/articles/560372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286125" cy="47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143</TotalTime>
  <Words>643</Words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 Интеллектуально-познавательная  игра  «ОГОНЬ- ДРУГ ИЛИ ВРАГ ЧЕЛОВЕКА»</vt:lpstr>
      <vt:lpstr>Слайд 2</vt:lpstr>
      <vt:lpstr>Так о чём мы будем говорить?  О безопасном обращении с огнём.   Говорим - огонь нам друг! Но врагом он станет вдруг Если мы о нём забудем, Отомстит он сразу людям. Пожалеете о том  Вы в сражении с огнём. Тут он страшен и суров- И от дома – куча дров!</vt:lpstr>
      <vt:lpstr> Сформулируйте тему  </vt:lpstr>
      <vt:lpstr> Вы правы, тема  «Огонь–друг или враг человека?»  </vt:lpstr>
      <vt:lpstr>Слайд 6</vt:lpstr>
      <vt:lpstr>  </vt:lpstr>
      <vt:lpstr>Каска и лестница 1905 г </vt:lpstr>
      <vt:lpstr>Брандмейстер 1905 г. </vt:lpstr>
      <vt:lpstr> Ручной насос на конной тяге 1905 г. </vt:lpstr>
      <vt:lpstr>    Пожарная часть, выезжающая в те времена на пожар, представляла собой довольно солидную процессию. Впереди на лихом коне - трубач, громкими звуками предупреждающий прохожих о том, что пожарные с большой скоростью едут на пожар. Отсюда и пошло выражение “летит, как на пожар”. Но дом зачастую не успевали спасти. </vt:lpstr>
      <vt:lpstr>Слайд 12</vt:lpstr>
      <vt:lpstr>Слайд 13</vt:lpstr>
      <vt:lpstr>Слайд 14</vt:lpstr>
      <vt:lpstr> На смену лошадям пришли мощные машины, а труба явилась родоначальницей сирен, которые устанавливаются на современных пожарных автомобилях. (Рисунок пожарной машины.)</vt:lpstr>
      <vt:lpstr>Слайд 16</vt:lpstr>
      <vt:lpstr>Слайд 17</vt:lpstr>
      <vt:lpstr>Отгадай загадки:</vt:lpstr>
      <vt:lpstr>Мини-викторина</vt:lpstr>
      <vt:lpstr>Назовите причины пожара?</vt:lpstr>
      <vt:lpstr>Слайд 21</vt:lpstr>
      <vt:lpstr>Слайд 22</vt:lpstr>
      <vt:lpstr>ПРАВИЛА ПОЖАРНОЙ БЕЗОПАСНОСТИ</vt:lpstr>
      <vt:lpstr>Поспеши-ка не зевай! Правильный ответ давай!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17</cp:revision>
  <dcterms:modified xsi:type="dcterms:W3CDTF">2010-10-21T03:40:48Z</dcterms:modified>
</cp:coreProperties>
</file>