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9" r:id="rId3"/>
    <p:sldId id="263" r:id="rId4"/>
    <p:sldId id="264" r:id="rId5"/>
    <p:sldId id="265" r:id="rId6"/>
    <p:sldId id="266" r:id="rId7"/>
    <p:sldId id="261" r:id="rId8"/>
    <p:sldId id="262" r:id="rId9"/>
    <p:sldId id="260" r:id="rId10"/>
    <p:sldId id="267" r:id="rId11"/>
    <p:sldId id="268" r:id="rId12"/>
    <p:sldId id="269" r:id="rId13"/>
    <p:sldId id="270" r:id="rId14"/>
    <p:sldId id="271" r:id="rId15"/>
    <p:sldId id="272" r:id="rId16"/>
    <p:sldId id="276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92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>
        <p:scale>
          <a:sx n="77" d="100"/>
          <a:sy n="77" d="100"/>
        </p:scale>
        <p:origin x="-117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0E0BD-0FE8-4A2C-99D7-708185307839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E52F4-752B-4CDC-9317-DEF9783094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52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D2399-D849-4153-A252-E65B2CC53037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1CF5C-401D-4E42-81BE-92610B78EC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D2399-D849-4153-A252-E65B2CC53037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1CF5C-401D-4E42-81BE-92610B78E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D2399-D849-4153-A252-E65B2CC53037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1CF5C-401D-4E42-81BE-92610B78E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D2399-D849-4153-A252-E65B2CC53037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1CF5C-401D-4E42-81BE-92610B78E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D2399-D849-4153-A252-E65B2CC53037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CC1CF5C-401D-4E42-81BE-92610B78E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D2399-D849-4153-A252-E65B2CC53037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1CF5C-401D-4E42-81BE-92610B78E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D2399-D849-4153-A252-E65B2CC53037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1CF5C-401D-4E42-81BE-92610B78E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D2399-D849-4153-A252-E65B2CC53037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1CF5C-401D-4E42-81BE-92610B78E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D2399-D849-4153-A252-E65B2CC53037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1CF5C-401D-4E42-81BE-92610B78E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D2399-D849-4153-A252-E65B2CC53037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1CF5C-401D-4E42-81BE-92610B78E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D2399-D849-4153-A252-E65B2CC53037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1CF5C-401D-4E42-81BE-92610B78E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99"/>
            </a:gs>
            <a:gs pos="100000">
              <a:srgbClr val="00FFF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5CD2399-D849-4153-A252-E65B2CC53037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CC1CF5C-401D-4E42-81BE-92610B78E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cap="none" dirty="0" smtClean="0">
                <a:solidFill>
                  <a:srgbClr val="C00000"/>
                </a:solidFill>
                <a:effectLst/>
              </a:rPr>
              <a:t>The ABC Fun</a:t>
            </a:r>
            <a:endParaRPr lang="ru-RU" sz="8000" cap="none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 КЛАСС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dirty="0" smtClean="0">
                <a:solidFill>
                  <a:srgbClr val="0070C0"/>
                </a:solidFill>
              </a:rPr>
              <a:t>It can climb.</a:t>
            </a:r>
            <a:endParaRPr lang="ru-RU" sz="5400" dirty="0">
              <a:solidFill>
                <a:srgbClr val="0070C0"/>
              </a:solidFill>
            </a:endParaRPr>
          </a:p>
        </p:txBody>
      </p:sp>
      <p:pic>
        <p:nvPicPr>
          <p:cNvPr id="5" name="Picture 4" descr="E:\1 - Картинки\09-Животные\ОБЕЗЬЯНЫ\196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2448272" cy="2286107"/>
          </a:xfrm>
          <a:prstGeom prst="rect">
            <a:avLst/>
          </a:prstGeom>
          <a:noFill/>
        </p:spPr>
      </p:pic>
      <p:pic>
        <p:nvPicPr>
          <p:cNvPr id="2050" name="Picture 2" descr="E:\1 - Картинки\09-Животные\Крокодилы\162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72816"/>
            <a:ext cx="4275230" cy="1961496"/>
          </a:xfrm>
          <a:prstGeom prst="rect">
            <a:avLst/>
          </a:prstGeom>
          <a:noFill/>
        </p:spPr>
      </p:pic>
      <p:pic>
        <p:nvPicPr>
          <p:cNvPr id="2051" name="Picture 3" descr="E:\1 - Картинки\09-Животные\Свиньи\187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5" y="4005064"/>
            <a:ext cx="3884465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dirty="0" smtClean="0">
                <a:solidFill>
                  <a:srgbClr val="0070C0"/>
                </a:solidFill>
              </a:rPr>
              <a:t>It can fly.</a:t>
            </a:r>
            <a:endParaRPr lang="ru-RU" sz="5400" dirty="0">
              <a:solidFill>
                <a:srgbClr val="0070C0"/>
              </a:solidFill>
            </a:endParaRPr>
          </a:p>
        </p:txBody>
      </p:sp>
      <p:pic>
        <p:nvPicPr>
          <p:cNvPr id="3074" name="Picture 2" descr="E:\1 - Картинки\09-Животные\Собаки\243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3635896" cy="3254221"/>
          </a:xfrm>
          <a:prstGeom prst="rect">
            <a:avLst/>
          </a:prstGeom>
          <a:noFill/>
        </p:spPr>
      </p:pic>
      <p:pic>
        <p:nvPicPr>
          <p:cNvPr id="3075" name="Picture 3" descr="E:\1 - Картинки\09-Животные\Птицы\159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645024"/>
            <a:ext cx="2956218" cy="2985155"/>
          </a:xfrm>
          <a:prstGeom prst="rect">
            <a:avLst/>
          </a:prstGeom>
          <a:noFill/>
        </p:spPr>
      </p:pic>
      <p:pic>
        <p:nvPicPr>
          <p:cNvPr id="3076" name="Picture 4" descr="E:\1 - Картинки\09-Животные\Слоны\225_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76672"/>
            <a:ext cx="3961181" cy="3336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dirty="0" smtClean="0">
                <a:solidFill>
                  <a:srgbClr val="0070C0"/>
                </a:solidFill>
              </a:rPr>
              <a:t>It can sing.</a:t>
            </a:r>
            <a:endParaRPr lang="ru-RU" sz="4800" dirty="0">
              <a:solidFill>
                <a:srgbClr val="0070C0"/>
              </a:solidFill>
            </a:endParaRPr>
          </a:p>
        </p:txBody>
      </p:sp>
      <p:pic>
        <p:nvPicPr>
          <p:cNvPr id="4098" name="Picture 2" descr="E:\1 - Картинки\09-Животные\Лисы\285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708920"/>
            <a:ext cx="3250704" cy="3384050"/>
          </a:xfrm>
          <a:prstGeom prst="rect">
            <a:avLst/>
          </a:prstGeom>
          <a:noFill/>
        </p:spPr>
      </p:pic>
      <p:pic>
        <p:nvPicPr>
          <p:cNvPr id="4099" name="Picture 3" descr="E:\1 - Картинки\09-Животные\Медведи\24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2623245" cy="3610861"/>
          </a:xfrm>
          <a:prstGeom prst="rect">
            <a:avLst/>
          </a:prstGeom>
          <a:noFill/>
        </p:spPr>
      </p:pic>
      <p:pic>
        <p:nvPicPr>
          <p:cNvPr id="4100" name="Picture 4" descr="E:\1 - Картинки\09-Животные\Волки\4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5686" y="908720"/>
            <a:ext cx="3008314" cy="5397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dirty="0" smtClean="0">
                <a:solidFill>
                  <a:srgbClr val="0070C0"/>
                </a:solidFill>
              </a:rPr>
              <a:t>  It is not big.</a:t>
            </a:r>
            <a:endParaRPr lang="ru-RU" sz="4800" dirty="0">
              <a:solidFill>
                <a:srgbClr val="0070C0"/>
              </a:solidFill>
            </a:endParaRPr>
          </a:p>
        </p:txBody>
      </p:sp>
      <p:pic>
        <p:nvPicPr>
          <p:cNvPr id="5126" name="Picture 6" descr="E:\1 - Картинки\09-Животные\Мыши\221_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501008"/>
            <a:ext cx="3168352" cy="2807700"/>
          </a:xfrm>
          <a:prstGeom prst="rect">
            <a:avLst/>
          </a:prstGeom>
          <a:noFill/>
        </p:spPr>
      </p:pic>
      <p:pic>
        <p:nvPicPr>
          <p:cNvPr id="5127" name="Picture 7" descr="E:\1 - Картинки\09-Животные\Лошади\814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548680"/>
            <a:ext cx="3423117" cy="4032448"/>
          </a:xfrm>
          <a:prstGeom prst="rect">
            <a:avLst/>
          </a:prstGeom>
          <a:noFill/>
        </p:spPr>
      </p:pic>
      <p:pic>
        <p:nvPicPr>
          <p:cNvPr id="5128" name="Picture 8" descr="E:\1 - Картинки\09-Животные\Жирафы\10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340768"/>
            <a:ext cx="2414116" cy="4795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dirty="0" smtClean="0">
                <a:solidFill>
                  <a:srgbClr val="0070C0"/>
                </a:solidFill>
              </a:rPr>
              <a:t>It can’t skate.</a:t>
            </a:r>
            <a:endParaRPr lang="ru-RU" sz="4800" dirty="0">
              <a:solidFill>
                <a:srgbClr val="0070C0"/>
              </a:solidFill>
            </a:endParaRPr>
          </a:p>
        </p:txBody>
      </p:sp>
      <p:pic>
        <p:nvPicPr>
          <p:cNvPr id="6147" name="Picture 3" descr="E:\1 - Картинки\09-Животные\Лошади\29_2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7608" y="620688"/>
            <a:ext cx="3626392" cy="4525963"/>
          </a:xfrm>
          <a:prstGeom prst="rect">
            <a:avLst/>
          </a:prstGeom>
          <a:noFill/>
        </p:spPr>
      </p:pic>
      <p:pic>
        <p:nvPicPr>
          <p:cNvPr id="6149" name="Picture 5" descr="E:\1 - Картинки\09-Животные\Лисы\76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501008"/>
            <a:ext cx="3329698" cy="2415530"/>
          </a:xfrm>
          <a:prstGeom prst="rect">
            <a:avLst/>
          </a:prstGeom>
          <a:noFill/>
        </p:spPr>
      </p:pic>
      <p:pic>
        <p:nvPicPr>
          <p:cNvPr id="6150" name="Picture 6" descr="E:\1 - Картинки\09-Животные\Коровы\160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84784"/>
            <a:ext cx="2979780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</a:t>
            </a:r>
            <a:r>
              <a:rPr lang="en-US" sz="4800" dirty="0" smtClean="0">
                <a:solidFill>
                  <a:srgbClr val="0070C0"/>
                </a:solidFill>
              </a:rPr>
              <a:t>It is dirty.</a:t>
            </a:r>
            <a:endParaRPr lang="ru-RU" sz="4800" dirty="0">
              <a:solidFill>
                <a:srgbClr val="0070C0"/>
              </a:solidFill>
            </a:endParaRPr>
          </a:p>
        </p:txBody>
      </p:sp>
      <p:pic>
        <p:nvPicPr>
          <p:cNvPr id="7170" name="Picture 2" descr="E:\1 - Картинки\09-Животные\Свиньи\P041_0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149080"/>
            <a:ext cx="3657600" cy="2438400"/>
          </a:xfrm>
          <a:prstGeom prst="rect">
            <a:avLst/>
          </a:prstGeom>
          <a:noFill/>
        </p:spPr>
      </p:pic>
      <p:pic>
        <p:nvPicPr>
          <p:cNvPr id="7171" name="Picture 3" descr="E:\1 - Картинки\09-Животные\КОШКИ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836712"/>
            <a:ext cx="2476500" cy="3343275"/>
          </a:xfrm>
          <a:prstGeom prst="rect">
            <a:avLst/>
          </a:prstGeom>
          <a:noFill/>
        </p:spPr>
      </p:pic>
      <p:pic>
        <p:nvPicPr>
          <p:cNvPr id="7172" name="Picture 4" descr="E:\1 - Картинки\09-Животные\ОБЕЗЬЯНЫ\ANIMAL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484784"/>
            <a:ext cx="4038600" cy="3125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</a:t>
            </a:r>
            <a:r>
              <a:rPr lang="en-US" sz="4800" dirty="0" smtClean="0">
                <a:solidFill>
                  <a:srgbClr val="0070C0"/>
                </a:solidFill>
              </a:rPr>
              <a:t>It is high.</a:t>
            </a:r>
            <a:endParaRPr lang="ru-RU" sz="4800" dirty="0">
              <a:solidFill>
                <a:srgbClr val="0070C0"/>
              </a:solidFill>
            </a:endParaRPr>
          </a:p>
        </p:txBody>
      </p:sp>
      <p:pic>
        <p:nvPicPr>
          <p:cNvPr id="11266" name="Picture 2" descr="E:\1 - Картинки\10-Здания\65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3280052" cy="4525963"/>
          </a:xfrm>
          <a:prstGeom prst="rect">
            <a:avLst/>
          </a:prstGeom>
          <a:noFill/>
        </p:spPr>
      </p:pic>
      <p:pic>
        <p:nvPicPr>
          <p:cNvPr id="11267" name="Picture 3" descr="E:\1 - Картинки\10-Здания\57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033282"/>
            <a:ext cx="4038600" cy="36597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1556792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1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1988840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2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dirty="0" smtClean="0">
                <a:solidFill>
                  <a:srgbClr val="0070C0"/>
                </a:solidFill>
              </a:rPr>
              <a:t>   Play hockey</a:t>
            </a:r>
            <a:endParaRPr lang="ru-RU" sz="4800" dirty="0">
              <a:solidFill>
                <a:srgbClr val="0070C0"/>
              </a:solidFill>
            </a:endParaRPr>
          </a:p>
        </p:txBody>
      </p:sp>
      <p:pic>
        <p:nvPicPr>
          <p:cNvPr id="8194" name="Picture 2" descr="E:\1 - Картинки\36-Спорт\Basketball\273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134812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39552" y="1484784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1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8195" name="Picture 3" descr="E:\1 - Картинки\36-Спорт\Football\286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556792"/>
            <a:ext cx="2654525" cy="43204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99792" y="1556792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2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8196" name="Picture 4" descr="E:\1 - Картинки\36-Спорт\Hockey\282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844824"/>
            <a:ext cx="3240552" cy="405673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444208" y="1772816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3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dirty="0" smtClean="0">
                <a:solidFill>
                  <a:srgbClr val="0070C0"/>
                </a:solidFill>
              </a:rPr>
              <a:t>   Ski</a:t>
            </a:r>
            <a:endParaRPr lang="ru-RU" sz="4800" dirty="0">
              <a:solidFill>
                <a:srgbClr val="0070C0"/>
              </a:solidFill>
            </a:endParaRPr>
          </a:p>
        </p:txBody>
      </p:sp>
      <p:pic>
        <p:nvPicPr>
          <p:cNvPr id="9218" name="Picture 2" descr="E:\1 - Картинки\36-Спорт\PictureDictionary\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3805787" cy="2524631"/>
          </a:xfrm>
          <a:prstGeom prst="rect">
            <a:avLst/>
          </a:prstGeom>
          <a:noFill/>
        </p:spPr>
      </p:pic>
      <p:pic>
        <p:nvPicPr>
          <p:cNvPr id="9219" name="Picture 3" descr="E:\1 - Картинки\36-Спорт\PictureDictionary\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556792"/>
            <a:ext cx="3537711" cy="2649673"/>
          </a:xfrm>
          <a:prstGeom prst="rect">
            <a:avLst/>
          </a:prstGeom>
          <a:noFill/>
        </p:spPr>
      </p:pic>
      <p:pic>
        <p:nvPicPr>
          <p:cNvPr id="9220" name="Picture 4" descr="E:\1 - Картинки\36-Спорт\PictureDictionary\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4437112"/>
            <a:ext cx="4296938" cy="199749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9512" y="1700808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1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8064" y="1484784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2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9712" y="4437112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3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dirty="0" smtClean="0">
                <a:solidFill>
                  <a:srgbClr val="0070C0"/>
                </a:solidFill>
              </a:rPr>
              <a:t>  Ride a bicycle</a:t>
            </a:r>
            <a:endParaRPr lang="ru-RU" sz="4800" dirty="0">
              <a:solidFill>
                <a:srgbClr val="0070C0"/>
              </a:solidFill>
            </a:endParaRPr>
          </a:p>
        </p:txBody>
      </p:sp>
      <p:pic>
        <p:nvPicPr>
          <p:cNvPr id="10243" name="Picture 3" descr="E:\1 - Картинки\36-Спорт\Jogging\1056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700808"/>
            <a:ext cx="3269320" cy="4464496"/>
          </a:xfrm>
          <a:prstGeom prst="rect">
            <a:avLst/>
          </a:prstGeom>
          <a:noFill/>
        </p:spPr>
      </p:pic>
      <p:pic>
        <p:nvPicPr>
          <p:cNvPr id="10244" name="Picture 4" descr="E:\1 - Картинки\36-Спорт\Climbing\16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2800530" cy="5256584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0245" name="Picture 5" descr="E:\1 - Картинки\36-Спорт\25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556792"/>
            <a:ext cx="2432307" cy="453650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9512" y="1124744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1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4048" y="1268760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2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00392" y="1340768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3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1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Назови буквы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1628800"/>
            <a:ext cx="4038600" cy="4525963"/>
          </a:xfrm>
        </p:spPr>
        <p:txBody>
          <a:bodyPr>
            <a:noAutofit/>
          </a:bodyPr>
          <a:lstStyle/>
          <a:p>
            <a:pPr marL="1051560" indent="-914400">
              <a:buNone/>
            </a:pPr>
            <a:r>
              <a:rPr lang="en-US" sz="5000" b="1" dirty="0" smtClean="0">
                <a:solidFill>
                  <a:srgbClr val="0070C0"/>
                </a:solidFill>
              </a:rPr>
              <a:t>  </a:t>
            </a:r>
            <a:r>
              <a:rPr lang="en-US" sz="4800" b="1" dirty="0" smtClean="0">
                <a:solidFill>
                  <a:srgbClr val="FF0000"/>
                </a:solidFill>
              </a:rPr>
              <a:t>1</a:t>
            </a:r>
            <a:r>
              <a:rPr lang="en-US" sz="5000" b="1" dirty="0" smtClean="0">
                <a:solidFill>
                  <a:srgbClr val="0070C0"/>
                </a:solidFill>
              </a:rPr>
              <a:t>  Ff   </a:t>
            </a:r>
            <a:r>
              <a:rPr lang="en-US" sz="5000" b="1" dirty="0" err="1" smtClean="0">
                <a:solidFill>
                  <a:srgbClr val="0070C0"/>
                </a:solidFill>
              </a:rPr>
              <a:t>Rr</a:t>
            </a:r>
            <a:endParaRPr lang="en-US" sz="5000" b="1" dirty="0" smtClean="0">
              <a:solidFill>
                <a:srgbClr val="0070C0"/>
              </a:solidFill>
            </a:endParaRPr>
          </a:p>
          <a:p>
            <a:pPr marL="1051560" indent="-914400">
              <a:buNone/>
            </a:pPr>
            <a:r>
              <a:rPr lang="en-US" sz="5000" b="1" dirty="0" smtClean="0">
                <a:solidFill>
                  <a:srgbClr val="0070C0"/>
                </a:solidFill>
              </a:rPr>
              <a:t>     </a:t>
            </a:r>
            <a:r>
              <a:rPr lang="en-US" sz="5000" b="1" dirty="0" err="1" smtClean="0">
                <a:solidFill>
                  <a:srgbClr val="0070C0"/>
                </a:solidFill>
              </a:rPr>
              <a:t>Ww</a:t>
            </a:r>
            <a:r>
              <a:rPr lang="en-US" sz="5000" b="1" dirty="0" smtClean="0">
                <a:solidFill>
                  <a:srgbClr val="0070C0"/>
                </a:solidFill>
              </a:rPr>
              <a:t>   Ss     Cc   </a:t>
            </a:r>
            <a:r>
              <a:rPr lang="en-US" sz="5000" b="1" dirty="0" err="1" smtClean="0">
                <a:solidFill>
                  <a:srgbClr val="0070C0"/>
                </a:solidFill>
              </a:rPr>
              <a:t>Nn</a:t>
            </a:r>
            <a:r>
              <a:rPr lang="en-US" sz="5000" b="1" dirty="0" smtClean="0">
                <a:solidFill>
                  <a:srgbClr val="0070C0"/>
                </a:solidFill>
              </a:rPr>
              <a:t>   </a:t>
            </a:r>
            <a:r>
              <a:rPr lang="en-US" sz="5000" b="1" dirty="0" err="1" smtClean="0">
                <a:solidFill>
                  <a:srgbClr val="0070C0"/>
                </a:solidFill>
              </a:rPr>
              <a:t>Gg</a:t>
            </a:r>
            <a:r>
              <a:rPr lang="en-US" sz="5000" b="1" dirty="0" smtClean="0">
                <a:solidFill>
                  <a:srgbClr val="0070C0"/>
                </a:solidFill>
              </a:rPr>
              <a:t>   </a:t>
            </a:r>
            <a:r>
              <a:rPr lang="en-US" sz="5000" b="1" dirty="0" err="1" smtClean="0">
                <a:solidFill>
                  <a:srgbClr val="0070C0"/>
                </a:solidFill>
              </a:rPr>
              <a:t>Yy</a:t>
            </a:r>
            <a:r>
              <a:rPr lang="en-US" sz="5000" b="1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en-US" sz="5000" b="1" dirty="0" smtClean="0">
                <a:solidFill>
                  <a:srgbClr val="0070C0"/>
                </a:solidFill>
              </a:rPr>
              <a:t>       </a:t>
            </a:r>
            <a:r>
              <a:rPr lang="en-US" sz="5000" b="1" dirty="0" err="1" smtClean="0">
                <a:solidFill>
                  <a:srgbClr val="0070C0"/>
                </a:solidFill>
              </a:rPr>
              <a:t>Ee</a:t>
            </a:r>
            <a:r>
              <a:rPr lang="en-US" sz="5000" b="1" dirty="0" smtClean="0">
                <a:solidFill>
                  <a:srgbClr val="0070C0"/>
                </a:solidFill>
              </a:rPr>
              <a:t>  </a:t>
            </a:r>
            <a:r>
              <a:rPr lang="en-US" sz="5000" b="1" dirty="0" err="1" smtClean="0">
                <a:solidFill>
                  <a:srgbClr val="0070C0"/>
                </a:solidFill>
              </a:rPr>
              <a:t>Zz</a:t>
            </a:r>
            <a:endParaRPr lang="ru-RU" sz="5000" b="1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56792"/>
            <a:ext cx="4038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2</a:t>
            </a:r>
            <a:r>
              <a:rPr lang="en-US" sz="5000" b="1" dirty="0" smtClean="0">
                <a:solidFill>
                  <a:srgbClr val="0070C0"/>
                </a:solidFill>
              </a:rPr>
              <a:t> Mm   </a:t>
            </a:r>
            <a:r>
              <a:rPr lang="en-US" sz="5000" b="1" dirty="0" err="1" smtClean="0">
                <a:solidFill>
                  <a:srgbClr val="0070C0"/>
                </a:solidFill>
              </a:rPr>
              <a:t>Tt</a:t>
            </a:r>
            <a:r>
              <a:rPr lang="en-US" sz="5000" b="1" dirty="0" smtClean="0">
                <a:solidFill>
                  <a:srgbClr val="0070C0"/>
                </a:solidFill>
              </a:rPr>
              <a:t>   </a:t>
            </a:r>
          </a:p>
          <a:p>
            <a:pPr>
              <a:buNone/>
            </a:pPr>
            <a:r>
              <a:rPr lang="en-US" sz="5000" b="1" dirty="0" smtClean="0">
                <a:solidFill>
                  <a:srgbClr val="0070C0"/>
                </a:solidFill>
              </a:rPr>
              <a:t>    </a:t>
            </a:r>
            <a:r>
              <a:rPr lang="en-US" sz="5000" b="1" dirty="0" err="1" smtClean="0">
                <a:solidFill>
                  <a:srgbClr val="0070C0"/>
                </a:solidFill>
              </a:rPr>
              <a:t>Dd</a:t>
            </a:r>
            <a:r>
              <a:rPr lang="en-US" sz="5000" b="1" dirty="0" smtClean="0">
                <a:solidFill>
                  <a:srgbClr val="0070C0"/>
                </a:solidFill>
              </a:rPr>
              <a:t>   </a:t>
            </a:r>
            <a:r>
              <a:rPr lang="en-US" sz="5000" b="1" dirty="0" err="1" smtClean="0">
                <a:solidFill>
                  <a:srgbClr val="0070C0"/>
                </a:solidFill>
              </a:rPr>
              <a:t>Kk</a:t>
            </a:r>
            <a:r>
              <a:rPr lang="en-US" sz="5000" b="1" dirty="0" smtClean="0">
                <a:solidFill>
                  <a:srgbClr val="0070C0"/>
                </a:solidFill>
              </a:rPr>
              <a:t>   </a:t>
            </a:r>
          </a:p>
          <a:p>
            <a:pPr>
              <a:buNone/>
            </a:pPr>
            <a:r>
              <a:rPr lang="en-US" sz="5000" b="1" dirty="0" smtClean="0">
                <a:solidFill>
                  <a:srgbClr val="0070C0"/>
                </a:solidFill>
              </a:rPr>
              <a:t>     Ii   Xx   </a:t>
            </a:r>
          </a:p>
          <a:p>
            <a:pPr>
              <a:buNone/>
            </a:pPr>
            <a:r>
              <a:rPr lang="en-US" sz="5000" b="1" dirty="0" smtClean="0">
                <a:solidFill>
                  <a:srgbClr val="0070C0"/>
                </a:solidFill>
              </a:rPr>
              <a:t>     Pp   </a:t>
            </a:r>
            <a:r>
              <a:rPr lang="en-US" sz="5000" b="1" dirty="0" err="1" smtClean="0">
                <a:solidFill>
                  <a:srgbClr val="0070C0"/>
                </a:solidFill>
              </a:rPr>
              <a:t>Hh</a:t>
            </a:r>
            <a:r>
              <a:rPr lang="en-US" sz="5000" b="1" dirty="0" smtClean="0">
                <a:solidFill>
                  <a:srgbClr val="0070C0"/>
                </a:solidFill>
              </a:rPr>
              <a:t>  </a:t>
            </a:r>
          </a:p>
          <a:p>
            <a:pPr>
              <a:buNone/>
            </a:pPr>
            <a:r>
              <a:rPr lang="en-US" sz="5000" b="1" dirty="0" smtClean="0">
                <a:solidFill>
                  <a:srgbClr val="0070C0"/>
                </a:solidFill>
              </a:rPr>
              <a:t>     Vv   </a:t>
            </a:r>
            <a:r>
              <a:rPr lang="en-US" sz="5000" b="1" dirty="0" err="1" smtClean="0">
                <a:solidFill>
                  <a:srgbClr val="0070C0"/>
                </a:solidFill>
              </a:rPr>
              <a:t>Ll</a:t>
            </a:r>
            <a:r>
              <a:rPr lang="en-US" sz="5000" b="1" dirty="0" smtClean="0">
                <a:solidFill>
                  <a:srgbClr val="0070C0"/>
                </a:solidFill>
              </a:rPr>
              <a:t>   </a:t>
            </a:r>
            <a:endParaRPr lang="ru-RU" sz="5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6 </a:t>
            </a:r>
            <a:r>
              <a:rPr lang="ru-RU" dirty="0" smtClean="0">
                <a:solidFill>
                  <a:srgbClr val="C00000"/>
                </a:solidFill>
              </a:rPr>
              <a:t>Составьте предложения.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E:\1 - Картинки\09-Животные\Зайцы\12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132856"/>
            <a:ext cx="4038600" cy="3142438"/>
          </a:xfrm>
          <a:prstGeom prst="rect">
            <a:avLst/>
          </a:prstGeom>
          <a:noFill/>
        </p:spPr>
      </p:pic>
      <p:pic>
        <p:nvPicPr>
          <p:cNvPr id="1027" name="Picture 3" descr="E:\1 - Картинки\09-Животные\КОШКИ\116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44824"/>
            <a:ext cx="4038600" cy="35859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27584" y="1628800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1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8064" y="1700808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2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E:\1 - Картинки\09-Животные\Лисы\284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7712" y="1484784"/>
            <a:ext cx="4316288" cy="3524412"/>
          </a:xfrm>
          <a:prstGeom prst="rect">
            <a:avLst/>
          </a:prstGeom>
          <a:noFill/>
        </p:spPr>
      </p:pic>
      <p:pic>
        <p:nvPicPr>
          <p:cNvPr id="2052" name="Picture 4" descr="E:\1 - Картинки\09-Животные\Медведи\240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24744"/>
            <a:ext cx="3595358" cy="49494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47664" y="1124744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1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4288" y="1412776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2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1 - Картинки\09-Животные\Медведи\P12_08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3242692" cy="4864038"/>
          </a:xfrm>
          <a:prstGeom prst="rect">
            <a:avLst/>
          </a:prstGeom>
          <a:noFill/>
        </p:spPr>
      </p:pic>
      <p:pic>
        <p:nvPicPr>
          <p:cNvPr id="6" name="Picture 2" descr="E:\1 - Картинки\09-Животные\Крокодилы\0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988840"/>
            <a:ext cx="5173973" cy="344931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536" y="1628800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1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5936" y="2204864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2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   </a:t>
            </a:r>
            <a:r>
              <a:rPr lang="ru-RU" sz="4800" dirty="0" smtClean="0">
                <a:solidFill>
                  <a:srgbClr val="FF0000"/>
                </a:solidFill>
              </a:rPr>
              <a:t>1                           2</a:t>
            </a:r>
            <a:endParaRPr lang="ru-RU" dirty="0"/>
          </a:p>
        </p:txBody>
      </p:sp>
      <p:pic>
        <p:nvPicPr>
          <p:cNvPr id="4098" name="Picture 2" descr="E:\1 - Картинки\09-Животные\Мыши\351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4498325" cy="4307989"/>
          </a:xfrm>
          <a:prstGeom prst="rect">
            <a:avLst/>
          </a:prstGeom>
          <a:noFill/>
        </p:spPr>
      </p:pic>
      <p:pic>
        <p:nvPicPr>
          <p:cNvPr id="4099" name="Picture 3" descr="E:\1 - Картинки\09-Животные\Птицы\228_2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340768"/>
            <a:ext cx="4004851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800" dirty="0" smtClean="0">
                <a:solidFill>
                  <a:srgbClr val="FF0000"/>
                </a:solidFill>
              </a:rPr>
              <a:t>   1                        2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E:\1 - Картинки\09-Животные\Свиньи\393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3469360" cy="4713387"/>
          </a:xfrm>
          <a:prstGeom prst="rect">
            <a:avLst/>
          </a:prstGeom>
          <a:noFill/>
        </p:spPr>
      </p:pic>
      <p:pic>
        <p:nvPicPr>
          <p:cNvPr id="5123" name="Picture 3" descr="E:\1 - Картинки\09-Животные\Слоны\263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836712"/>
            <a:ext cx="3735239" cy="5391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Какого цвета рыбка?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146" name="Picture 2" descr="E:\1 - Картинки\09-Животные\Рыбы\76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145863"/>
            <a:ext cx="4038600" cy="3434636"/>
          </a:xfrm>
          <a:prstGeom prst="rect">
            <a:avLst/>
          </a:prstGeom>
          <a:noFill/>
        </p:spPr>
      </p:pic>
      <p:pic>
        <p:nvPicPr>
          <p:cNvPr id="6148" name="Picture 4" descr="E:\1 - Картинки\09-Животные\Рыбы\247_2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1896060"/>
            <a:ext cx="4038600" cy="3934243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7508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cap="none" dirty="0" smtClean="0">
                <a:solidFill>
                  <a:srgbClr val="00B0F0"/>
                </a:solidFill>
              </a:rPr>
              <a:t> </a:t>
            </a:r>
            <a:r>
              <a:rPr lang="en-US" sz="3600" b="1" cap="none" dirty="0" smtClean="0">
                <a:solidFill>
                  <a:srgbClr val="FF0000"/>
                </a:solidFill>
              </a:rPr>
              <a:t>1 </a:t>
            </a:r>
            <a:r>
              <a:rPr lang="en-US" sz="3600" b="1" cap="none" dirty="0" smtClean="0">
                <a:solidFill>
                  <a:srgbClr val="00B0F0"/>
                </a:solidFill>
              </a:rPr>
              <a:t>The fish is…</a:t>
            </a:r>
            <a:endParaRPr lang="ru-RU" sz="3600" b="1" cap="none" dirty="0">
              <a:solidFill>
                <a:srgbClr val="00B0F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5102225" y="1535113"/>
            <a:ext cx="4041775" cy="7508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cap="none" dirty="0" smtClean="0">
                <a:solidFill>
                  <a:srgbClr val="00B0F0"/>
                </a:solidFill>
              </a:rPr>
              <a:t>  </a:t>
            </a:r>
            <a:r>
              <a:rPr lang="en-US" sz="3600" b="1" cap="none" dirty="0" smtClean="0">
                <a:solidFill>
                  <a:srgbClr val="FF0000"/>
                </a:solidFill>
              </a:rPr>
              <a:t>2 </a:t>
            </a:r>
            <a:r>
              <a:rPr lang="en-US" sz="3600" b="1" cap="none" dirty="0" smtClean="0">
                <a:solidFill>
                  <a:srgbClr val="00B0F0"/>
                </a:solidFill>
              </a:rPr>
              <a:t>The fish is…</a:t>
            </a:r>
            <a:endParaRPr lang="ru-RU" sz="3600" b="1" cap="none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dirty="0" smtClean="0">
                <a:solidFill>
                  <a:srgbClr val="0070C0"/>
                </a:solidFill>
              </a:rPr>
              <a:t>   The fish is…</a:t>
            </a:r>
            <a:endParaRPr lang="ru-RU" sz="4800" dirty="0">
              <a:solidFill>
                <a:srgbClr val="0070C0"/>
              </a:solidFill>
            </a:endParaRPr>
          </a:p>
        </p:txBody>
      </p:sp>
      <p:pic>
        <p:nvPicPr>
          <p:cNvPr id="7170" name="Picture 2" descr="E:\1 - Картинки\09-Животные\Рыбы\35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6134821" cy="2592288"/>
          </a:xfrm>
          <a:prstGeom prst="rect">
            <a:avLst/>
          </a:prstGeom>
          <a:noFill/>
        </p:spPr>
      </p:pic>
      <p:pic>
        <p:nvPicPr>
          <p:cNvPr id="7171" name="Picture 3" descr="E:\1 - Картинки\09-Животные\Рыбы\314_2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332037"/>
            <a:ext cx="3339462" cy="452596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1560" y="1556792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1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4365104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2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170080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C00000"/>
                </a:solidFill>
              </a:rPr>
              <a:t>Let’s have a rest!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</a:t>
            </a:r>
            <a:r>
              <a:rPr lang="en-US" dirty="0" smtClean="0">
                <a:solidFill>
                  <a:srgbClr val="C00000"/>
                </a:solidFill>
              </a:rPr>
              <a:t>7 </a:t>
            </a:r>
            <a:r>
              <a:rPr lang="ru-RU" dirty="0" smtClean="0">
                <a:solidFill>
                  <a:srgbClr val="C00000"/>
                </a:solidFill>
              </a:rPr>
              <a:t>Цифры. Сосчитай.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198" name="Picture 6" descr="E:\1 - Картинки\33-Растения\цветы\50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4911365" cy="5085864"/>
          </a:xfrm>
          <a:prstGeom prst="rect">
            <a:avLst/>
          </a:prstGeom>
          <a:noFill/>
        </p:spPr>
      </p:pic>
      <p:pic>
        <p:nvPicPr>
          <p:cNvPr id="8199" name="Picture 7" descr="E:\1 - Картинки\33-Растения\цветы\30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0020" y="1124744"/>
            <a:ext cx="4403980" cy="4997152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827584" y="1700808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1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60432" y="1484784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2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800" dirty="0" smtClean="0">
                <a:solidFill>
                  <a:srgbClr val="FF0000"/>
                </a:solidFill>
              </a:rPr>
              <a:t>    1                         2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9" name="Picture 3" descr="E:\1 - Картинки\33-Растения\цветы\208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556792"/>
            <a:ext cx="4752528" cy="4236865"/>
          </a:xfrm>
          <a:prstGeom prst="rect">
            <a:avLst/>
          </a:prstGeom>
          <a:noFill/>
        </p:spPr>
      </p:pic>
      <p:pic>
        <p:nvPicPr>
          <p:cNvPr id="10" name="Picture 2" descr="E:\1 - Картинки\33-Растения\цветы\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4608512" cy="4608512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352" cy="1726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 </a:t>
            </a:r>
            <a:r>
              <a:rPr lang="ru-RU" dirty="0" smtClean="0">
                <a:solidFill>
                  <a:srgbClr val="C00000"/>
                </a:solidFill>
              </a:rPr>
              <a:t>Покажи букву, которая обозначает звук…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sz="66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6600" b="1" dirty="0" smtClean="0">
                <a:solidFill>
                  <a:srgbClr val="0070C0"/>
                </a:solidFill>
              </a:rPr>
              <a:t>[b]   [l]   [s]   [f]   [</a:t>
            </a:r>
            <a:r>
              <a:rPr lang="en-US" sz="6600" b="1" dirty="0" err="1" smtClean="0">
                <a:solidFill>
                  <a:srgbClr val="0070C0"/>
                </a:solidFill>
              </a:rPr>
              <a:t>ei</a:t>
            </a:r>
            <a:r>
              <a:rPr lang="en-US" sz="6600" b="1" dirty="0" smtClean="0">
                <a:solidFill>
                  <a:srgbClr val="0070C0"/>
                </a:solidFill>
              </a:rPr>
              <a:t>]</a:t>
            </a:r>
            <a:endParaRPr lang="ru-RU" sz="66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66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6600" b="1" dirty="0" smtClean="0">
                <a:solidFill>
                  <a:srgbClr val="0070C0"/>
                </a:solidFill>
              </a:rPr>
              <a:t>[k]   [d</a:t>
            </a:r>
            <a:r>
              <a:rPr lang="ru-RU" sz="6600" b="1" dirty="0" err="1" smtClean="0">
                <a:solidFill>
                  <a:srgbClr val="0070C0"/>
                </a:solidFill>
              </a:rPr>
              <a:t>з</a:t>
            </a:r>
            <a:r>
              <a:rPr lang="en-US" sz="6600" b="1" dirty="0" smtClean="0">
                <a:solidFill>
                  <a:srgbClr val="0070C0"/>
                </a:solidFill>
              </a:rPr>
              <a:t>]</a:t>
            </a:r>
            <a:r>
              <a:rPr lang="ru-RU" sz="6600" b="1" dirty="0" smtClean="0">
                <a:solidFill>
                  <a:srgbClr val="0070C0"/>
                </a:solidFill>
              </a:rPr>
              <a:t>  </a:t>
            </a:r>
            <a:r>
              <a:rPr lang="en-US" sz="6600" b="1" dirty="0" smtClean="0">
                <a:solidFill>
                  <a:srgbClr val="0070C0"/>
                </a:solidFill>
              </a:rPr>
              <a:t>[h]   [</a:t>
            </a:r>
            <a:r>
              <a:rPr lang="en-US" sz="6600" b="1" dirty="0" err="1" smtClean="0">
                <a:solidFill>
                  <a:srgbClr val="0070C0"/>
                </a:solidFill>
              </a:rPr>
              <a:t>i</a:t>
            </a:r>
            <a:r>
              <a:rPr lang="en-US" sz="6600" b="1" dirty="0" smtClean="0">
                <a:solidFill>
                  <a:srgbClr val="0070C0"/>
                </a:solidFill>
              </a:rPr>
              <a:t>]</a:t>
            </a:r>
            <a:r>
              <a:rPr lang="ru-RU" sz="6600" b="1" dirty="0" smtClean="0">
                <a:solidFill>
                  <a:srgbClr val="0070C0"/>
                </a:solidFill>
              </a:rPr>
              <a:t> </a:t>
            </a:r>
            <a:r>
              <a:rPr lang="en-US" sz="6600" b="1" dirty="0" smtClean="0">
                <a:solidFill>
                  <a:srgbClr val="0070C0"/>
                </a:solidFill>
              </a:rPr>
              <a:t> [m]</a:t>
            </a:r>
            <a:endParaRPr lang="ru-RU" sz="6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800" dirty="0" smtClean="0">
                <a:solidFill>
                  <a:srgbClr val="FF0000"/>
                </a:solidFill>
              </a:rPr>
              <a:t>   1                         2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5" name="Picture 4" descr="E:\1 - Картинки\33-Растения\цветы\0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3747864" cy="5285184"/>
          </a:xfrm>
          <a:prstGeom prst="rect">
            <a:avLst/>
          </a:prstGeom>
          <a:noFill/>
        </p:spPr>
      </p:pic>
      <p:pic>
        <p:nvPicPr>
          <p:cNvPr id="10242" name="Picture 2" descr="E:\1 - Картинки\33-Растения\цветы\0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24744"/>
            <a:ext cx="4149614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229600" cy="18288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Little Mouse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11560" y="234888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ru-RU" sz="4400" b="1" dirty="0" smtClean="0">
                <a:solidFill>
                  <a:srgbClr val="0070C0"/>
                </a:solidFill>
              </a:rPr>
              <a:t> Расскажи стихотворение</a:t>
            </a:r>
            <a:endParaRPr lang="ru-RU" sz="44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E:\1 - Картинки\09-Животные\КОШКИ\9_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780928"/>
            <a:ext cx="4672013" cy="3833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9 Задайте вопросы соперникам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</a:p>
          <a:p>
            <a:r>
              <a:rPr lang="ru-RU" dirty="0" smtClean="0"/>
              <a:t>                                              </a:t>
            </a:r>
            <a:r>
              <a:rPr lang="ru-RU" sz="6600" dirty="0" smtClean="0">
                <a:solidFill>
                  <a:schemeClr val="bg1"/>
                </a:solidFill>
              </a:rPr>
              <a:t>?</a:t>
            </a:r>
          </a:p>
          <a:p>
            <a:r>
              <a:rPr lang="ru-RU" sz="6600" dirty="0" smtClean="0">
                <a:solidFill>
                  <a:schemeClr val="bg1"/>
                </a:solidFill>
              </a:rPr>
              <a:t>                   </a:t>
            </a:r>
            <a:r>
              <a:rPr lang="en-US" sz="6000" dirty="0" smtClean="0">
                <a:solidFill>
                  <a:schemeClr val="bg1"/>
                </a:solidFill>
              </a:rPr>
              <a:t>to       .</a:t>
            </a:r>
            <a:endParaRPr lang="ru-RU" sz="6000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/>
              <a:t>                                               </a:t>
            </a:r>
            <a:endParaRPr lang="ru-RU" sz="7200" dirty="0" smtClean="0"/>
          </a:p>
          <a:p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115616" y="2204864"/>
            <a:ext cx="1060704" cy="914400"/>
          </a:xfrm>
          <a:prstGeom prst="triangle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2204864"/>
            <a:ext cx="91440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779912" y="2204864"/>
            <a:ext cx="1060704" cy="914400"/>
          </a:xfrm>
          <a:prstGeom prst="triangl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043608" y="3573016"/>
            <a:ext cx="1060704" cy="914400"/>
          </a:xfrm>
          <a:prstGeom prst="triangl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извлечение 7"/>
          <p:cNvSpPr/>
          <p:nvPr/>
        </p:nvSpPr>
        <p:spPr>
          <a:xfrm>
            <a:off x="1259632" y="3933056"/>
            <a:ext cx="685800" cy="541784"/>
          </a:xfrm>
          <a:prstGeom prst="flowChartExtra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3573016"/>
            <a:ext cx="91440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3851920" y="3501008"/>
            <a:ext cx="1060704" cy="914400"/>
          </a:xfrm>
          <a:prstGeom prst="triangl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5868144" y="3429000"/>
            <a:ext cx="1060704" cy="914400"/>
          </a:xfrm>
          <a:prstGeom prst="triangl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10 Расскажи о себе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7091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</a:t>
            </a:r>
            <a:r>
              <a:rPr lang="en-US" sz="4800" b="1" dirty="0" smtClean="0">
                <a:solidFill>
                  <a:schemeClr val="bg1"/>
                </a:solidFill>
              </a:rPr>
              <a:t>not</a:t>
            </a:r>
            <a:endParaRPr lang="ru-RU" sz="4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484784"/>
            <a:ext cx="91440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267744" y="1484784"/>
            <a:ext cx="1060704" cy="914400"/>
          </a:xfrm>
          <a:prstGeom prst="triangl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↔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1484784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2780928"/>
            <a:ext cx="91440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2267744" y="2708920"/>
            <a:ext cx="1060704" cy="914400"/>
          </a:xfrm>
          <a:prstGeom prst="triangl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2708920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2195736" y="4077072"/>
            <a:ext cx="1060704" cy="9144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3635896" y="4077072"/>
            <a:ext cx="1060704" cy="914400"/>
          </a:xfrm>
          <a:prstGeom prst="triangl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99592" y="4077072"/>
            <a:ext cx="91440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99592" y="5301208"/>
            <a:ext cx="91440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2339752" y="5229200"/>
            <a:ext cx="1060704" cy="9144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4572000" y="5157192"/>
            <a:ext cx="1060704" cy="914400"/>
          </a:xfrm>
          <a:prstGeom prst="triangl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Let’s sing a song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7091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Aa</a:t>
            </a: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-Bb-Cc-</a:t>
            </a:r>
            <a:r>
              <a:rPr lang="en-US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Dd</a:t>
            </a: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</a:t>
            </a:r>
            <a:r>
              <a:rPr lang="en-US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Ee</a:t>
            </a: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-Ff-</a:t>
            </a:r>
            <a:r>
              <a:rPr lang="en-US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Gg</a:t>
            </a: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US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Hh</a:t>
            </a: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-Ii-</a:t>
            </a:r>
            <a:r>
              <a:rPr lang="en-US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Jj</a:t>
            </a: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</a:t>
            </a:r>
            <a:r>
              <a:rPr lang="en-US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Kk</a:t>
            </a: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</a:t>
            </a:r>
            <a:r>
              <a:rPr lang="en-US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Ll</a:t>
            </a: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-Mm-</a:t>
            </a:r>
            <a:r>
              <a:rPr lang="en-US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Nn</a:t>
            </a: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</a:t>
            </a:r>
            <a:r>
              <a:rPr lang="en-US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Oo</a:t>
            </a: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-Pp </a:t>
            </a:r>
          </a:p>
          <a:p>
            <a:pPr>
              <a:buNone/>
            </a:pPr>
            <a:r>
              <a:rPr lang="en-US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Qq</a:t>
            </a: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</a:t>
            </a:r>
            <a:r>
              <a:rPr lang="en-US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Rr</a:t>
            </a: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-Ss, </a:t>
            </a:r>
            <a:r>
              <a:rPr lang="en-US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Tt</a:t>
            </a: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</a:t>
            </a:r>
            <a:r>
              <a:rPr lang="en-US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Uu</a:t>
            </a: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-Vv </a:t>
            </a:r>
          </a:p>
          <a:p>
            <a:pPr>
              <a:buNone/>
            </a:pPr>
            <a:r>
              <a:rPr lang="en-US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Ww</a:t>
            </a: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--Xx, </a:t>
            </a:r>
            <a:r>
              <a:rPr lang="en-US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Yy</a:t>
            </a: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-and-</a:t>
            </a:r>
            <a:r>
              <a:rPr lang="en-US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Zz</a:t>
            </a: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Now I know my A-B-C   </a:t>
            </a: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Теперь я знаю алфавит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Come on now and sing with me. </a:t>
            </a: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Давайте петь со мной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Aa</a:t>
            </a: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-Bb-Cc-</a:t>
            </a:r>
            <a:r>
              <a:rPr lang="en-US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Dd</a:t>
            </a: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</a:t>
            </a:r>
            <a:r>
              <a:rPr lang="en-US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Ee</a:t>
            </a: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-Ff-</a:t>
            </a:r>
            <a:r>
              <a:rPr lang="en-US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Gg</a:t>
            </a: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US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Hh</a:t>
            </a: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-Ii-</a:t>
            </a:r>
            <a:r>
              <a:rPr lang="en-US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Jj</a:t>
            </a: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</a:t>
            </a:r>
            <a:r>
              <a:rPr lang="en-US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Kk</a:t>
            </a: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</a:t>
            </a:r>
            <a:r>
              <a:rPr lang="en-US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Ll</a:t>
            </a: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-Mm-</a:t>
            </a:r>
            <a:r>
              <a:rPr lang="en-US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Nn</a:t>
            </a: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</a:t>
            </a:r>
            <a:r>
              <a:rPr lang="en-US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Oo</a:t>
            </a: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-Pp </a:t>
            </a:r>
          </a:p>
          <a:p>
            <a:pPr>
              <a:buNone/>
            </a:pPr>
            <a:r>
              <a:rPr lang="en-US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Qq</a:t>
            </a: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</a:t>
            </a:r>
            <a:r>
              <a:rPr lang="en-US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Rr</a:t>
            </a: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-Ss, </a:t>
            </a:r>
            <a:r>
              <a:rPr lang="en-US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Tt</a:t>
            </a: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</a:t>
            </a:r>
            <a:r>
              <a:rPr lang="en-US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Uu</a:t>
            </a: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-Vv </a:t>
            </a:r>
          </a:p>
          <a:p>
            <a:pPr>
              <a:buNone/>
            </a:pPr>
            <a:r>
              <a:rPr lang="en-US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Ww</a:t>
            </a: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--Xx, </a:t>
            </a:r>
            <a:r>
              <a:rPr lang="en-US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Yy</a:t>
            </a: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-and-</a:t>
            </a:r>
            <a:r>
              <a:rPr lang="en-US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Zz</a:t>
            </a: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Mother will be pleased with me </a:t>
            </a: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Мама будет мной довольна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Now I know my A-B-C.</a:t>
            </a: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/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потому что я знаю алфавит.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286633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C00000"/>
                </a:solidFill>
              </a:rPr>
              <a:t>Have a nice day! </a:t>
            </a:r>
            <a:r>
              <a:rPr lang="ru-RU" sz="5400" dirty="0" smtClean="0">
                <a:solidFill>
                  <a:srgbClr val="C00000"/>
                </a:solidFill>
              </a:rPr>
              <a:t/>
            </a:r>
            <a:br>
              <a:rPr lang="ru-RU" sz="5400" dirty="0" smtClean="0">
                <a:solidFill>
                  <a:srgbClr val="C00000"/>
                </a:solidFill>
              </a:rPr>
            </a:br>
            <a:r>
              <a:rPr lang="en-US" sz="5400" dirty="0" smtClean="0">
                <a:solidFill>
                  <a:srgbClr val="C00000"/>
                </a:solidFill>
              </a:rPr>
              <a:t>Good-bye!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Проверь!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5400" b="1" dirty="0" smtClean="0">
                <a:solidFill>
                  <a:srgbClr val="FF0000"/>
                </a:solidFill>
              </a:rPr>
              <a:t>B       L     S,C      F      A</a:t>
            </a:r>
            <a:endParaRPr lang="ru-RU" sz="5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6000" b="1" dirty="0" smtClean="0">
                <a:solidFill>
                  <a:srgbClr val="0070C0"/>
                </a:solidFill>
              </a:rPr>
              <a:t>[b]   [l]    [s]     [f]   [</a:t>
            </a:r>
            <a:r>
              <a:rPr lang="en-US" sz="6000" b="1" dirty="0" err="1" smtClean="0">
                <a:solidFill>
                  <a:srgbClr val="0070C0"/>
                </a:solidFill>
              </a:rPr>
              <a:t>ei</a:t>
            </a:r>
            <a:r>
              <a:rPr lang="en-US" sz="6000" b="1" dirty="0" smtClean="0">
                <a:solidFill>
                  <a:srgbClr val="0070C0"/>
                </a:solidFill>
              </a:rPr>
              <a:t>]</a:t>
            </a:r>
            <a:endParaRPr lang="ru-RU" sz="60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5400" b="1" dirty="0" smtClean="0">
                <a:solidFill>
                  <a:srgbClr val="FF0000"/>
                </a:solidFill>
              </a:rPr>
              <a:t>K,C    J,G     H      I      M</a:t>
            </a:r>
            <a:endParaRPr lang="ru-RU" sz="5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6000" b="1" dirty="0" smtClean="0">
                <a:solidFill>
                  <a:srgbClr val="0070C0"/>
                </a:solidFill>
              </a:rPr>
              <a:t>[k]    [d</a:t>
            </a:r>
            <a:r>
              <a:rPr lang="ru-RU" sz="6000" b="1" dirty="0" err="1" smtClean="0">
                <a:solidFill>
                  <a:srgbClr val="0070C0"/>
                </a:solidFill>
              </a:rPr>
              <a:t>з</a:t>
            </a:r>
            <a:r>
              <a:rPr lang="en-US" sz="6000" b="1" dirty="0" smtClean="0">
                <a:solidFill>
                  <a:srgbClr val="0070C0"/>
                </a:solidFill>
              </a:rPr>
              <a:t>]</a:t>
            </a:r>
            <a:r>
              <a:rPr lang="ru-RU" sz="6000" b="1" dirty="0" smtClean="0">
                <a:solidFill>
                  <a:srgbClr val="0070C0"/>
                </a:solidFill>
              </a:rPr>
              <a:t> </a:t>
            </a:r>
            <a:r>
              <a:rPr lang="en-US" sz="6000" b="1" dirty="0" smtClean="0">
                <a:solidFill>
                  <a:srgbClr val="0070C0"/>
                </a:solidFill>
              </a:rPr>
              <a:t> </a:t>
            </a:r>
            <a:r>
              <a:rPr lang="ru-RU" sz="6000" b="1" dirty="0" smtClean="0">
                <a:solidFill>
                  <a:srgbClr val="0070C0"/>
                </a:solidFill>
              </a:rPr>
              <a:t> </a:t>
            </a:r>
            <a:r>
              <a:rPr lang="en-US" sz="6000" b="1" dirty="0" smtClean="0">
                <a:solidFill>
                  <a:srgbClr val="0070C0"/>
                </a:solidFill>
              </a:rPr>
              <a:t>[h]   [</a:t>
            </a:r>
            <a:r>
              <a:rPr lang="en-US" sz="6000" b="1" dirty="0" err="1" smtClean="0">
                <a:solidFill>
                  <a:srgbClr val="0070C0"/>
                </a:solidFill>
              </a:rPr>
              <a:t>i</a:t>
            </a:r>
            <a:r>
              <a:rPr lang="en-US" sz="6000" b="1" dirty="0" smtClean="0">
                <a:solidFill>
                  <a:srgbClr val="0070C0"/>
                </a:solidFill>
              </a:rPr>
              <a:t>]</a:t>
            </a:r>
            <a:r>
              <a:rPr lang="ru-RU" sz="6000" b="1" dirty="0" smtClean="0">
                <a:solidFill>
                  <a:srgbClr val="0070C0"/>
                </a:solidFill>
              </a:rPr>
              <a:t> </a:t>
            </a:r>
            <a:r>
              <a:rPr lang="en-US" sz="6000" b="1" dirty="0" smtClean="0">
                <a:solidFill>
                  <a:srgbClr val="0070C0"/>
                </a:solidFill>
              </a:rPr>
              <a:t>  [m]</a:t>
            </a:r>
            <a:endParaRPr lang="ru-RU" sz="6000" b="1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3 </a:t>
            </a:r>
            <a:r>
              <a:rPr lang="ru-RU" sz="4800" dirty="0" smtClean="0">
                <a:solidFill>
                  <a:srgbClr val="C00000"/>
                </a:solidFill>
              </a:rPr>
              <a:t>Найди гласные буквы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R    Y    K    V    A    U   H    S     I     X  </a:t>
            </a:r>
            <a:endParaRPr lang="ru-RU" sz="7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Проверь!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    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K    V    </a:t>
            </a:r>
            <a:r>
              <a:rPr lang="ru-RU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7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    S     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X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4 Допиши буквы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51560" indent="-914400">
              <a:buNone/>
            </a:pPr>
            <a:r>
              <a:rPr lang="en-US" sz="5400" b="1" dirty="0" smtClean="0">
                <a:solidFill>
                  <a:srgbClr val="0070C0"/>
                </a:solidFill>
              </a:rPr>
              <a:t> </a:t>
            </a:r>
            <a:r>
              <a:rPr lang="en-US" sz="6600" b="1" dirty="0" smtClean="0">
                <a:solidFill>
                  <a:srgbClr val="0070C0"/>
                </a:solidFill>
              </a:rPr>
              <a:t>B _    Z_    M_    E_   _g    _q    _</a:t>
            </a:r>
            <a:r>
              <a:rPr lang="en-US" sz="6600" b="1" dirty="0" err="1" smtClean="0">
                <a:solidFill>
                  <a:srgbClr val="0070C0"/>
                </a:solidFill>
              </a:rPr>
              <a:t>i</a:t>
            </a:r>
            <a:r>
              <a:rPr lang="en-US" sz="6600" b="1" dirty="0" smtClean="0">
                <a:solidFill>
                  <a:srgbClr val="0070C0"/>
                </a:solidFill>
              </a:rPr>
              <a:t>     _d</a:t>
            </a:r>
            <a:endParaRPr lang="ru-RU" sz="6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Проверь!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20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6600" b="1" dirty="0" smtClean="0">
                <a:solidFill>
                  <a:srgbClr val="0070C0"/>
                </a:solidFill>
              </a:rPr>
              <a:t>B </a:t>
            </a:r>
            <a:r>
              <a:rPr lang="en-US" sz="6600" b="1" dirty="0" err="1" smtClean="0">
                <a:solidFill>
                  <a:srgbClr val="FF0000"/>
                </a:solidFill>
              </a:rPr>
              <a:t>b</a:t>
            </a:r>
            <a:r>
              <a:rPr lang="en-US" sz="6600" b="1" dirty="0" smtClean="0">
                <a:solidFill>
                  <a:srgbClr val="0070C0"/>
                </a:solidFill>
              </a:rPr>
              <a:t>    </a:t>
            </a:r>
            <a:r>
              <a:rPr lang="en-US" sz="6600" b="1" dirty="0" err="1" smtClean="0">
                <a:solidFill>
                  <a:srgbClr val="0070C0"/>
                </a:solidFill>
              </a:rPr>
              <a:t>Z</a:t>
            </a:r>
            <a:r>
              <a:rPr lang="en-US" sz="6600" b="1" dirty="0" err="1" smtClean="0">
                <a:solidFill>
                  <a:srgbClr val="FF0000"/>
                </a:solidFill>
              </a:rPr>
              <a:t>z</a:t>
            </a:r>
            <a:r>
              <a:rPr lang="en-US" sz="6600" b="1" dirty="0" smtClean="0">
                <a:solidFill>
                  <a:srgbClr val="0070C0"/>
                </a:solidFill>
              </a:rPr>
              <a:t>    M</a:t>
            </a:r>
            <a:r>
              <a:rPr lang="en-US" sz="6600" b="1" dirty="0" smtClean="0">
                <a:solidFill>
                  <a:srgbClr val="FF0000"/>
                </a:solidFill>
              </a:rPr>
              <a:t>m</a:t>
            </a:r>
            <a:r>
              <a:rPr lang="en-US" sz="6600" b="1" dirty="0" smtClean="0">
                <a:solidFill>
                  <a:srgbClr val="0070C0"/>
                </a:solidFill>
              </a:rPr>
              <a:t>    </a:t>
            </a:r>
            <a:r>
              <a:rPr lang="en-US" sz="6600" b="1" dirty="0" err="1" smtClean="0">
                <a:solidFill>
                  <a:srgbClr val="0070C0"/>
                </a:solidFill>
              </a:rPr>
              <a:t>E</a:t>
            </a:r>
            <a:r>
              <a:rPr lang="en-US" sz="6600" b="1" dirty="0" err="1" smtClean="0">
                <a:solidFill>
                  <a:srgbClr val="FF0000"/>
                </a:solidFill>
              </a:rPr>
              <a:t>e</a:t>
            </a:r>
            <a:r>
              <a:rPr lang="en-US" sz="6600" b="1" dirty="0" smtClean="0">
                <a:solidFill>
                  <a:srgbClr val="0070C0"/>
                </a:solidFill>
              </a:rPr>
              <a:t>   </a:t>
            </a:r>
          </a:p>
          <a:p>
            <a:pPr>
              <a:buNone/>
            </a:pPr>
            <a:r>
              <a:rPr lang="en-US" sz="6600" b="1" dirty="0" err="1" smtClean="0">
                <a:solidFill>
                  <a:srgbClr val="FF0000"/>
                </a:solidFill>
              </a:rPr>
              <a:t>G</a:t>
            </a:r>
            <a:r>
              <a:rPr lang="en-US" sz="6600" b="1" dirty="0" err="1" smtClean="0">
                <a:solidFill>
                  <a:srgbClr val="0070C0"/>
                </a:solidFill>
              </a:rPr>
              <a:t>g</a:t>
            </a:r>
            <a:r>
              <a:rPr lang="en-US" sz="6600" b="1" dirty="0" smtClean="0">
                <a:solidFill>
                  <a:srgbClr val="0070C0"/>
                </a:solidFill>
              </a:rPr>
              <a:t>    </a:t>
            </a:r>
            <a:r>
              <a:rPr lang="en-US" sz="6600" b="1" dirty="0" err="1" smtClean="0">
                <a:solidFill>
                  <a:srgbClr val="FF0000"/>
                </a:solidFill>
              </a:rPr>
              <a:t>Q</a:t>
            </a:r>
            <a:r>
              <a:rPr lang="en-US" sz="6600" b="1" dirty="0" err="1" smtClean="0">
                <a:solidFill>
                  <a:srgbClr val="0070C0"/>
                </a:solidFill>
              </a:rPr>
              <a:t>q</a:t>
            </a:r>
            <a:r>
              <a:rPr lang="en-US" sz="6600" b="1" dirty="0" smtClean="0">
                <a:solidFill>
                  <a:srgbClr val="0070C0"/>
                </a:solidFill>
              </a:rPr>
              <a:t>    </a:t>
            </a:r>
            <a:r>
              <a:rPr lang="en-US" sz="6600" b="1" dirty="0" smtClean="0">
                <a:solidFill>
                  <a:srgbClr val="FF0000"/>
                </a:solidFill>
              </a:rPr>
              <a:t>I</a:t>
            </a:r>
            <a:r>
              <a:rPr lang="en-US" sz="6600" b="1" dirty="0" smtClean="0">
                <a:solidFill>
                  <a:srgbClr val="0070C0"/>
                </a:solidFill>
              </a:rPr>
              <a:t>i     </a:t>
            </a:r>
            <a:r>
              <a:rPr lang="en-US" sz="6600" b="1" dirty="0" err="1" smtClean="0">
                <a:solidFill>
                  <a:srgbClr val="FF0000"/>
                </a:solidFill>
              </a:rPr>
              <a:t>D</a:t>
            </a:r>
            <a:r>
              <a:rPr lang="en-US" sz="6600" b="1" dirty="0" err="1" smtClean="0">
                <a:solidFill>
                  <a:srgbClr val="0070C0"/>
                </a:solidFill>
              </a:rPr>
              <a:t>d</a:t>
            </a:r>
            <a:endParaRPr lang="ru-RU" sz="6600" b="1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5 Слова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5400" b="1" cap="none" dirty="0" smtClean="0">
                <a:solidFill>
                  <a:srgbClr val="0070C0"/>
                </a:solidFill>
              </a:rPr>
              <a:t>It can swim.</a:t>
            </a:r>
            <a:endParaRPr lang="ru-RU" sz="5400" b="1" cap="none" dirty="0">
              <a:solidFill>
                <a:srgbClr val="0070C0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1 - Картинки\09-Животные\Зайцы\14.WM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916832"/>
            <a:ext cx="2617527" cy="3763963"/>
          </a:xfrm>
          <a:prstGeom prst="rect">
            <a:avLst/>
          </a:prstGeom>
          <a:noFill/>
        </p:spPr>
      </p:pic>
      <p:pic>
        <p:nvPicPr>
          <p:cNvPr id="1029" name="Picture 5" descr="E:\1 - Картинки\09-Животные\КОШКИ\137_2.WM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724128" y="1916832"/>
            <a:ext cx="3051984" cy="3096344"/>
          </a:xfrm>
          <a:prstGeom prst="rect">
            <a:avLst/>
          </a:prstGeom>
          <a:noFill/>
        </p:spPr>
      </p:pic>
      <p:pic>
        <p:nvPicPr>
          <p:cNvPr id="1030" name="Picture 6" descr="E:\1 - Картинки\09-Животные\Рыбы\426_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212976"/>
            <a:ext cx="2907878" cy="2563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566</TotalTime>
  <Words>396</Words>
  <Application>Microsoft Office PowerPoint</Application>
  <PresentationFormat>Экран (4:3)</PresentationFormat>
  <Paragraphs>110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Апекс</vt:lpstr>
      <vt:lpstr>The ABC Fun</vt:lpstr>
      <vt:lpstr>1 Назови буквы</vt:lpstr>
      <vt:lpstr>2 Покажи букву, которая обозначает звук…</vt:lpstr>
      <vt:lpstr>Проверь!</vt:lpstr>
      <vt:lpstr>3 Найди гласные буквы</vt:lpstr>
      <vt:lpstr>Проверь!</vt:lpstr>
      <vt:lpstr>4 Допиши буквы</vt:lpstr>
      <vt:lpstr>Проверь!</vt:lpstr>
      <vt:lpstr>5 Слова</vt:lpstr>
      <vt:lpstr>It can climb.</vt:lpstr>
      <vt:lpstr>It can fly.</vt:lpstr>
      <vt:lpstr>It can sing.</vt:lpstr>
      <vt:lpstr>  It is not big.</vt:lpstr>
      <vt:lpstr>It can’t skate.</vt:lpstr>
      <vt:lpstr>  It is dirty.</vt:lpstr>
      <vt:lpstr>   It is high.</vt:lpstr>
      <vt:lpstr>   Play hockey</vt:lpstr>
      <vt:lpstr>   Ski</vt:lpstr>
      <vt:lpstr>  Ride a bicycle</vt:lpstr>
      <vt:lpstr>6 Составьте предложения.</vt:lpstr>
      <vt:lpstr>Презентация PowerPoint</vt:lpstr>
      <vt:lpstr>Презентация PowerPoint</vt:lpstr>
      <vt:lpstr>   1                           2</vt:lpstr>
      <vt:lpstr>   1                        2</vt:lpstr>
      <vt:lpstr>Какого цвета рыбка?</vt:lpstr>
      <vt:lpstr>   The fish is…</vt:lpstr>
      <vt:lpstr>Let’s have a rest!</vt:lpstr>
      <vt:lpstr>  7 Цифры. Сосчитай.</vt:lpstr>
      <vt:lpstr>    1                         2</vt:lpstr>
      <vt:lpstr>   1                         2</vt:lpstr>
      <vt:lpstr>Little Mouse</vt:lpstr>
      <vt:lpstr>9 Задайте вопросы соперникам</vt:lpstr>
      <vt:lpstr>10 Расскажи о себе</vt:lpstr>
      <vt:lpstr>Let’s sing a song</vt:lpstr>
      <vt:lpstr>Have a nice day!  Good-bye!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ABC Fun</dc:title>
  <dc:creator>Admin</dc:creator>
  <cp:lastModifiedBy>гульназ</cp:lastModifiedBy>
  <cp:revision>52</cp:revision>
  <dcterms:created xsi:type="dcterms:W3CDTF">2012-02-11T08:30:12Z</dcterms:created>
  <dcterms:modified xsi:type="dcterms:W3CDTF">2014-11-13T17:32:21Z</dcterms:modified>
</cp:coreProperties>
</file>