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5"/>
  </p:notesMasterIdLst>
  <p:sldIdLst>
    <p:sldId id="271" r:id="rId2"/>
    <p:sldId id="295" r:id="rId3"/>
    <p:sldId id="256" r:id="rId4"/>
    <p:sldId id="257" r:id="rId5"/>
    <p:sldId id="270" r:id="rId6"/>
    <p:sldId id="266" r:id="rId7"/>
    <p:sldId id="267" r:id="rId8"/>
    <p:sldId id="268" r:id="rId9"/>
    <p:sldId id="269" r:id="rId10"/>
    <p:sldId id="290" r:id="rId11"/>
    <p:sldId id="258" r:id="rId12"/>
    <p:sldId id="260" r:id="rId13"/>
    <p:sldId id="261" r:id="rId14"/>
    <p:sldId id="262" r:id="rId15"/>
    <p:sldId id="263" r:id="rId16"/>
    <p:sldId id="275" r:id="rId17"/>
    <p:sldId id="276" r:id="rId18"/>
    <p:sldId id="277" r:id="rId19"/>
    <p:sldId id="259" r:id="rId20"/>
    <p:sldId id="264" r:id="rId21"/>
    <p:sldId id="294" r:id="rId22"/>
    <p:sldId id="265" r:id="rId23"/>
    <p:sldId id="278" r:id="rId24"/>
    <p:sldId id="298" r:id="rId25"/>
    <p:sldId id="279" r:id="rId26"/>
    <p:sldId id="281" r:id="rId27"/>
    <p:sldId id="282" r:id="rId28"/>
    <p:sldId id="284" r:id="rId29"/>
    <p:sldId id="283" r:id="rId30"/>
    <p:sldId id="285" r:id="rId31"/>
    <p:sldId id="286" r:id="rId32"/>
    <p:sldId id="289" r:id="rId33"/>
    <p:sldId id="29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CC00"/>
    <a:srgbClr val="00FFFF"/>
    <a:srgbClr val="FF33CC"/>
    <a:srgbClr val="00FF00"/>
    <a:srgbClr val="CC00CC"/>
    <a:srgbClr val="00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356" autoAdjust="0"/>
  </p:normalViewPr>
  <p:slideViewPr>
    <p:cSldViewPr>
      <p:cViewPr varScale="1">
        <p:scale>
          <a:sx n="74" d="100"/>
          <a:sy n="74" d="100"/>
        </p:scale>
        <p:origin x="-3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4000" dirty="0">
                <a:solidFill>
                  <a:schemeClr val="bg1"/>
                </a:solidFill>
              </a:rPr>
              <a:t>Источники радиации</a:t>
            </a:r>
          </a:p>
        </c:rich>
      </c:tx>
      <c:layout>
        <c:manualLayout>
          <c:xMode val="edge"/>
          <c:yMode val="edge"/>
          <c:x val="0.21386793472187296"/>
          <c:y val="8.4655492141704064E-3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 радиации</c:v>
                </c:pt>
              </c:strCache>
            </c:strRef>
          </c:tx>
          <c:explosion val="25"/>
          <c:cat>
            <c:strRef>
              <c:f>Лист1!$A$2:$A$7</c:f>
              <c:strCache>
                <c:ptCount val="6"/>
                <c:pt idx="0">
                  <c:v>Радон</c:v>
                </c:pt>
                <c:pt idx="1">
                  <c:v>Пища</c:v>
                </c:pt>
                <c:pt idx="2">
                  <c:v>Гамма излучения от строений и земли</c:v>
                </c:pt>
                <c:pt idx="3">
                  <c:v>Космическое излучение</c:v>
                </c:pt>
                <c:pt idx="4">
                  <c:v>Медицина</c:v>
                </c:pt>
                <c:pt idx="5">
                  <c:v>Промышленность и атомная энергетика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51</c:v>
                </c:pt>
                <c:pt idx="1">
                  <c:v>12</c:v>
                </c:pt>
                <c:pt idx="2">
                  <c:v>14</c:v>
                </c:pt>
                <c:pt idx="3">
                  <c:v>10</c:v>
                </c:pt>
                <c:pt idx="4">
                  <c:v>12</c:v>
                </c:pt>
                <c:pt idx="5">
                  <c:v>1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6250003759834308"/>
          <c:y val="0.17439664630935384"/>
          <c:w val="0.32721536955469005"/>
          <c:h val="0.68795785622964456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C784E-BB7F-4DFC-8A40-F5445814D529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79497-4833-4608-8A77-5A6C21932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79497-4833-4608-8A77-5A6C21932F5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79497-4833-4608-8A77-5A6C21932F5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ecomir.com.ua/images/super/radex_rd_1503.jpg" TargetMode="Externa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sverdlovesk.net/view/0/0/9231_1217094757.jpg" TargetMode="External"/><Relationship Id="rId11" Type="http://schemas.openxmlformats.org/officeDocument/2006/relationships/image" Target="../media/image34.jpeg"/><Relationship Id="rId5" Type="http://schemas.openxmlformats.org/officeDocument/2006/relationships/image" Target="../media/image29.jpeg"/><Relationship Id="rId10" Type="http://schemas.openxmlformats.org/officeDocument/2006/relationships/image" Target="../media/image33.jpeg"/><Relationship Id="rId4" Type="http://schemas.openxmlformats.org/officeDocument/2006/relationships/hyperlink" Target="http://i.foto.radikal.ru/0611/6f4a86a9b953.jpg" TargetMode="External"/><Relationship Id="rId9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71392" y="5301208"/>
            <a:ext cx="5472608" cy="130870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Выполнила ученица 9б класса</a:t>
            </a:r>
          </a:p>
          <a:p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Кирилкина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Анна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0"/>
            <a:ext cx="8572560" cy="3528392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3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Дозиметрия. Биологическое  действие радиоактивных  излучений </a:t>
            </a:r>
            <a:endParaRPr lang="ru-RU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251520" y="332656"/>
          <a:ext cx="8643998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8258204" cy="357056"/>
          </a:xfrm>
        </p:spPr>
        <p:txBody>
          <a:bodyPr>
            <a:noAutofit/>
          </a:bodyPr>
          <a:lstStyle/>
          <a:p>
            <a:pPr marL="420624" lvl="0" indent="-384048" algn="ctr">
              <a:defRPr/>
            </a:pP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0" y="1714488"/>
            <a:ext cx="5500726" cy="3941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Радиоактивные излучения оказывают сильное биологическое действие на ткани живого организма, заключающееся в 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ионизации атомов и молекул среды.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2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292080" y="1124744"/>
            <a:ext cx="3384376" cy="4536504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620688"/>
            <a:ext cx="9144000" cy="568863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1600" dirty="0" smtClean="0"/>
              <a:t>      </a:t>
            </a:r>
            <a:r>
              <a:rPr lang="ru-RU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Живая клетка </a:t>
            </a:r>
            <a:r>
              <a:rPr lang="ru-RU" sz="3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сложный механизм, не способный продолжать нормальную деятельность даже при малых повреждениях отдельных его участков. Даже слабые излучения могут нанести клеткам существенные повреждения и вызвать опасные заболевания (</a:t>
            </a:r>
            <a:r>
              <a:rPr lang="ru-RU" sz="35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лучевая болезнь</a:t>
            </a:r>
            <a:r>
              <a:rPr lang="ru-RU" sz="3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 При большой интенсивности излучения живые организмы погибают. Опасность излучения заключается в том, что они не вызывают  никаких болевых ощущений даже при смертельных дозах. </a:t>
            </a:r>
            <a:endParaRPr lang="ru-RU" sz="3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48680"/>
            <a:ext cx="8643998" cy="54292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800" b="1" dirty="0" smtClean="0">
                <a:solidFill>
                  <a:schemeClr val="bg1"/>
                </a:solidFill>
              </a:rPr>
              <a:t>Механизм действия излучения:</a:t>
            </a:r>
          </a:p>
          <a:p>
            <a:pPr algn="ctr">
              <a:buNone/>
            </a:pPr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происходит ионизация атомов и молекул, что приводит к изменению химической активности клеток.</a:t>
            </a:r>
            <a:endParaRPr lang="ru-RU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043890" cy="4543444"/>
          </a:xfrm>
        </p:spPr>
        <p:txBody>
          <a:bodyPr>
            <a:normAutofit fontScale="70000" lnSpcReduction="20000"/>
          </a:bodyPr>
          <a:lstStyle/>
          <a:p>
            <a:pPr marL="550926" indent="-514350">
              <a:buNone/>
            </a:pPr>
            <a:endParaRPr lang="ru-RU" sz="39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50926" indent="-514350">
              <a:buNone/>
            </a:pPr>
            <a:r>
              <a:rPr lang="ru-RU" sz="3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1.Клетки </a:t>
            </a:r>
            <a:r>
              <a:rPr lang="ru-RU" sz="39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костного мозга</a:t>
            </a:r>
          </a:p>
          <a:p>
            <a:pPr marL="550926" indent="-514350">
              <a:buNone/>
            </a:pPr>
            <a:r>
              <a:rPr lang="ru-RU" sz="3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(нарушается процесс </a:t>
            </a:r>
          </a:p>
          <a:p>
            <a:pPr marL="550926" indent="-514350">
              <a:buNone/>
            </a:pPr>
            <a:r>
              <a:rPr lang="ru-RU" sz="3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образования крови)</a:t>
            </a:r>
          </a:p>
          <a:p>
            <a:pPr marL="550926" indent="-51435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</a:p>
          <a:p>
            <a:pPr algn="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Поражение клеток </a:t>
            </a:r>
          </a:p>
          <a:p>
            <a:pPr algn="r">
              <a:buNone/>
            </a:pPr>
            <a:r>
              <a:rPr lang="ru-RU" sz="39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пищеварительного </a:t>
            </a:r>
          </a:p>
          <a:p>
            <a:pPr algn="r">
              <a:buNone/>
            </a:pPr>
            <a:r>
              <a:rPr lang="ru-RU" sz="39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тракта </a:t>
            </a:r>
            <a:r>
              <a:rPr lang="ru-RU" sz="3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др. органы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Наиболее чувствительные к излучению ядра клеток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D:\сандзюк АЛЁНЫ\бух исследование\ФИЗИКА\eb3c93aa8ce486411fd43103e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717032"/>
            <a:ext cx="3837094" cy="2857520"/>
          </a:xfrm>
          <a:prstGeom prst="rect">
            <a:avLst/>
          </a:prstGeom>
          <a:noFill/>
        </p:spPr>
      </p:pic>
      <p:pic>
        <p:nvPicPr>
          <p:cNvPr id="1027" name="Picture 3" descr="D:\сандзюк АЛЁНЫ\бух исследование\ФИЗИКА\костный мозг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984" y="1556792"/>
            <a:ext cx="2928958" cy="26992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4596351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58246" cy="16541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Сильное влияние облучение оказывает на наследственность ,  поражая </a:t>
            </a:r>
            <a:r>
              <a:rPr lang="ru-RU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гены</a:t>
            </a:r>
            <a:r>
              <a:rPr lang="ru-RU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хромосомах.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645024"/>
            <a:ext cx="397265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85720" y="214291"/>
            <a:ext cx="87154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72560" cy="500066"/>
          </a:xfrm>
        </p:spPr>
        <p:txBody>
          <a:bodyPr>
            <a:noAutofit/>
          </a:bodyPr>
          <a:lstStyle/>
          <a:p>
            <a:pPr lvl="0"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415551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4008" y="548680"/>
            <a:ext cx="4286280" cy="564360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/>
              <a:t>   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Изменение клетки: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-Разрушение хромосом  </a:t>
            </a:r>
          </a:p>
          <a:p>
            <a:pPr>
              <a:buNone/>
            </a:pP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-Нарушение способности к делению </a:t>
            </a:r>
          </a:p>
          <a:p>
            <a:pPr algn="ctr">
              <a:buNone/>
            </a:pP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-Изменение проницаемости      клеточных мембран</a:t>
            </a:r>
          </a:p>
          <a:p>
            <a:pPr>
              <a:buNone/>
            </a:pP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-Разбухание ядер клето</a:t>
            </a:r>
            <a:r>
              <a:rPr lang="ru-RU" sz="2400" dirty="0" smtClean="0">
                <a:solidFill>
                  <a:schemeClr val="bg1"/>
                </a:solidFill>
              </a:rPr>
              <a:t>к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2_1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90562" y="1966912"/>
            <a:ext cx="7697862" cy="3982368"/>
          </a:xfrm>
          <a:noFill/>
          <a:ln/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8472518" cy="357056"/>
          </a:xfrm>
        </p:spPr>
        <p:txBody>
          <a:bodyPr>
            <a:noAutofit/>
          </a:bodyPr>
          <a:lstStyle/>
          <a:p>
            <a:pPr marL="420624" lvl="0" indent="-384048" algn="ctr">
              <a:defRPr/>
            </a:pP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76672"/>
            <a:ext cx="8501122" cy="92869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Генетические нарушения в организме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0003661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700808"/>
            <a:ext cx="3413959" cy="2574048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8186766" cy="285618"/>
          </a:xfrm>
        </p:spPr>
        <p:txBody>
          <a:bodyPr>
            <a:noAutofit/>
          </a:bodyPr>
          <a:lstStyle/>
          <a:p>
            <a:pPr marL="420624" lvl="0" indent="-384048" algn="ctr">
              <a:defRPr/>
            </a:pP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908720"/>
            <a:ext cx="8001056" cy="78581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Рак и наследственные болезни  расцениваются как хронические последствия действия излучений 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8" descr="0003655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9058" y="2786058"/>
            <a:ext cx="4944537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учащееся\учащееся\11  класс. сандзюк Алёна\phibrom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3140968"/>
            <a:ext cx="4448175" cy="3371850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500034" y="214290"/>
            <a:ext cx="8472518" cy="499932"/>
          </a:xfrm>
        </p:spPr>
        <p:txBody>
          <a:bodyPr>
            <a:normAutofit fontScale="85000" lnSpcReduction="20000"/>
          </a:bodyPr>
          <a:lstStyle/>
          <a:p>
            <a:pPr marL="420624" lvl="0" indent="-384048" algn="ctr">
              <a:defRPr/>
            </a:pP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15370" cy="292895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Наиболее  сильно радиация влияет на  быстро растущие клетки – </a:t>
            </a:r>
            <a:r>
              <a:rPr lang="ru-RU" sz="6600" dirty="0" smtClean="0">
                <a:solidFill>
                  <a:srgbClr val="FF0000"/>
                </a:solidFill>
              </a:rPr>
              <a:t>раковые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027" name="Picture 3" descr="D:\Мои документы\учащееся\учащееся\11  класс. сандзюк Алёна\201569_200807141843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429000"/>
            <a:ext cx="3615603" cy="27146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69672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3552726" cy="496855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3528392" cy="1052736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Введение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260648"/>
            <a:ext cx="486003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Фактор радиации присутствовал на нашей планете с момента ее образования. Однако, физическое действие радиации начало изучаться только в конце XIX века, а ее биологические эффекты на живые организмы — в середине XX. Излучения относятся к тем физическим феноменам, которые не ощущаются нашими органами чувств, сотни специалистов, работая с радиацией, получили радиационные ожоги от больших доз облучения и умерли от злокачественных опухолей, вызванных </a:t>
            </a:r>
            <a:r>
              <a:rPr lang="ru-RU" sz="2000" dirty="0" err="1" smtClean="0">
                <a:solidFill>
                  <a:schemeClr val="bg1"/>
                </a:solidFill>
              </a:rPr>
              <a:t>переоблучением</a:t>
            </a:r>
            <a:r>
              <a:rPr lang="ru-RU" sz="2000" dirty="0" smtClean="0">
                <a:solidFill>
                  <a:schemeClr val="bg1"/>
                </a:solidFill>
              </a:rPr>
              <a:t>. Тем не менее, сегодня мировая наука знает о биологическом воздействии радиации больше, чем о действии любых других факторов физической и биологической природы в окружающей среде.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500306"/>
            <a:ext cx="8286808" cy="392909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Быстроразмножающиеся клетки в раковых опухолях более чувствительны к облучению. На этом основано подавление раковой опухали  у-лучами радиоактивных препаратов,  которые для этой цели более эффективны, чем рентгеновские лучи.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715304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Облучение может оказывать и определённую пользу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891136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Дозиметрия </a:t>
            </a:r>
            <a:r>
              <a:rPr lang="ru-RU" sz="2800" i="1" dirty="0" smtClean="0">
                <a:solidFill>
                  <a:schemeClr val="bg1"/>
                </a:solidFill>
              </a:rPr>
              <a:t>- </a:t>
            </a:r>
            <a:r>
              <a:rPr lang="ru-RU" sz="2800" b="1" dirty="0" smtClean="0">
                <a:solidFill>
                  <a:schemeClr val="bg1"/>
                </a:solidFill>
              </a:rPr>
              <a:t>раздел ядерной физики и измерительной техники, в котором изучают величины, характеризующие действие ионизирующего излучения на вещества, а также методы и приборы для их измерения.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Дозиметрия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428596" y="2500306"/>
            <a:ext cx="8286808" cy="40005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>    </a:t>
            </a:r>
            <a:r>
              <a:rPr lang="ru-RU" sz="2400" dirty="0" smtClean="0">
                <a:solidFill>
                  <a:schemeClr val="bg1"/>
                </a:solidFill>
              </a:rPr>
              <a:t>В СИ поглощённую дозу излучения выражают в </a:t>
            </a:r>
            <a:r>
              <a:rPr lang="ru-RU" sz="2400" i="1" dirty="0" smtClean="0">
                <a:solidFill>
                  <a:srgbClr val="FF0000"/>
                </a:solidFill>
              </a:rPr>
              <a:t>грэях </a:t>
            </a:r>
          </a:p>
          <a:p>
            <a:pPr>
              <a:buNone/>
            </a:pPr>
            <a:endParaRPr lang="ru-RU" sz="24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    Естественный фон радиации (космические лучи, радиоактивность окружающей среды и человеческого тела) составляет за год дозу излучения </a:t>
            </a:r>
          </a:p>
          <a:p>
            <a:pPr algn="ctr">
              <a:buNone/>
            </a:pPr>
            <a:r>
              <a:rPr lang="ru-RU" sz="2400" dirty="0" smtClean="0"/>
              <a:t>     </a:t>
            </a:r>
            <a:r>
              <a:rPr lang="ru-RU" sz="2400" i="1" dirty="0" smtClean="0">
                <a:solidFill>
                  <a:srgbClr val="FF0000"/>
                </a:solidFill>
              </a:rPr>
              <a:t>около </a:t>
            </a:r>
            <a:r>
              <a:rPr lang="en-US" sz="2400" i="1" dirty="0" smtClean="0">
                <a:solidFill>
                  <a:srgbClr val="FF0000"/>
                </a:solidFill>
              </a:rPr>
              <a:t>2*10</a:t>
            </a:r>
            <a:r>
              <a:rPr lang="ru-RU" sz="2400" i="1" baseline="30000" dirty="0" smtClean="0">
                <a:solidFill>
                  <a:srgbClr val="FF0000"/>
                </a:solidFill>
              </a:rPr>
              <a:t> -3</a:t>
            </a:r>
            <a:r>
              <a:rPr lang="ru-RU" sz="2400" i="1" dirty="0" smtClean="0">
                <a:solidFill>
                  <a:srgbClr val="FF0000"/>
                </a:solidFill>
              </a:rPr>
              <a:t> Гр</a:t>
            </a:r>
            <a:endParaRPr lang="ru-RU" sz="2400" dirty="0" smtClean="0"/>
          </a:p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Доза излучения </a:t>
            </a:r>
            <a:r>
              <a:rPr lang="ru-RU" sz="3200" dirty="0" smtClean="0">
                <a:solidFill>
                  <a:srgbClr val="FF0000"/>
                </a:solidFill>
              </a:rPr>
              <a:t>3-10 Гр</a:t>
            </a:r>
            <a:r>
              <a:rPr lang="ru-RU" sz="2400" dirty="0" smtClean="0">
                <a:solidFill>
                  <a:schemeClr val="bg1"/>
                </a:solidFill>
              </a:rPr>
              <a:t>, полученная за короткое время,</a:t>
            </a:r>
            <a:r>
              <a:rPr lang="ru-RU" sz="2400" dirty="0" smtClean="0"/>
              <a:t> </a:t>
            </a:r>
            <a:r>
              <a:rPr lang="ru-RU" sz="3600" dirty="0" smtClean="0">
                <a:solidFill>
                  <a:srgbClr val="FF0000"/>
                </a:solidFill>
              </a:rPr>
              <a:t>смертельна  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8329642" cy="357056"/>
          </a:xfrm>
        </p:spPr>
        <p:txBody>
          <a:bodyPr>
            <a:noAutofit/>
          </a:bodyPr>
          <a:lstStyle/>
          <a:p>
            <a:pPr marL="420624" lvl="0" indent="-384048" algn="ctr">
              <a:defRPr/>
            </a:pP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80928"/>
            <a:ext cx="7744406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Доза излучения 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>
                <a:solidFill>
                  <a:schemeClr val="bg1"/>
                </a:solidFill>
              </a:rPr>
              <a:t> поглощение Е ионизирующего излучения к массе вещества 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357166"/>
            <a:ext cx="8186766" cy="714380"/>
          </a:xfrm>
        </p:spPr>
        <p:txBody>
          <a:bodyPr>
            <a:noAutofit/>
          </a:bodyPr>
          <a:lstStyle/>
          <a:p>
            <a:pPr lvl="0" algn="ctr"/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592935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В силу того, что при радиоактивном облучении биологическая поражаемость органов тела человека или отдельных систем организма неодинакова, их делят на группы: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i="1" dirty="0" smtClean="0">
                <a:solidFill>
                  <a:srgbClr val="FF0000"/>
                </a:solidFill>
              </a:rPr>
              <a:t>I (наиболее уязвимая) </a:t>
            </a:r>
            <a:r>
              <a:rPr lang="ru-RU" sz="2400" dirty="0" smtClean="0">
                <a:solidFill>
                  <a:schemeClr val="bg1"/>
                </a:solidFill>
              </a:rPr>
              <a:t>— все тело, гонады и красный костный мозг (кроветворная система);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i="1" dirty="0" smtClean="0">
                <a:solidFill>
                  <a:srgbClr val="FF0000"/>
                </a:solidFill>
              </a:rPr>
              <a:t>II </a:t>
            </a:r>
            <a:r>
              <a:rPr lang="ru-RU" sz="2800" dirty="0" smtClean="0">
                <a:solidFill>
                  <a:schemeClr val="bg1"/>
                </a:solidFill>
              </a:rPr>
              <a:t>— </a:t>
            </a:r>
            <a:r>
              <a:rPr lang="ru-RU" sz="2400" dirty="0" smtClean="0">
                <a:solidFill>
                  <a:schemeClr val="bg1"/>
                </a:solidFill>
              </a:rPr>
              <a:t>хрусталик глаза, щитовидная железа (эндокринная система), печень, почки, легкие, мышцы, жировая ткань, селезенка, желудочно-кишечный тракт, а также другие органы, которые не вошли в I и III группы;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i="1" dirty="0" smtClean="0">
                <a:solidFill>
                  <a:srgbClr val="FF0000"/>
                </a:solidFill>
              </a:rPr>
              <a:t>III</a:t>
            </a:r>
            <a:r>
              <a:rPr lang="ru-RU" sz="2800" dirty="0" smtClean="0">
                <a:solidFill>
                  <a:schemeClr val="bg1"/>
                </a:solidFill>
              </a:rPr>
              <a:t>— </a:t>
            </a:r>
            <a:r>
              <a:rPr lang="ru-RU" sz="2400" dirty="0" smtClean="0">
                <a:solidFill>
                  <a:schemeClr val="bg1"/>
                </a:solidFill>
              </a:rPr>
              <a:t>кожный покров, костная ткань, кисти, предплечья, стопы и голени.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691680" y="2204864"/>
            <a:ext cx="5616624" cy="37338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0,03 – костная ткань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0,03 – щитовидная железа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0,12 – красный костный мозг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0,12 – легкие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0,15 – молочная железа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0,25 – яичники или семенники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0,30 – другие ткани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1,00 – организм в целом</a:t>
            </a:r>
          </a:p>
          <a:p>
            <a:pPr algn="ctr"/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0"/>
            <a:ext cx="7935416" cy="216024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Чувствительность отдельных органов к радиоактивному излучению 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Картинка 15 из 970">
            <a:hlinkClick r:id="rId2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771800" y="1124744"/>
            <a:ext cx="3181350" cy="428625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8472518" cy="285618"/>
          </a:xfrm>
        </p:spPr>
        <p:txBody>
          <a:bodyPr>
            <a:noAutofit/>
          </a:bodyPr>
          <a:lstStyle/>
          <a:p>
            <a:pPr marL="420624" lvl="0" indent="-384048" algn="ctr">
              <a:defRPr/>
            </a:pP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85794"/>
            <a:ext cx="8358246" cy="48866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Защита организмов от излучения.</a:t>
            </a:r>
            <a:br>
              <a:rPr lang="ru-RU" sz="27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работе с любым источником радиации необходимо принимать меры по радиационной защиты всех людей, могущих попасть в зону действия излучения.</a:t>
            </a:r>
            <a:br>
              <a:rPr lang="ru-RU" sz="27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Человек с помощью органов чувств не способен обнаружить  любые дозы радиоактивного излучения.</a:t>
            </a:r>
            <a:br>
              <a:rPr lang="ru-RU" sz="27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обнаружения ионизирующих излучений,  измерения их энергии и других свойств, применяются 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7200" dirty="0" smtClean="0">
                <a:solidFill>
                  <a:schemeClr val="bg1"/>
                </a:solidFill>
              </a:rPr>
              <a:t>дозиметры</a:t>
            </a:r>
            <a:r>
              <a:rPr lang="ru-RU" sz="2000" u="sng" dirty="0" smtClean="0">
                <a:solidFill>
                  <a:schemeClr val="tx1"/>
                </a:solidFill>
              </a:rPr>
              <a:t/>
            </a:r>
            <a:br>
              <a:rPr lang="ru-RU" sz="2000" u="sng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61387816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8003232" cy="6002424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71472" y="357166"/>
            <a:ext cx="8401080" cy="285618"/>
          </a:xfrm>
        </p:spPr>
        <p:txBody>
          <a:bodyPr>
            <a:noAutofit/>
          </a:bodyPr>
          <a:lstStyle/>
          <a:p>
            <a:pPr marL="420624" lvl="0" indent="-384048" algn="ctr">
              <a:defRPr/>
            </a:pP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785794"/>
            <a:ext cx="7858180" cy="5315306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Самый простой метод защиты – это удаление персонала от источника излучения на достаточно большое расстояние. Поэтому все объёмы с радиоактивными препаратами не следует брать руками. Нужно пользоваться специальными щипцами с длинной ручкой. Если удаление от источника излучения на достаточно большое расстояние не возможно. Используют для защиты от излучения преграды из поглощающих материалов.</a:t>
            </a:r>
            <a:endParaRPr lang="ru-RU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67298.jpe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4788024" y="3789040"/>
            <a:ext cx="3857625" cy="2571750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8401080" cy="357056"/>
          </a:xfrm>
        </p:spPr>
        <p:txBody>
          <a:bodyPr>
            <a:noAutofit/>
          </a:bodyPr>
          <a:lstStyle/>
          <a:p>
            <a:pPr marL="420624" lvl="0" indent="-384048" algn="ctr">
              <a:defRPr/>
            </a:pP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4614866" cy="4728588"/>
          </a:xfrm>
        </p:spPr>
        <p:txBody>
          <a:bodyPr>
            <a:noAutofit/>
          </a:bodyPr>
          <a:lstStyle/>
          <a:p>
            <a:pPr algn="ctr"/>
            <a:r>
              <a:rPr lang="ru-RU" sz="36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Радиоактивные отходы </a:t>
            </a:r>
            <a:r>
              <a:rPr lang="ru-RU" sz="2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РАО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Отходы, содержащие радиоактивные изотопы химических элементов и не имеющие практической ценности. </a:t>
            </a:r>
            <a:br>
              <a:rPr lang="ru-RU" sz="24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ядерные материалы и радиоактивные вещества, дальнейшее использование которых не предусматривается.</a:t>
            </a:r>
            <a:endParaRPr lang="ru-RU" sz="2400" b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сандзюк АЛЁНЫ\бух исследование\ФИЗИКА\0000hbyy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836712"/>
            <a:ext cx="4143404" cy="273379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8258204" cy="285618"/>
          </a:xfrm>
        </p:spPr>
        <p:txBody>
          <a:bodyPr>
            <a:noAutofit/>
          </a:bodyPr>
          <a:lstStyle/>
          <a:p>
            <a:pPr marL="420624" lvl="0" indent="-384048" algn="ctr">
              <a:defRPr/>
            </a:pP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643174" y="714356"/>
            <a:ext cx="3571900" cy="928694"/>
          </a:xfrm>
          <a:prstGeom prst="roundRect">
            <a:avLst>
              <a:gd name="adj" fmla="val 19606"/>
            </a:avLst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Классификация радиоактивных отходов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28662" y="2357430"/>
            <a:ext cx="2786082" cy="157163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По агрегатному состоянию: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Жидкие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Твёрдые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Газообразные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429256" y="2357430"/>
            <a:ext cx="2643206" cy="157163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По составу излучения: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α – излучение</a:t>
            </a:r>
          </a:p>
          <a:p>
            <a:r>
              <a:rPr lang="el-GR" sz="1600" dirty="0" smtClean="0">
                <a:solidFill>
                  <a:srgbClr val="FF0000"/>
                </a:solidFill>
              </a:rPr>
              <a:t>β</a:t>
            </a:r>
            <a:r>
              <a:rPr lang="ru-RU" sz="1600" dirty="0" smtClean="0">
                <a:solidFill>
                  <a:srgbClr val="FF0000"/>
                </a:solidFill>
              </a:rPr>
              <a:t>  - излучение</a:t>
            </a:r>
          </a:p>
          <a:p>
            <a:r>
              <a:rPr lang="el-GR" sz="1600" dirty="0" smtClean="0">
                <a:solidFill>
                  <a:srgbClr val="FF0000"/>
                </a:solidFill>
              </a:rPr>
              <a:t>γ</a:t>
            </a:r>
            <a:r>
              <a:rPr lang="ru-RU" sz="1600" dirty="0" smtClean="0">
                <a:solidFill>
                  <a:srgbClr val="FF0000"/>
                </a:solidFill>
              </a:rPr>
              <a:t>  - излучение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нейтронное излучение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928662" y="4714884"/>
            <a:ext cx="2857520" cy="200026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По времени жизни: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короткоживущие</a:t>
            </a:r>
            <a:r>
              <a:rPr lang="ru-RU" sz="1600" dirty="0" smtClean="0"/>
              <a:t> (менее 1 года)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среднеживущие </a:t>
            </a:r>
            <a:r>
              <a:rPr lang="ru-RU" sz="1600" dirty="0" smtClean="0"/>
              <a:t>(от года до 100 лет)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долгоживущие </a:t>
            </a:r>
            <a:r>
              <a:rPr lang="ru-RU" sz="1600" dirty="0" smtClean="0"/>
              <a:t>(более 100 лет)</a:t>
            </a:r>
            <a:endParaRPr lang="ru-RU" sz="16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429256" y="4714884"/>
            <a:ext cx="2786082" cy="192882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По активности: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Низкоактивные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Среднеактивные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Высокоактивные</a:t>
            </a:r>
          </a:p>
          <a:p>
            <a:endParaRPr lang="ru-RU" sz="1600" dirty="0" smtClean="0">
              <a:solidFill>
                <a:srgbClr val="FF0000"/>
              </a:solidFill>
            </a:endParaRPr>
          </a:p>
          <a:p>
            <a:endParaRPr lang="ru-RU" sz="1600" dirty="0" smtClean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2714612" y="1928802"/>
            <a:ext cx="335758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26" idx="2"/>
          </p:cNvCxnSpPr>
          <p:nvPr/>
        </p:nvCxnSpPr>
        <p:spPr>
          <a:xfrm rot="5400000">
            <a:off x="3250397" y="2821777"/>
            <a:ext cx="235745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428860" y="4071942"/>
            <a:ext cx="392909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rot="5400000">
            <a:off x="5857884" y="2143116"/>
            <a:ext cx="42862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rot="5400000">
            <a:off x="2143108" y="4357694"/>
            <a:ext cx="57150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rot="5400000">
            <a:off x="6072198" y="4357694"/>
            <a:ext cx="57150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2536017" y="2107397"/>
            <a:ext cx="35719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91586_38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220072" y="1340768"/>
            <a:ext cx="3619500" cy="3505200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8186766" cy="571370"/>
          </a:xfrm>
        </p:spPr>
        <p:txBody>
          <a:bodyPr>
            <a:noAutofit/>
          </a:bodyPr>
          <a:lstStyle/>
          <a:p>
            <a:pPr marL="420624" lvl="0" indent="-384048" algn="ctr">
              <a:defRPr/>
            </a:pP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4471990" cy="4656010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МАГАТЭ</a:t>
            </a:r>
            <a:r>
              <a:rPr lang="ru-RU" sz="7200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( Международное агентство по атомной энергии)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после  аварии на Чернобыльской АЭС  установило более строгие регламенты работ персонала АЭС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55576" y="0"/>
            <a:ext cx="7467600" cy="1143000"/>
          </a:xfrm>
        </p:spPr>
        <p:txBody>
          <a:bodyPr>
            <a:normAutofit/>
          </a:bodyPr>
          <a:lstStyle/>
          <a:p>
            <a:pPr algn="ctr"/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476672"/>
            <a:ext cx="4788024" cy="59046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Радиоактивность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это испускание ядрами некоторых элементов различных частиц, сопровождающееся переходом ядра в другое состояние и изменением его параметров. </a:t>
            </a:r>
          </a:p>
          <a:p>
            <a:pPr>
              <a:buNone/>
            </a:pP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Явление радиоактивности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было открыто опытным путем, французским ученым Анри Беккерелем в 1896 году для солей урана.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548680"/>
            <a:ext cx="424847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mage522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03848" y="4221088"/>
            <a:ext cx="3028950" cy="205740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8329642" cy="428494"/>
          </a:xfrm>
        </p:spPr>
        <p:txBody>
          <a:bodyPr>
            <a:noAutofit/>
          </a:bodyPr>
          <a:lstStyle/>
          <a:p>
            <a:pPr marL="420624" lvl="0" indent="-384048" algn="ctr">
              <a:defRPr/>
            </a:pP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8028384" cy="320673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Авария на 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Чернобыльской АЭС 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показала огромную опасность радиоактивных излучений.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Все люди  должны иметь представление об этой опасности и мерах защиты от неё.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640x48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3400" y="1281112"/>
            <a:ext cx="6096000" cy="40671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358246" cy="64294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Последствия аварии на Чернобыльской АЭС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6" name="Picture 4" descr="2091_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1285860"/>
            <a:ext cx="7143800" cy="5357850"/>
          </a:xfrm>
          <a:prstGeom prst="rect">
            <a:avLst/>
          </a:prstGeom>
          <a:noFill/>
        </p:spPr>
      </p:pic>
      <p:sp>
        <p:nvSpPr>
          <p:cNvPr id="10" name="Текст 2"/>
          <p:cNvSpPr txBox="1">
            <a:spLocks/>
          </p:cNvSpPr>
          <p:nvPr/>
        </p:nvSpPr>
        <p:spPr>
          <a:xfrm>
            <a:off x="467544" y="260648"/>
            <a:ext cx="8186766" cy="571370"/>
          </a:xfrm>
          <a:prstGeom prst="rect">
            <a:avLst/>
          </a:prstGeom>
        </p:spPr>
        <p:txBody>
          <a:bodyPr vert="horz" lIns="45720" tIns="0" rIns="45720" bIns="0" anchor="b">
            <a:noAutofit/>
          </a:bodyPr>
          <a:lstStyle/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2" name="Picture 5" descr="Картинка 66 из 533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980728"/>
            <a:ext cx="7072362" cy="5304271"/>
          </a:xfrm>
          <a:prstGeom prst="rect">
            <a:avLst/>
          </a:prstGeom>
          <a:noFill/>
        </p:spPr>
      </p:pic>
      <p:pic>
        <p:nvPicPr>
          <p:cNvPr id="13" name="Picture 5" descr="Картинка 185 из 5336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1124744"/>
            <a:ext cx="4857784" cy="5390364"/>
          </a:xfrm>
          <a:prstGeom prst="rect">
            <a:avLst/>
          </a:prstGeom>
          <a:noFill/>
        </p:spPr>
      </p:pic>
      <p:pic>
        <p:nvPicPr>
          <p:cNvPr id="8" name="Рисунок 7" descr="1206789309_5527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16000" y="980728"/>
            <a:ext cx="8128000" cy="5537200"/>
          </a:xfrm>
          <a:prstGeom prst="rect">
            <a:avLst/>
          </a:prstGeom>
        </p:spPr>
      </p:pic>
      <p:pic>
        <p:nvPicPr>
          <p:cNvPr id="9" name="Рисунок 8" descr="487736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691680" y="836712"/>
            <a:ext cx="7452320" cy="5611028"/>
          </a:xfrm>
          <a:prstGeom prst="rect">
            <a:avLst/>
          </a:prstGeom>
        </p:spPr>
      </p:pic>
      <p:pic>
        <p:nvPicPr>
          <p:cNvPr id="11" name="Рисунок 10" descr="661x37hjf4iihblnv98q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75856" y="620688"/>
            <a:ext cx="4791075" cy="5810250"/>
          </a:xfrm>
          <a:prstGeom prst="rect">
            <a:avLst/>
          </a:prstGeom>
        </p:spPr>
      </p:pic>
      <p:pic>
        <p:nvPicPr>
          <p:cNvPr id="14" name="Рисунок 13" descr="hayalet-sehir-pripiat-pripyat-buyuk-ayaklar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1196752"/>
            <a:ext cx="7956376" cy="5387631"/>
          </a:xfrm>
          <a:prstGeom prst="rect">
            <a:avLst/>
          </a:prstGeom>
        </p:spPr>
      </p:pic>
      <p:pic>
        <p:nvPicPr>
          <p:cNvPr id="15" name="Рисунок 14" descr="1469356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43608" y="620688"/>
            <a:ext cx="4623978" cy="59766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 descr="1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412776"/>
            <a:ext cx="3810000" cy="2743200"/>
          </a:xfrm>
          <a:noFill/>
          <a:ln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86766" cy="114300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Катастрофа в Чернобыле показала человечеству, какую опасность хранит в себе атом.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e9bce4621f0fa6fce51d67eb89bbf0f4_ful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152" y="2204864"/>
            <a:ext cx="2527300" cy="356076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55576" y="472514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Какой будет жизнь будущих поколений зависит от наших решений сейчас!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500034" y="142852"/>
            <a:ext cx="8186766" cy="928694"/>
          </a:xfrm>
          <a:prstGeom prst="rect">
            <a:avLst/>
          </a:prstGeom>
        </p:spPr>
        <p:txBody>
          <a:bodyPr vert="horz" lIns="45720" tIns="0" rIns="45720" bIns="0" anchor="b">
            <a:noAutofit/>
          </a:bodyPr>
          <a:lstStyle/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67464" cy="2448272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chemeClr val="bg1"/>
                </a:solidFill>
              </a:rPr>
              <a:t>СПАСИБО ЗА ВНИМАНИЕ!</a:t>
            </a:r>
            <a:endParaRPr lang="ru-RU" sz="6600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sl-634807-0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rutherford_reserford0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4929222" cy="6309404"/>
          </a:xfrm>
        </p:spPr>
      </p:pic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8401080" cy="499932"/>
          </a:xfrm>
        </p:spPr>
        <p:txBody>
          <a:bodyPr>
            <a:normAutofit fontScale="85000" lnSpcReduction="20000"/>
          </a:bodyPr>
          <a:lstStyle/>
          <a:p>
            <a:pPr algn="ctr"/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138912" y="764704"/>
            <a:ext cx="4005088" cy="48965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28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1899 году </a:t>
            </a:r>
            <a:r>
              <a:rPr lang="ru-RU" sz="28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 руководством английского ученого Э.Резерфорда, был проведен опыт, позволивший обнаружить сложный состав радиоактивного излучения. </a:t>
            </a:r>
            <a:r>
              <a:rPr lang="ru-RU" sz="32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501122" cy="47988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>
                <a:solidFill>
                  <a:srgbClr val="FFFF00"/>
                </a:solidFill>
              </a:rPr>
              <a:t>    </a:t>
            </a:r>
          </a:p>
          <a:p>
            <a:pPr>
              <a:buNone/>
            </a:pPr>
            <a:endParaRPr lang="ru-RU" sz="22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2200" dirty="0" smtClean="0">
                <a:solidFill>
                  <a:srgbClr val="FFFF00"/>
                </a:solidFill>
              </a:rPr>
              <a:t>     </a:t>
            </a:r>
            <a:r>
              <a:rPr lang="ru-RU" sz="2200" dirty="0" smtClean="0">
                <a:solidFill>
                  <a:srgbClr val="FF0000"/>
                </a:solidFill>
              </a:rPr>
              <a:t>Бета </a:t>
            </a:r>
            <a:r>
              <a:rPr lang="ru-RU" sz="2200" dirty="0" smtClean="0">
                <a:solidFill>
                  <a:schemeClr val="bg1"/>
                </a:solidFill>
              </a:rPr>
              <a:t>– частицы представляют собой поток быстрых электронов, летящих со скоростями близкими к скорости света. Они проникают в воздух до 20 м.</a:t>
            </a:r>
          </a:p>
          <a:p>
            <a:pPr algn="just">
              <a:buNone/>
            </a:pPr>
            <a:r>
              <a:rPr lang="ru-RU" sz="2200" dirty="0" smtClean="0">
                <a:solidFill>
                  <a:srgbClr val="FFFF00"/>
                </a:solidFill>
              </a:rPr>
              <a:t>     </a:t>
            </a:r>
            <a:r>
              <a:rPr lang="ru-RU" sz="2200" dirty="0" smtClean="0">
                <a:solidFill>
                  <a:srgbClr val="FF0000"/>
                </a:solidFill>
              </a:rPr>
              <a:t>Альфа частицы</a:t>
            </a:r>
            <a:r>
              <a:rPr lang="ru-RU" sz="2200" dirty="0" smtClean="0">
                <a:solidFill>
                  <a:schemeClr val="bg1"/>
                </a:solidFill>
              </a:rPr>
              <a:t> – это потоки ядер атомов гелия. Скорость этих частиц 20000 км/с, что превышает скорость современного самолета (1000 км/ч) в 72000 раз. Альфа лучи проникают в воздух до 10 см.</a:t>
            </a:r>
          </a:p>
          <a:p>
            <a:pPr>
              <a:buNone/>
            </a:pPr>
            <a:r>
              <a:rPr lang="ru-RU" sz="2200" i="1" dirty="0" smtClean="0">
                <a:solidFill>
                  <a:schemeClr val="bg1"/>
                </a:solidFill>
              </a:rPr>
              <a:t>     </a:t>
            </a:r>
            <a:r>
              <a:rPr lang="ru-RU" sz="2200" dirty="0" smtClean="0">
                <a:solidFill>
                  <a:srgbClr val="FF0000"/>
                </a:solidFill>
              </a:rPr>
              <a:t>Гамма </a:t>
            </a:r>
            <a:r>
              <a:rPr lang="ru-RU" sz="2200" dirty="0" smtClean="0">
                <a:solidFill>
                  <a:schemeClr val="bg1"/>
                </a:solidFill>
              </a:rPr>
              <a:t>– излучение </a:t>
            </a:r>
            <a:r>
              <a:rPr lang="ru-RU" sz="2200" dirty="0" err="1" smtClean="0">
                <a:solidFill>
                  <a:schemeClr val="bg1"/>
                </a:solidFill>
              </a:rPr>
              <a:t>редставляет</a:t>
            </a:r>
            <a:r>
              <a:rPr lang="ru-RU" sz="2200" dirty="0" smtClean="0">
                <a:solidFill>
                  <a:schemeClr val="bg1"/>
                </a:solidFill>
              </a:rPr>
              <a:t> собой электромагнитное излучение, испускаемое при ядерных превращениях или взаимодействии частиц.</a:t>
            </a:r>
          </a:p>
          <a:p>
            <a:pPr>
              <a:buNone/>
            </a:pP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46760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7200" dirty="0" smtClean="0">
                <a:solidFill>
                  <a:srgbClr val="FF0000"/>
                </a:solidFill>
              </a:rPr>
              <a:t>ТРИ</a:t>
            </a:r>
            <a:r>
              <a:rPr lang="ru-RU" sz="4800" dirty="0" smtClean="0">
                <a:solidFill>
                  <a:srgbClr val="FF0000"/>
                </a:solidFill>
              </a:rPr>
              <a:t> </a:t>
            </a:r>
            <a:r>
              <a:rPr lang="ru-RU" sz="4800" dirty="0" smtClean="0">
                <a:solidFill>
                  <a:schemeClr val="bg1"/>
                </a:solidFill>
              </a:rPr>
              <a:t>составляющие этого излучения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971600" y="2420888"/>
            <a:ext cx="8643998" cy="936104"/>
          </a:xfrm>
          <a:prstGeom prst="rect">
            <a:avLst/>
          </a:prstGeom>
        </p:spPr>
        <p:txBody>
          <a:bodyPr vert="horz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ru-RU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483768" y="1700808"/>
            <a:ext cx="4248472" cy="490771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467600" cy="150475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Каждый тип излучения обладает своей проницаемостью, то есть свободностью пройти сквозь вещество. Чем большей плотностью обладает вещество, тем хуже оно пропускает излучение.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214282" y="214290"/>
            <a:ext cx="8643998" cy="500066"/>
          </a:xfrm>
          <a:prstGeom prst="rect">
            <a:avLst/>
          </a:prstGeom>
        </p:spPr>
        <p:txBody>
          <a:bodyPr vert="horz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ru-RU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539552" y="980728"/>
            <a:ext cx="6629400" cy="4214842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Альфа излучение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Обладает низкой проникающей способностью;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Задерживается листом бумаги, одеждой, кожей человека;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Попавшие альфа частицы внутрь организма, представляют большую опасность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928670"/>
            <a:ext cx="136654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214282" y="214290"/>
            <a:ext cx="8643998" cy="500066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800" b="1" i="0" u="none" strike="noStrike" kern="1200" cap="none" spc="150" normalizeH="0" baseline="0" noProof="0" dirty="0" smtClean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idx="1"/>
          </p:nvPr>
        </p:nvSpPr>
        <p:spPr>
          <a:xfrm>
            <a:off x="285720" y="857232"/>
            <a:ext cx="6429420" cy="504351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Бета излучение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Имеет гораздо большую проникающую способность;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Может проходить в воздухе расстояние до 5 метров, способно проникать в ткани организма;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Слой алюминия толщиной в несколько миллиметров способно задержать бета-частицы. 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642918"/>
            <a:ext cx="2071702" cy="576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836712"/>
            <a:ext cx="6286512" cy="51640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Гамма излучение</a:t>
            </a:r>
          </a:p>
          <a:p>
            <a:pPr algn="ctr">
              <a:buNone/>
            </a:pPr>
            <a:endPara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Обладает ещё большей проникающей способностью; </a:t>
            </a:r>
          </a:p>
          <a:p>
            <a:pPr algn="ctr">
              <a:buNone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задерживается толстым слоем свинца или бетона.</a:t>
            </a:r>
            <a:endParaRPr lang="ru-RU" sz="4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785794"/>
            <a:ext cx="192882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974</TotalTime>
  <Words>698</Words>
  <Application>Microsoft Office PowerPoint</Application>
  <PresentationFormat>Экран (4:3)</PresentationFormat>
  <Paragraphs>105</Paragraphs>
  <Slides>33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Бумажная</vt:lpstr>
      <vt:lpstr>Дозиметрия. Биологическое  действие радиоактивных  излучений </vt:lpstr>
      <vt:lpstr>Введение</vt:lpstr>
      <vt:lpstr>Слайд 3</vt:lpstr>
      <vt:lpstr>  В 1899 году под руководством английского ученого Э.Резерфорда, был проведен опыт, позволивший обнаружить сложный состав радиоактивного излучения.    </vt:lpstr>
      <vt:lpstr>  ТРИ составляющие этого излучения</vt:lpstr>
      <vt:lpstr>Каждый тип излучения обладает своей проницаемостью, то есть свободностью пройти сквозь вещество. Чем большей плотностью обладает вещество, тем хуже оно пропускает излучение.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Наиболее чувствительные к излучению ядра клеток</vt:lpstr>
      <vt:lpstr> Сильное влияние облучение оказывает на наследственность ,  поражая гены в хромосомах.</vt:lpstr>
      <vt:lpstr> </vt:lpstr>
      <vt:lpstr>Генетические нарушения в организме</vt:lpstr>
      <vt:lpstr>Рак и наследственные болезни  расцениваются как хронические последствия действия излучений </vt:lpstr>
      <vt:lpstr>Наиболее  сильно радиация влияет на  быстро растущие клетки – раковые</vt:lpstr>
      <vt:lpstr>Облучение может оказывать и определённую пользу </vt:lpstr>
      <vt:lpstr>Дозиметрия</vt:lpstr>
      <vt:lpstr>Доза излучения    поглощение Е ионизирующего излучения к массе вещества      </vt:lpstr>
      <vt:lpstr>В силу того, что при радиоактивном облучении биологическая поражаемость органов тела человека или отдельных систем организма неодинакова, их делят на группы: I (наиболее уязвимая) — все тело, гонады и красный костный мозг (кроветворная система); II — хрусталик глаза, щитовидная железа (эндокринная система), печень, почки, легкие, мышцы, жировая ткань, селезенка, желудочно-кишечный тракт, а также другие органы, которые не вошли в I и III группы; III— кожный покров, костная ткань, кисти, предплечья, стопы и голени. </vt:lpstr>
      <vt:lpstr>Чувствительность отдельных органов к радиоактивному излучению </vt:lpstr>
      <vt:lpstr>Защита организмов от излучения. При работе с любым источником радиации необходимо принимать меры по радиационной защиты всех людей, могущих попасть в зону действия излучения. Человек с помощью органов чувств не способен обнаружить  любые дозы радиоактивного излучения.  Для обнаружения ионизирующих излучений,  измерения их энергии и других свойств, применяются  дозиметры  </vt:lpstr>
      <vt:lpstr> Самый простой метод защиты – это удаление персонала от источника излучения на достаточно большое расстояние. Поэтому все объёмы с радиоактивными препаратами не следует брать руками. Нужно пользоваться специальными щипцами с длинной ручкой. Если удаление от источника излучения на достаточно большое расстояние не возможно. Используют для защиты от излучения преграды из поглощающих материалов.</vt:lpstr>
      <vt:lpstr>Радиоактивные отходы  РАО  Отходы, содержащие радиоактивные изотопы химических элементов и не имеющие практической ценности.  Это ядерные материалы и радиоактивные вещества, дальнейшее использование которых не предусматривается.</vt:lpstr>
      <vt:lpstr>Слайд 28</vt:lpstr>
      <vt:lpstr>МАГАТЭ  ( Международное агентство по атомной энергии)  после  аварии на Чернобыльской АЭС  установило более строгие регламенты работ персонала АЭС</vt:lpstr>
      <vt:lpstr>Авария на  Чернобыльской АЭС  показала огромную опасность радиоактивных излучений.   Все люди  должны иметь представление об этой опасности и мерах защиты от неё.</vt:lpstr>
      <vt:lpstr>Последствия аварии на Чернобыльской АЭС</vt:lpstr>
      <vt:lpstr>Катастрофа в Чернобыле показала человечеству, какую опасность хранит в себе атом.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Радиоактивность — это испускание ядрами некоторых элементов различных частиц, сопровождающееся переходом ядра в другое состояние и изменением его параметров.</dc:title>
  <dc:creator>Настя</dc:creator>
  <cp:lastModifiedBy>саша</cp:lastModifiedBy>
  <cp:revision>117</cp:revision>
  <dcterms:modified xsi:type="dcterms:W3CDTF">2015-04-26T23:18:33Z</dcterms:modified>
</cp:coreProperties>
</file>