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9" r:id="rId4"/>
    <p:sldId id="289" r:id="rId5"/>
    <p:sldId id="290" r:id="rId6"/>
    <p:sldId id="28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87" r:id="rId16"/>
    <p:sldId id="281" r:id="rId17"/>
    <p:sldId id="29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4D4D4D"/>
    <a:srgbClr val="5F5F5F"/>
    <a:srgbClr val="FFFF66"/>
    <a:srgbClr val="CC99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E171D-EB75-4B86-AA9F-4930EA4083DE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>
        <a:scene3d>
          <a:camera prst="perspectiveContrastingRightFacing">
            <a:rot lat="20921797" lon="20030967" rev="418237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A24AA920-6475-426E-928B-584E68B088A4}">
      <dgm:prSet phldrT="[Текст]"/>
      <dgm:spPr/>
      <dgm:t>
        <a:bodyPr/>
        <a:lstStyle/>
        <a:p>
          <a:r>
            <a:rPr lang="ru-RU" dirty="0" smtClean="0"/>
            <a:t>ядро</a:t>
          </a:r>
          <a:endParaRPr lang="ru-RU" dirty="0"/>
        </a:p>
      </dgm:t>
    </dgm:pt>
    <dgm:pt modelId="{5C80BF58-7A67-4419-8B70-AFFA6E1E9542}" type="parTrans" cxnId="{F8E372E4-819A-42E6-BD76-7A651AFBA126}">
      <dgm:prSet/>
      <dgm:spPr/>
      <dgm:t>
        <a:bodyPr/>
        <a:lstStyle/>
        <a:p>
          <a:endParaRPr lang="ru-RU"/>
        </a:p>
      </dgm:t>
    </dgm:pt>
    <dgm:pt modelId="{D7FDEDEC-FD38-473C-98B9-D9F43998C76B}" type="sibTrans" cxnId="{F8E372E4-819A-42E6-BD76-7A651AFBA126}">
      <dgm:prSet/>
      <dgm:spPr/>
      <dgm:t>
        <a:bodyPr/>
        <a:lstStyle/>
        <a:p>
          <a:endParaRPr lang="ru-RU"/>
        </a:p>
      </dgm:t>
    </dgm:pt>
    <dgm:pt modelId="{98FE5C28-F415-450F-9D07-BBB8431A49F9}">
      <dgm:prSet phldrT="[Текст]"/>
      <dgm:spPr/>
      <dgm:t>
        <a:bodyPr/>
        <a:lstStyle/>
        <a:p>
          <a:r>
            <a:rPr lang="ru-RU" dirty="0" smtClean="0"/>
            <a:t>А. Только протоны</a:t>
          </a:r>
          <a:endParaRPr lang="ru-RU" dirty="0"/>
        </a:p>
      </dgm:t>
    </dgm:pt>
    <dgm:pt modelId="{6E3604F7-0E94-4383-A337-FF6A9787D11E}" type="parTrans" cxnId="{C152B590-C6AA-4946-9A15-695BF579552C}">
      <dgm:prSet/>
      <dgm:spPr/>
      <dgm:t>
        <a:bodyPr/>
        <a:lstStyle/>
        <a:p>
          <a:endParaRPr lang="ru-RU"/>
        </a:p>
      </dgm:t>
    </dgm:pt>
    <dgm:pt modelId="{AE96CCFD-99C1-4472-8696-EC7A55D007C9}" type="sibTrans" cxnId="{C152B590-C6AA-4946-9A15-695BF579552C}">
      <dgm:prSet/>
      <dgm:spPr/>
      <dgm:t>
        <a:bodyPr/>
        <a:lstStyle/>
        <a:p>
          <a:endParaRPr lang="ru-RU"/>
        </a:p>
      </dgm:t>
    </dgm:pt>
    <dgm:pt modelId="{F0C9AD18-7D3B-45B8-94C1-6EA803020F79}">
      <dgm:prSet phldrT="[Текст]"/>
      <dgm:spPr/>
      <dgm:t>
        <a:bodyPr/>
        <a:lstStyle/>
        <a:p>
          <a:r>
            <a:rPr lang="ru-RU" dirty="0" smtClean="0"/>
            <a:t>Б. нейтроны и протоны</a:t>
          </a:r>
          <a:endParaRPr lang="ru-RU" dirty="0"/>
        </a:p>
      </dgm:t>
    </dgm:pt>
    <dgm:pt modelId="{FC343153-C7BE-43DE-A4E3-917115751158}" type="parTrans" cxnId="{C492DF47-8CFB-4938-8708-3F665877189F}">
      <dgm:prSet/>
      <dgm:spPr/>
      <dgm:t>
        <a:bodyPr/>
        <a:lstStyle/>
        <a:p>
          <a:endParaRPr lang="ru-RU"/>
        </a:p>
      </dgm:t>
    </dgm:pt>
    <dgm:pt modelId="{8B64DA87-12FD-4068-B689-05395A76DB0B}" type="sibTrans" cxnId="{C492DF47-8CFB-4938-8708-3F665877189F}">
      <dgm:prSet/>
      <dgm:spPr/>
      <dgm:t>
        <a:bodyPr/>
        <a:lstStyle/>
        <a:p>
          <a:endParaRPr lang="ru-RU"/>
        </a:p>
      </dgm:t>
    </dgm:pt>
    <dgm:pt modelId="{9D3623BA-D85B-4D1A-BBBF-CF73F5165750}">
      <dgm:prSet phldrT="[Текст]"/>
      <dgm:spPr/>
      <dgm:t>
        <a:bodyPr/>
        <a:lstStyle/>
        <a:p>
          <a:r>
            <a:rPr lang="ru-RU" dirty="0" smtClean="0"/>
            <a:t>В. Протоны и электроны</a:t>
          </a:r>
          <a:endParaRPr lang="ru-RU" dirty="0"/>
        </a:p>
      </dgm:t>
    </dgm:pt>
    <dgm:pt modelId="{EA30CDF1-6BC4-4BC7-8FEE-7ACAE1A1F713}" type="parTrans" cxnId="{045C3A77-8B5F-42E6-B44D-9A0168C8AAE3}">
      <dgm:prSet/>
      <dgm:spPr/>
      <dgm:t>
        <a:bodyPr/>
        <a:lstStyle/>
        <a:p>
          <a:endParaRPr lang="ru-RU"/>
        </a:p>
      </dgm:t>
    </dgm:pt>
    <dgm:pt modelId="{BACF85F3-210D-4002-8C4C-5D78339769C9}" type="sibTrans" cxnId="{045C3A77-8B5F-42E6-B44D-9A0168C8AAE3}">
      <dgm:prSet/>
      <dgm:spPr/>
      <dgm:t>
        <a:bodyPr/>
        <a:lstStyle/>
        <a:p>
          <a:endParaRPr lang="ru-RU"/>
        </a:p>
      </dgm:t>
    </dgm:pt>
    <dgm:pt modelId="{704CEE6A-D397-4C4A-A585-0DD210B19DAD}">
      <dgm:prSet phldrT="[Текст]"/>
      <dgm:spPr/>
      <dgm:t>
        <a:bodyPr/>
        <a:lstStyle/>
        <a:p>
          <a:r>
            <a:rPr lang="ru-RU" dirty="0" smtClean="0"/>
            <a:t>Г. Нейтроны и электроны</a:t>
          </a:r>
          <a:endParaRPr lang="ru-RU" dirty="0"/>
        </a:p>
      </dgm:t>
    </dgm:pt>
    <dgm:pt modelId="{E50E9F89-C354-4110-A662-B5D2DDFF32E4}" type="parTrans" cxnId="{8CAEDECB-403D-4643-A0E7-FDBEB28591D6}">
      <dgm:prSet/>
      <dgm:spPr/>
      <dgm:t>
        <a:bodyPr/>
        <a:lstStyle/>
        <a:p>
          <a:endParaRPr lang="ru-RU"/>
        </a:p>
      </dgm:t>
    </dgm:pt>
    <dgm:pt modelId="{5ACA5F9C-1FE8-40D8-8C2C-4874EF9DDB4B}" type="sibTrans" cxnId="{8CAEDECB-403D-4643-A0E7-FDBEB28591D6}">
      <dgm:prSet/>
      <dgm:spPr/>
      <dgm:t>
        <a:bodyPr/>
        <a:lstStyle/>
        <a:p>
          <a:endParaRPr lang="ru-RU"/>
        </a:p>
      </dgm:t>
    </dgm:pt>
    <dgm:pt modelId="{D207EA12-625A-456F-BF00-28ECDCEDE056}" type="pres">
      <dgm:prSet presAssocID="{8EDE171D-EB75-4B86-AA9F-4930EA4083D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24807-7962-4B43-9423-B5E750F7318E}" type="pres">
      <dgm:prSet presAssocID="{8EDE171D-EB75-4B86-AA9F-4930EA4083DE}" presName="matrix" presStyleCnt="0"/>
      <dgm:spPr/>
    </dgm:pt>
    <dgm:pt modelId="{5A903399-C659-4A2F-90A7-AD7C2A591FAA}" type="pres">
      <dgm:prSet presAssocID="{8EDE171D-EB75-4B86-AA9F-4930EA4083DE}" presName="tile1" presStyleLbl="node1" presStyleIdx="0" presStyleCnt="4"/>
      <dgm:spPr/>
      <dgm:t>
        <a:bodyPr/>
        <a:lstStyle/>
        <a:p>
          <a:endParaRPr lang="ru-RU"/>
        </a:p>
      </dgm:t>
    </dgm:pt>
    <dgm:pt modelId="{BE0C808D-55A7-4619-9ECB-6A1447FB5249}" type="pres">
      <dgm:prSet presAssocID="{8EDE171D-EB75-4B86-AA9F-4930EA4083D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3A25-F806-4C4C-BA4C-0BA32DAEF352}" type="pres">
      <dgm:prSet presAssocID="{8EDE171D-EB75-4B86-AA9F-4930EA4083DE}" presName="tile2" presStyleLbl="node1" presStyleIdx="1" presStyleCnt="4"/>
      <dgm:spPr/>
      <dgm:t>
        <a:bodyPr/>
        <a:lstStyle/>
        <a:p>
          <a:endParaRPr lang="ru-RU"/>
        </a:p>
      </dgm:t>
    </dgm:pt>
    <dgm:pt modelId="{DC36AF85-B5B0-4B7B-A12E-598BFB7B5102}" type="pres">
      <dgm:prSet presAssocID="{8EDE171D-EB75-4B86-AA9F-4930EA4083D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57F60-7880-4069-BF09-59503E0862CE}" type="pres">
      <dgm:prSet presAssocID="{8EDE171D-EB75-4B86-AA9F-4930EA4083DE}" presName="tile3" presStyleLbl="node1" presStyleIdx="2" presStyleCnt="4"/>
      <dgm:spPr/>
      <dgm:t>
        <a:bodyPr/>
        <a:lstStyle/>
        <a:p>
          <a:endParaRPr lang="ru-RU"/>
        </a:p>
      </dgm:t>
    </dgm:pt>
    <dgm:pt modelId="{E3B46B55-18F9-492E-8F8E-D814D3AB32F3}" type="pres">
      <dgm:prSet presAssocID="{8EDE171D-EB75-4B86-AA9F-4930EA4083D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2CAD5-EEF9-470A-8040-5B6F2E2DED88}" type="pres">
      <dgm:prSet presAssocID="{8EDE171D-EB75-4B86-AA9F-4930EA4083DE}" presName="tile4" presStyleLbl="node1" presStyleIdx="3" presStyleCnt="4"/>
      <dgm:spPr/>
      <dgm:t>
        <a:bodyPr/>
        <a:lstStyle/>
        <a:p>
          <a:endParaRPr lang="ru-RU"/>
        </a:p>
      </dgm:t>
    </dgm:pt>
    <dgm:pt modelId="{566F0AA8-BE07-47DA-9478-6A4593F26F20}" type="pres">
      <dgm:prSet presAssocID="{8EDE171D-EB75-4B86-AA9F-4930EA4083D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2A79C-C4B9-4964-A8EF-6A597B5E127E}" type="pres">
      <dgm:prSet presAssocID="{8EDE171D-EB75-4B86-AA9F-4930EA4083D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C3A77-8B5F-42E6-B44D-9A0168C8AAE3}" srcId="{A24AA920-6475-426E-928B-584E68B088A4}" destId="{9D3623BA-D85B-4D1A-BBBF-CF73F5165750}" srcOrd="2" destOrd="0" parTransId="{EA30CDF1-6BC4-4BC7-8FEE-7ACAE1A1F713}" sibTransId="{BACF85F3-210D-4002-8C4C-5D78339769C9}"/>
    <dgm:cxn modelId="{31D17731-EF87-4991-A9EA-B154FD0CA9EF}" type="presOf" srcId="{98FE5C28-F415-450F-9D07-BBB8431A49F9}" destId="{5A903399-C659-4A2F-90A7-AD7C2A591FAA}" srcOrd="0" destOrd="0" presId="urn:microsoft.com/office/officeart/2005/8/layout/matrix1"/>
    <dgm:cxn modelId="{8CAEDECB-403D-4643-A0E7-FDBEB28591D6}" srcId="{A24AA920-6475-426E-928B-584E68B088A4}" destId="{704CEE6A-D397-4C4A-A585-0DD210B19DAD}" srcOrd="3" destOrd="0" parTransId="{E50E9F89-C354-4110-A662-B5D2DDFF32E4}" sibTransId="{5ACA5F9C-1FE8-40D8-8C2C-4874EF9DDB4B}"/>
    <dgm:cxn modelId="{EE3CA358-43C5-47D6-B51C-03D319D131C5}" type="presOf" srcId="{98FE5C28-F415-450F-9D07-BBB8431A49F9}" destId="{BE0C808D-55A7-4619-9ECB-6A1447FB5249}" srcOrd="1" destOrd="0" presId="urn:microsoft.com/office/officeart/2005/8/layout/matrix1"/>
    <dgm:cxn modelId="{E2383167-262D-46A4-B5DD-6714E98E1764}" type="presOf" srcId="{704CEE6A-D397-4C4A-A585-0DD210B19DAD}" destId="{1E72CAD5-EEF9-470A-8040-5B6F2E2DED88}" srcOrd="0" destOrd="0" presId="urn:microsoft.com/office/officeart/2005/8/layout/matrix1"/>
    <dgm:cxn modelId="{6844147C-1C6D-4A01-9459-C4B05AF81B9C}" type="presOf" srcId="{704CEE6A-D397-4C4A-A585-0DD210B19DAD}" destId="{566F0AA8-BE07-47DA-9478-6A4593F26F20}" srcOrd="1" destOrd="0" presId="urn:microsoft.com/office/officeart/2005/8/layout/matrix1"/>
    <dgm:cxn modelId="{6BBF3DCF-8E67-4AF3-9C13-75A60A6DFE1D}" type="presOf" srcId="{A24AA920-6475-426E-928B-584E68B088A4}" destId="{AE12A79C-C4B9-4964-A8EF-6A597B5E127E}" srcOrd="0" destOrd="0" presId="urn:microsoft.com/office/officeart/2005/8/layout/matrix1"/>
    <dgm:cxn modelId="{136CAFA5-B128-4E7E-A7AE-F805B9ED6211}" type="presOf" srcId="{9D3623BA-D85B-4D1A-BBBF-CF73F5165750}" destId="{A6257F60-7880-4069-BF09-59503E0862CE}" srcOrd="0" destOrd="0" presId="urn:microsoft.com/office/officeart/2005/8/layout/matrix1"/>
    <dgm:cxn modelId="{ADCCBFF1-8A84-4F73-91CA-04D519804437}" type="presOf" srcId="{F0C9AD18-7D3B-45B8-94C1-6EA803020F79}" destId="{EB433A25-F806-4C4C-BA4C-0BA32DAEF352}" srcOrd="0" destOrd="0" presId="urn:microsoft.com/office/officeart/2005/8/layout/matrix1"/>
    <dgm:cxn modelId="{2AC9DA49-B225-4C60-A811-C014015AD6CC}" type="presOf" srcId="{8EDE171D-EB75-4B86-AA9F-4930EA4083DE}" destId="{D207EA12-625A-456F-BF00-28ECDCEDE056}" srcOrd="0" destOrd="0" presId="urn:microsoft.com/office/officeart/2005/8/layout/matrix1"/>
    <dgm:cxn modelId="{B5446328-8AEE-4607-9B9D-C7F4D9FF5724}" type="presOf" srcId="{9D3623BA-D85B-4D1A-BBBF-CF73F5165750}" destId="{E3B46B55-18F9-492E-8F8E-D814D3AB32F3}" srcOrd="1" destOrd="0" presId="urn:microsoft.com/office/officeart/2005/8/layout/matrix1"/>
    <dgm:cxn modelId="{C492DF47-8CFB-4938-8708-3F665877189F}" srcId="{A24AA920-6475-426E-928B-584E68B088A4}" destId="{F0C9AD18-7D3B-45B8-94C1-6EA803020F79}" srcOrd="1" destOrd="0" parTransId="{FC343153-C7BE-43DE-A4E3-917115751158}" sibTransId="{8B64DA87-12FD-4068-B689-05395A76DB0B}"/>
    <dgm:cxn modelId="{F8E372E4-819A-42E6-BD76-7A651AFBA126}" srcId="{8EDE171D-EB75-4B86-AA9F-4930EA4083DE}" destId="{A24AA920-6475-426E-928B-584E68B088A4}" srcOrd="0" destOrd="0" parTransId="{5C80BF58-7A67-4419-8B70-AFFA6E1E9542}" sibTransId="{D7FDEDEC-FD38-473C-98B9-D9F43998C76B}"/>
    <dgm:cxn modelId="{4616BC03-6115-41C1-9B3B-5823D4189F47}" type="presOf" srcId="{F0C9AD18-7D3B-45B8-94C1-6EA803020F79}" destId="{DC36AF85-B5B0-4B7B-A12E-598BFB7B5102}" srcOrd="1" destOrd="0" presId="urn:microsoft.com/office/officeart/2005/8/layout/matrix1"/>
    <dgm:cxn modelId="{C152B590-C6AA-4946-9A15-695BF579552C}" srcId="{A24AA920-6475-426E-928B-584E68B088A4}" destId="{98FE5C28-F415-450F-9D07-BBB8431A49F9}" srcOrd="0" destOrd="0" parTransId="{6E3604F7-0E94-4383-A337-FF6A9787D11E}" sibTransId="{AE96CCFD-99C1-4472-8696-EC7A55D007C9}"/>
    <dgm:cxn modelId="{B4517156-0C7C-45F9-817C-9BFF1F8401C6}" type="presParOf" srcId="{D207EA12-625A-456F-BF00-28ECDCEDE056}" destId="{00424807-7962-4B43-9423-B5E750F7318E}" srcOrd="0" destOrd="0" presId="urn:microsoft.com/office/officeart/2005/8/layout/matrix1"/>
    <dgm:cxn modelId="{455E50EE-044C-4F6D-968D-0F8F5683E719}" type="presParOf" srcId="{00424807-7962-4B43-9423-B5E750F7318E}" destId="{5A903399-C659-4A2F-90A7-AD7C2A591FAA}" srcOrd="0" destOrd="0" presId="urn:microsoft.com/office/officeart/2005/8/layout/matrix1"/>
    <dgm:cxn modelId="{55FE5569-ED8C-4218-B65E-9ED1BDE1410C}" type="presParOf" srcId="{00424807-7962-4B43-9423-B5E750F7318E}" destId="{BE0C808D-55A7-4619-9ECB-6A1447FB5249}" srcOrd="1" destOrd="0" presId="urn:microsoft.com/office/officeart/2005/8/layout/matrix1"/>
    <dgm:cxn modelId="{9D0EF1EF-B639-433E-9024-194085668028}" type="presParOf" srcId="{00424807-7962-4B43-9423-B5E750F7318E}" destId="{EB433A25-F806-4C4C-BA4C-0BA32DAEF352}" srcOrd="2" destOrd="0" presId="urn:microsoft.com/office/officeart/2005/8/layout/matrix1"/>
    <dgm:cxn modelId="{C2284313-F3F7-4E34-A163-1F6EFA29C713}" type="presParOf" srcId="{00424807-7962-4B43-9423-B5E750F7318E}" destId="{DC36AF85-B5B0-4B7B-A12E-598BFB7B5102}" srcOrd="3" destOrd="0" presId="urn:microsoft.com/office/officeart/2005/8/layout/matrix1"/>
    <dgm:cxn modelId="{27F825B6-70C7-4909-B844-075C442ED4EB}" type="presParOf" srcId="{00424807-7962-4B43-9423-B5E750F7318E}" destId="{A6257F60-7880-4069-BF09-59503E0862CE}" srcOrd="4" destOrd="0" presId="urn:microsoft.com/office/officeart/2005/8/layout/matrix1"/>
    <dgm:cxn modelId="{72E578E6-9C67-4469-9AD7-0D457C43BA7D}" type="presParOf" srcId="{00424807-7962-4B43-9423-B5E750F7318E}" destId="{E3B46B55-18F9-492E-8F8E-D814D3AB32F3}" srcOrd="5" destOrd="0" presId="urn:microsoft.com/office/officeart/2005/8/layout/matrix1"/>
    <dgm:cxn modelId="{01F13176-2694-4D70-B535-8FC7B688B805}" type="presParOf" srcId="{00424807-7962-4B43-9423-B5E750F7318E}" destId="{1E72CAD5-EEF9-470A-8040-5B6F2E2DED88}" srcOrd="6" destOrd="0" presId="urn:microsoft.com/office/officeart/2005/8/layout/matrix1"/>
    <dgm:cxn modelId="{8CB89347-242E-4BDD-A0DA-7A4FD75732A7}" type="presParOf" srcId="{00424807-7962-4B43-9423-B5E750F7318E}" destId="{566F0AA8-BE07-47DA-9478-6A4593F26F20}" srcOrd="7" destOrd="0" presId="urn:microsoft.com/office/officeart/2005/8/layout/matrix1"/>
    <dgm:cxn modelId="{869FE96F-0E4A-43E0-9564-886B914D7F3D}" type="presParOf" srcId="{D207EA12-625A-456F-BF00-28ECDCEDE056}" destId="{AE12A79C-C4B9-4964-A8EF-6A597B5E127E}" srcOrd="1" destOrd="0" presId="urn:microsoft.com/office/officeart/2005/8/layout/matrix1"/>
  </dgm:cxnLst>
  <dgm:bg>
    <a:effectLst>
      <a:outerShdw blurRad="482600" dist="1066800" dir="2700000" algn="tl" rotWithShape="0">
        <a:schemeClr val="tx1"/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03399-C659-4A2F-90A7-AD7C2A591FAA}">
      <dsp:nvSpPr>
        <dsp:cNvPr id="0" name=""/>
        <dsp:cNvSpPr/>
      </dsp:nvSpPr>
      <dsp:spPr>
        <a:xfrm rot="16200000">
          <a:off x="1144999" y="-1144999"/>
          <a:ext cx="2032000" cy="432199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RightFacing">
            <a:rot lat="20921797" lon="20030967" rev="418237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А. Только протоны</a:t>
          </a:r>
          <a:endParaRPr lang="ru-RU" sz="3700" kern="1200" dirty="0"/>
        </a:p>
      </dsp:txBody>
      <dsp:txXfrm rot="16200000">
        <a:off x="1398999" y="-1398999"/>
        <a:ext cx="1524000" cy="4321999"/>
      </dsp:txXfrm>
    </dsp:sp>
    <dsp:sp modelId="{EB433A25-F806-4C4C-BA4C-0BA32DAEF352}">
      <dsp:nvSpPr>
        <dsp:cNvPr id="0" name=""/>
        <dsp:cNvSpPr/>
      </dsp:nvSpPr>
      <dsp:spPr>
        <a:xfrm>
          <a:off x="4321999" y="0"/>
          <a:ext cx="4321999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RightFacing">
            <a:rot lat="20921797" lon="20030967" rev="418237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Б. нейтроны и протоны</a:t>
          </a:r>
          <a:endParaRPr lang="ru-RU" sz="3700" kern="1200" dirty="0"/>
        </a:p>
      </dsp:txBody>
      <dsp:txXfrm>
        <a:off x="4321999" y="0"/>
        <a:ext cx="4321999" cy="1524000"/>
      </dsp:txXfrm>
    </dsp:sp>
    <dsp:sp modelId="{A6257F60-7880-4069-BF09-59503E0862CE}">
      <dsp:nvSpPr>
        <dsp:cNvPr id="0" name=""/>
        <dsp:cNvSpPr/>
      </dsp:nvSpPr>
      <dsp:spPr>
        <a:xfrm rot="10800000">
          <a:off x="0" y="2032000"/>
          <a:ext cx="4321999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RightFacing">
            <a:rot lat="20921797" lon="20030967" rev="418237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В. Протоны и электроны</a:t>
          </a:r>
          <a:endParaRPr lang="ru-RU" sz="3700" kern="1200" dirty="0"/>
        </a:p>
      </dsp:txBody>
      <dsp:txXfrm rot="10800000">
        <a:off x="0" y="2539999"/>
        <a:ext cx="4321999" cy="1524000"/>
      </dsp:txXfrm>
    </dsp:sp>
    <dsp:sp modelId="{1E72CAD5-EEF9-470A-8040-5B6F2E2DED88}">
      <dsp:nvSpPr>
        <dsp:cNvPr id="0" name=""/>
        <dsp:cNvSpPr/>
      </dsp:nvSpPr>
      <dsp:spPr>
        <a:xfrm rot="5400000">
          <a:off x="5466998" y="887000"/>
          <a:ext cx="2032000" cy="432199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RightFacing">
            <a:rot lat="20921797" lon="20030967" rev="418237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Г. Нейтроны и электроны</a:t>
          </a:r>
          <a:endParaRPr lang="ru-RU" sz="3700" kern="1200" dirty="0"/>
        </a:p>
      </dsp:txBody>
      <dsp:txXfrm rot="5400000">
        <a:off x="5720998" y="1141000"/>
        <a:ext cx="1524000" cy="4321999"/>
      </dsp:txXfrm>
    </dsp:sp>
    <dsp:sp modelId="{AE12A79C-C4B9-4964-A8EF-6A597B5E127E}">
      <dsp:nvSpPr>
        <dsp:cNvPr id="0" name=""/>
        <dsp:cNvSpPr/>
      </dsp:nvSpPr>
      <dsp:spPr>
        <a:xfrm>
          <a:off x="3025399" y="1523999"/>
          <a:ext cx="2593199" cy="10160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RightFacing">
            <a:rot lat="20921797" lon="20030967" rev="418237"/>
          </a:camera>
          <a:lightRig rig="threeP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ядро</a:t>
          </a:r>
          <a:endParaRPr lang="ru-RU" sz="3700" kern="1200" dirty="0"/>
        </a:p>
      </dsp:txBody>
      <dsp:txXfrm>
        <a:off x="3025399" y="1523999"/>
        <a:ext cx="2593199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DA6B82-4551-4B9A-B2DE-8A6B9CB794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1B1B2-C7FA-4EF5-BB28-C4916FD52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753A-D8CE-476B-9324-5FA78FF628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10B83-6A23-4BCE-8FA0-1CF4DDBBE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85D66-8856-4E6F-A6B0-CD1227C2A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8A5D-A5F6-4D08-B670-7B222E7396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3DB3-4DAC-4DDD-8769-BDAA03852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0DEF1-C826-4CAF-8021-1F93739D6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3BBE0-9509-4BEA-BE1F-0356150D7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F56AD-CB8E-4812-A9A5-15B665357D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E4502-5EB7-4AE2-9BFE-32FD366320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B8DD-A9D2-4C91-9FAF-8EA83D6A5D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F7F7F"/>
            </a:gs>
            <a:gs pos="21001">
              <a:srgbClr val="FFFFFF"/>
            </a:gs>
            <a:gs pos="24001">
              <a:srgbClr val="1F1F1F"/>
            </a:gs>
            <a:gs pos="34000">
              <a:srgbClr val="CFCFCF"/>
            </a:gs>
            <a:gs pos="47000">
              <a:srgbClr val="CFCFCF"/>
            </a:gs>
            <a:gs pos="58000">
              <a:srgbClr val="636363"/>
            </a:gs>
            <a:gs pos="82001">
              <a:srgbClr val="FFFFFF"/>
            </a:gs>
            <a:gs pos="84000">
              <a:srgbClr val="1F1F1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3CB893-87A7-4C79-BF54-238B577C56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46D8-0BB8-45DC-A724-7995DAF1A80E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381000"/>
          </a:xfrm>
        </p:spPr>
        <p:txBody>
          <a:bodyPr/>
          <a:lstStyle/>
          <a:p>
            <a:endParaRPr lang="ru-RU" sz="3200" b="1" i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648200"/>
            <a:ext cx="80010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dirty="0">
                <a:solidFill>
                  <a:schemeClr val="bg1"/>
                </a:solidFill>
                <a:latin typeface="Bradley Hand ITC" pitchFamily="66" charset="0"/>
              </a:rPr>
              <a:t>Учитель физики </a:t>
            </a:r>
            <a:r>
              <a:rPr lang="ru-RU" sz="2400" b="1" i="1" dirty="0" smtClean="0">
                <a:solidFill>
                  <a:schemeClr val="bg1"/>
                </a:solidFill>
                <a:latin typeface="Bradley Hand ITC" pitchFamily="66" charset="0"/>
              </a:rPr>
              <a:t>ГБОУ СОШ № 1924</a:t>
            </a:r>
            <a:endParaRPr lang="ru-RU" sz="2400" b="1" i="1" dirty="0">
              <a:solidFill>
                <a:schemeClr val="bg1"/>
              </a:solidFill>
              <a:latin typeface="Bradley Hand ITC" pitchFamily="66" charset="0"/>
            </a:endParaRPr>
          </a:p>
          <a:p>
            <a:pPr>
              <a:lnSpc>
                <a:spcPct val="80000"/>
              </a:lnSpc>
            </a:pPr>
            <a:endParaRPr lang="ru-RU" sz="2400" b="1" i="1" dirty="0">
              <a:solidFill>
                <a:schemeClr val="bg1"/>
              </a:solidFill>
              <a:latin typeface="Bradley Hand ITC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Bradley Hand ITC" pitchFamily="66" charset="0"/>
              </a:rPr>
              <a:t>Евдокимова  Людмила  Алексеевна</a:t>
            </a:r>
            <a:endParaRPr lang="ru-RU" sz="2400" b="1" i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8153400" cy="297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Радиоактивность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9148"/>
            <a:ext cx="9144000" cy="33397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8317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Ядерное вещество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2143116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0001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Выберите правильный ответ. В состав ядра атома входят следующие частицы: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379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Подумай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200525" cy="3276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1000108"/>
            <a:ext cx="7569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2857496"/>
            <a:ext cx="6607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4714884"/>
            <a:ext cx="10855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071546"/>
            <a:ext cx="6014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928934"/>
            <a:ext cx="6014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39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786322"/>
            <a:ext cx="6014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64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29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1000108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A=</a:t>
            </a:r>
          </a:p>
          <a:p>
            <a:r>
              <a:rPr lang="en-US" sz="3600" dirty="0" smtClean="0"/>
              <a:t>Z=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2857496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A=</a:t>
            </a:r>
          </a:p>
          <a:p>
            <a:r>
              <a:rPr lang="en-US" sz="3600" dirty="0" smtClean="0"/>
              <a:t>Z=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4643446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A=</a:t>
            </a:r>
          </a:p>
          <a:p>
            <a:r>
              <a:rPr lang="en-US" sz="3600" dirty="0" smtClean="0"/>
              <a:t>Z=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790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Состав ядра атома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71868" y="3357562"/>
            <a:ext cx="2428860" cy="95410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Число нуклонов</a:t>
            </a:r>
            <a:endParaRPr lang="en-US" sz="28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790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Состав ядра атома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13" name="Рисунок 12" descr="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2571768" cy="22878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1868" y="1000108"/>
            <a:ext cx="2428860" cy="954107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Число протонов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143116"/>
            <a:ext cx="2428860" cy="95410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Число электронов</a:t>
            </a:r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4500570"/>
            <a:ext cx="2428860" cy="95410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Число нейтронов</a:t>
            </a:r>
            <a:endParaRPr lang="en-US" sz="2800" dirty="0" smtClean="0"/>
          </a:p>
        </p:txBody>
      </p:sp>
      <p:cxnSp>
        <p:nvCxnSpPr>
          <p:cNvPr id="18" name="Прямая соединительная линия 17"/>
          <p:cNvCxnSpPr>
            <a:endCxn id="14" idx="1"/>
          </p:cNvCxnSpPr>
          <p:nvPr/>
        </p:nvCxnSpPr>
        <p:spPr>
          <a:xfrm flipV="1">
            <a:off x="2928926" y="1477162"/>
            <a:ext cx="642942" cy="165888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5" idx="1"/>
          </p:cNvCxnSpPr>
          <p:nvPr/>
        </p:nvCxnSpPr>
        <p:spPr>
          <a:xfrm rot="16200000" flipH="1">
            <a:off x="2797556" y="1845858"/>
            <a:ext cx="834244" cy="71438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9" idx="1"/>
          </p:cNvCxnSpPr>
          <p:nvPr/>
        </p:nvCxnSpPr>
        <p:spPr>
          <a:xfrm rot="16200000" flipH="1">
            <a:off x="2618961" y="2881709"/>
            <a:ext cx="1191434" cy="71438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910" y="4714884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– Z = N</a:t>
            </a:r>
            <a:endParaRPr lang="ru-RU" sz="32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57422" y="5000636"/>
            <a:ext cx="1214446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43636" y="1000108"/>
            <a:ext cx="3000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Нуклонов – 9</a:t>
            </a:r>
          </a:p>
          <a:p>
            <a:r>
              <a:rPr lang="ru-RU" sz="3200" dirty="0" smtClean="0"/>
              <a:t>Протонов – 4</a:t>
            </a:r>
          </a:p>
          <a:p>
            <a:r>
              <a:rPr lang="ru-RU" sz="3200" dirty="0" smtClean="0"/>
              <a:t>Нейтронов – 5</a:t>
            </a:r>
          </a:p>
          <a:p>
            <a:r>
              <a:rPr lang="ru-RU" sz="3200" dirty="0" smtClean="0"/>
              <a:t>Электронов - 4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42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Анализ некоторых элементов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Сколько нуклонов, протонов, нейтронов, электронов 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8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Что объединяет эти атомы?</a:t>
            </a:r>
            <a:endParaRPr lang="ru-RU" sz="3200" dirty="0">
              <a:solidFill>
                <a:srgbClr val="002060"/>
              </a:solidFill>
            </a:endParaRPr>
          </a:p>
        </p:txBody>
      </p:sp>
      <p:grpSp>
        <p:nvGrpSpPr>
          <p:cNvPr id="6" name="Группа 10"/>
          <p:cNvGrpSpPr/>
          <p:nvPr/>
        </p:nvGrpSpPr>
        <p:grpSpPr>
          <a:xfrm>
            <a:off x="785786" y="1928802"/>
            <a:ext cx="1257004" cy="1107996"/>
            <a:chOff x="785786" y="1928802"/>
            <a:chExt cx="1257004" cy="11079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85852" y="1928802"/>
              <a:ext cx="75693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О</a:t>
              </a:r>
              <a:endParaRPr lang="ru-RU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5786" y="1928802"/>
              <a:ext cx="60144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  <a:endPara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Группа 11"/>
          <p:cNvGrpSpPr/>
          <p:nvPr/>
        </p:nvGrpSpPr>
        <p:grpSpPr>
          <a:xfrm>
            <a:off x="3500430" y="1857364"/>
            <a:ext cx="1257004" cy="1107996"/>
            <a:chOff x="785786" y="1928802"/>
            <a:chExt cx="1257004" cy="110799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85852" y="1928802"/>
              <a:ext cx="75693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О</a:t>
              </a:r>
              <a:endParaRPr lang="ru-RU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5786" y="1928802"/>
              <a:ext cx="60144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16</a:t>
              </a:r>
            </a:p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Группа 14"/>
          <p:cNvGrpSpPr/>
          <p:nvPr/>
        </p:nvGrpSpPr>
        <p:grpSpPr>
          <a:xfrm>
            <a:off x="6500826" y="1785926"/>
            <a:ext cx="1257004" cy="1107996"/>
            <a:chOff x="785786" y="1928802"/>
            <a:chExt cx="1257004" cy="11079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285852" y="1928802"/>
              <a:ext cx="75693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О</a:t>
              </a:r>
              <a:endParaRPr lang="ru-RU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5786" y="1928802"/>
              <a:ext cx="60144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endPara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r>
                <a:rPr lang="en-US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8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59FB-0000-4C90-A268-B08F331F9944}" type="slidenum">
              <a:rPr lang="ru-RU"/>
              <a:pPr/>
              <a:t>15</a:t>
            </a:fld>
            <a:endParaRPr 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Изотопы</a:t>
            </a:r>
          </a:p>
        </p:txBody>
      </p:sp>
      <p:sp>
        <p:nvSpPr>
          <p:cNvPr id="36868" name="Text Box 4" descr="Крупная сетка"/>
          <p:cNvSpPr txBox="1">
            <a:spLocks noChangeArrowheads="1"/>
          </p:cNvSpPr>
          <p:nvPr/>
        </p:nvSpPr>
        <p:spPr bwMode="auto">
          <a:xfrm>
            <a:off x="304800" y="1219200"/>
            <a:ext cx="8437563" cy="523875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2857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 i="1">
                <a:solidFill>
                  <a:srgbClr val="660066"/>
                </a:solidFill>
                <a:latin typeface="Bradley Hand ITC" pitchFamily="66" charset="0"/>
              </a:rPr>
              <a:t>1911 год, Ф.Содди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Существуют ядра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одного и того же химического элемента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с одинаковым числом протонов,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но различным  числом нейтронов – изотопы.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Изотопы имеют одинаковые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химические свойства 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(обусловлены зарядом ядра),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но разные физические свойства</a:t>
            </a:r>
          </a:p>
          <a:p>
            <a:pPr algn="ctr"/>
            <a:r>
              <a:rPr lang="ru-RU" sz="3200" b="1" i="1">
                <a:latin typeface="Bradley Hand ITC" pitchFamily="66" charset="0"/>
              </a:rPr>
              <a:t>(обусловлено массой).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3EA2-15EC-430A-B253-70459A625FFF}" type="slidenum">
              <a:rPr lang="ru-RU"/>
              <a:pPr/>
              <a:t>16</a:t>
            </a:fld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Изотопы водорода</a:t>
            </a:r>
          </a:p>
        </p:txBody>
      </p:sp>
      <p:pic>
        <p:nvPicPr>
          <p:cNvPr id="29701" name="Picture 5" descr="isotopes"/>
          <p:cNvPicPr>
            <a:picLocks noChangeAspect="1" noChangeArrowheads="1"/>
          </p:cNvPicPr>
          <p:nvPr/>
        </p:nvPicPr>
        <p:blipFill>
          <a:blip r:embed="rId2" cstate="print"/>
          <a:srcRect b="28725"/>
          <a:stretch>
            <a:fillRect/>
          </a:stretch>
        </p:blipFill>
        <p:spPr bwMode="auto">
          <a:xfrm>
            <a:off x="838200" y="1219200"/>
            <a:ext cx="7848600" cy="1828800"/>
          </a:xfrm>
          <a:prstGeom prst="rect">
            <a:avLst/>
          </a:prstGeom>
          <a:noFill/>
        </p:spPr>
      </p:pic>
      <p:pic>
        <p:nvPicPr>
          <p:cNvPr id="29702" name="Picture 6" descr="isotopes"/>
          <p:cNvPicPr>
            <a:picLocks noChangeAspect="1" noChangeArrowheads="1"/>
          </p:cNvPicPr>
          <p:nvPr/>
        </p:nvPicPr>
        <p:blipFill>
          <a:blip r:embed="rId3" cstate="print"/>
          <a:srcRect t="2826" b="2826"/>
          <a:stretch>
            <a:fillRect/>
          </a:stretch>
        </p:blipFill>
        <p:spPr bwMode="auto">
          <a:xfrm>
            <a:off x="838200" y="3276600"/>
            <a:ext cx="7696200" cy="2373313"/>
          </a:xfrm>
          <a:prstGeom prst="rect">
            <a:avLst/>
          </a:prstGeom>
          <a:noFill/>
        </p:spPr>
      </p:pic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1905000" y="19812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7010400" y="21336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495800" y="20574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4267200" y="22098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391400" y="2133600"/>
            <a:ext cx="4572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Радиоактивность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D66-8856-4E6F-A6B0-CD1227C2A28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7" descr="__493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7807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9046-3EB0-4C3C-9C67-F21072F0D0BA}" type="slidenum">
              <a:rPr lang="ru-RU"/>
              <a:pPr/>
              <a:t>2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Радиоактивность -</a:t>
            </a:r>
          </a:p>
        </p:txBody>
      </p:sp>
      <p:sp>
        <p:nvSpPr>
          <p:cNvPr id="5128" name="Text Box 8" descr="Крупная сетка"/>
          <p:cNvSpPr txBox="1">
            <a:spLocks noChangeArrowheads="1"/>
          </p:cNvSpPr>
          <p:nvPr/>
        </p:nvSpPr>
        <p:spPr bwMode="auto">
          <a:xfrm>
            <a:off x="612775" y="4419600"/>
            <a:ext cx="7899400" cy="20796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sz="3200" b="1" i="1">
                <a:solidFill>
                  <a:srgbClr val="CC0000"/>
                </a:solidFill>
                <a:latin typeface="Bradley Hand ITC" pitchFamily="66" charset="0"/>
              </a:rPr>
              <a:t> явление самопроизвольного превращения</a:t>
            </a: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Bradley Hand ITC" pitchFamily="66" charset="0"/>
              </a:rPr>
              <a:t>неустойчивых ядер в устойчивые, </a:t>
            </a: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Bradley Hand ITC" pitchFamily="66" charset="0"/>
              </a:rPr>
              <a:t>сопровождающееся испусканием </a:t>
            </a:r>
          </a:p>
          <a:p>
            <a:pPr algn="ctr"/>
            <a:r>
              <a:rPr lang="ru-RU" sz="3200" b="1" i="1">
                <a:solidFill>
                  <a:srgbClr val="CC0000"/>
                </a:solidFill>
                <a:latin typeface="Bradley Hand ITC" pitchFamily="66" charset="0"/>
              </a:rPr>
              <a:t>частиц и излучением энергии.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76800" y="1066800"/>
            <a:ext cx="372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66"/>
                </a:solidFill>
              </a:rPr>
              <a:t>Открытие - 1896 год</a:t>
            </a:r>
          </a:p>
        </p:txBody>
      </p:sp>
      <p:pic>
        <p:nvPicPr>
          <p:cNvPr id="11" name="Рисунок 10" descr="Bekker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2117912" cy="2823883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539" y="1777408"/>
            <a:ext cx="3650261" cy="24282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9DD-DABE-4EAA-B8F0-57294E966016}" type="slidenum">
              <a:rPr lang="ru-RU"/>
              <a:pPr/>
              <a:t>3</a:t>
            </a:fld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Исследования радиоактивности</a:t>
            </a:r>
          </a:p>
        </p:txBody>
      </p:sp>
      <p:pic>
        <p:nvPicPr>
          <p:cNvPr id="27652" name="Picture 4" descr="n116"/>
          <p:cNvPicPr>
            <a:picLocks noChangeAspect="1" noChangeArrowheads="1"/>
          </p:cNvPicPr>
          <p:nvPr/>
        </p:nvPicPr>
        <p:blipFill>
          <a:blip r:embed="rId2" cstate="print"/>
          <a:srcRect l="5040" t="62363" r="6299" b="2519"/>
          <a:stretch>
            <a:fillRect/>
          </a:stretch>
        </p:blipFill>
        <p:spPr bwMode="auto">
          <a:xfrm>
            <a:off x="533400" y="4038600"/>
            <a:ext cx="4038600" cy="19685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3" name="Picture 5" descr="7-1"/>
          <p:cNvPicPr>
            <a:picLocks noChangeAspect="1" noChangeArrowheads="1"/>
          </p:cNvPicPr>
          <p:nvPr/>
        </p:nvPicPr>
        <p:blipFill>
          <a:blip r:embed="rId3" cstate="print"/>
          <a:srcRect l="33646" r="35889"/>
          <a:stretch>
            <a:fillRect/>
          </a:stretch>
        </p:blipFill>
        <p:spPr bwMode="auto">
          <a:xfrm>
            <a:off x="533400" y="1066800"/>
            <a:ext cx="1828800" cy="27432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4" name="Picture 6" descr="7-1"/>
          <p:cNvPicPr>
            <a:picLocks noChangeAspect="1" noChangeArrowheads="1"/>
          </p:cNvPicPr>
          <p:nvPr/>
        </p:nvPicPr>
        <p:blipFill>
          <a:blip r:embed="rId3" cstate="print"/>
          <a:srcRect l="67291" r="2243"/>
          <a:stretch>
            <a:fillRect/>
          </a:stretch>
        </p:blipFill>
        <p:spPr bwMode="auto">
          <a:xfrm>
            <a:off x="2743200" y="1066800"/>
            <a:ext cx="1828800" cy="27432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7655" name="Picture 7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3636963" cy="48768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105400" y="5105400"/>
            <a:ext cx="3532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FF66"/>
                </a:solidFill>
              </a:rPr>
              <a:t>1898 год – </a:t>
            </a:r>
          </a:p>
          <a:p>
            <a:pPr algn="ctr"/>
            <a:r>
              <a:rPr lang="ru-RU" sz="2000" b="1">
                <a:solidFill>
                  <a:srgbClr val="FFFF66"/>
                </a:solidFill>
              </a:rPr>
              <a:t>открыты полоний и радий</a:t>
            </a:r>
          </a:p>
        </p:txBody>
      </p:sp>
      <p:sp>
        <p:nvSpPr>
          <p:cNvPr id="27657" name="Text Box 9" descr="Крупная сетка"/>
          <p:cNvSpPr txBox="1">
            <a:spLocks noChangeArrowheads="1"/>
          </p:cNvSpPr>
          <p:nvPr/>
        </p:nvSpPr>
        <p:spPr bwMode="auto">
          <a:xfrm>
            <a:off x="685800" y="4114800"/>
            <a:ext cx="4038600" cy="244792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Bradley Hand ITC" pitchFamily="66" charset="0"/>
              </a:rPr>
              <a:t>Все химические элементы,</a:t>
            </a:r>
          </a:p>
          <a:p>
            <a:pPr algn="ctr"/>
            <a:r>
              <a:rPr lang="ru-RU" sz="2800" b="1" i="1">
                <a:solidFill>
                  <a:schemeClr val="accent2"/>
                </a:solidFill>
                <a:latin typeface="Bradley Hand ITC" pitchFamily="66" charset="0"/>
              </a:rPr>
              <a:t>начиная с номера </a:t>
            </a:r>
            <a:r>
              <a:rPr lang="ru-RU" sz="4000" b="1" i="1">
                <a:solidFill>
                  <a:srgbClr val="CC0000"/>
                </a:solidFill>
                <a:latin typeface="Bradley Hand ITC" pitchFamily="66" charset="0"/>
              </a:rPr>
              <a:t>83</a:t>
            </a:r>
            <a:r>
              <a:rPr lang="ru-RU" sz="2800" b="1" i="1">
                <a:solidFill>
                  <a:schemeClr val="accent2"/>
                </a:solidFill>
                <a:latin typeface="Bradley Hand ITC" pitchFamily="66" charset="0"/>
              </a:rPr>
              <a:t>,</a:t>
            </a:r>
          </a:p>
          <a:p>
            <a:pPr algn="ctr"/>
            <a:r>
              <a:rPr lang="ru-RU" sz="2800" b="1" i="1">
                <a:solidFill>
                  <a:schemeClr val="accent2"/>
                </a:solidFill>
                <a:latin typeface="Bradley Hand ITC" pitchFamily="66" charset="0"/>
              </a:rPr>
              <a:t>обладают радиоактивностью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676650" cy="43053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6410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Состав излучения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8" name="Picture 6" descr="p0082"/>
          <p:cNvPicPr>
            <a:picLocks noChangeAspect="1" noChangeArrowheads="1"/>
          </p:cNvPicPr>
          <p:nvPr/>
        </p:nvPicPr>
        <p:blipFill>
          <a:blip r:embed="rId3" cstate="print"/>
          <a:srcRect l="50070" t="26262" r="5653" b="20554"/>
          <a:stretch>
            <a:fillRect/>
          </a:stretch>
        </p:blipFill>
        <p:spPr bwMode="auto">
          <a:xfrm>
            <a:off x="4572000" y="1371600"/>
            <a:ext cx="4267200" cy="4114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19800" y="2667000"/>
            <a:ext cx="2384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4D4D4D"/>
                </a:solidFill>
              </a:rPr>
              <a:t>скорость до 1000000км/с</a:t>
            </a:r>
            <a:endParaRPr lang="ru-RU" sz="1400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928686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Цилиндр 6"/>
          <p:cNvSpPr/>
          <p:nvPr/>
        </p:nvSpPr>
        <p:spPr>
          <a:xfrm>
            <a:off x="2071670" y="1928802"/>
            <a:ext cx="357190" cy="785818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57290" y="1000108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</a:t>
            </a:r>
            <a:r>
              <a:rPr lang="ru-RU" dirty="0" err="1" smtClean="0"/>
              <a:t>х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 rot="5400000" flipH="1" flipV="1">
            <a:off x="1676837" y="1314291"/>
            <a:ext cx="1209082" cy="921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>
            <a:off x="1142976" y="714356"/>
            <a:ext cx="1143008" cy="2071702"/>
          </a:xfrm>
          <a:prstGeom prst="arc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flipH="1">
            <a:off x="2285984" y="1285860"/>
            <a:ext cx="1143008" cy="1071570"/>
          </a:xfrm>
          <a:prstGeom prst="arc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2928934"/>
            <a:ext cx="4357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Излучение радиоактивного вещества исследуется в магнитном поле. </a:t>
            </a:r>
          </a:p>
          <a:p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Какие лучи отклоняются влево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Какие лучи отклоняются вправо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Какие лучи не отклоняются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1429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2.</a:t>
            </a:r>
            <a:endParaRPr lang="ru-RU" sz="3600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4572000" y="928672"/>
            <a:ext cx="1228776" cy="2286014"/>
            <a:chOff x="4572000" y="928672"/>
            <a:chExt cx="1228776" cy="2286014"/>
          </a:xfrm>
        </p:grpSpPr>
        <p:sp>
          <p:nvSpPr>
            <p:cNvPr id="16" name="Дуга 15"/>
            <p:cNvSpPr/>
            <p:nvPr/>
          </p:nvSpPr>
          <p:spPr>
            <a:xfrm>
              <a:off x="4572000" y="1142984"/>
              <a:ext cx="642942" cy="2071702"/>
            </a:xfrm>
            <a:prstGeom prst="arc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5"/>
            <p:cNvGrpSpPr/>
            <p:nvPr/>
          </p:nvGrpSpPr>
          <p:grpSpPr>
            <a:xfrm>
              <a:off x="4572000" y="928672"/>
              <a:ext cx="1228776" cy="1786742"/>
              <a:chOff x="4572000" y="928672"/>
              <a:chExt cx="1228776" cy="1786742"/>
            </a:xfrm>
          </p:grpSpPr>
          <p:sp>
            <p:nvSpPr>
              <p:cNvPr id="15" name="Цилиндр 14"/>
              <p:cNvSpPr/>
              <p:nvPr/>
            </p:nvSpPr>
            <p:spPr>
              <a:xfrm>
                <a:off x="5072066" y="2143116"/>
                <a:ext cx="214314" cy="571504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flipH="1">
                <a:off x="5214942" y="1571612"/>
                <a:ext cx="500066" cy="1071570"/>
              </a:xfrm>
              <a:prstGeom prst="arc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 flipH="1" flipV="1">
                <a:off x="4615007" y="1528607"/>
                <a:ext cx="1209082" cy="9211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964777" y="1821645"/>
                <a:ext cx="164307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4714876" y="1857364"/>
                <a:ext cx="17145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572000" y="1142984"/>
                <a:ext cx="25519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/>
                  <a:t>-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00694" y="1214422"/>
                <a:ext cx="30008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/>
                  <a:t>+</a:t>
                </a:r>
              </a:p>
            </p:txBody>
          </p:sp>
        </p:grpSp>
      </p:grpSp>
      <p:grpSp>
        <p:nvGrpSpPr>
          <p:cNvPr id="5" name="Группа 35"/>
          <p:cNvGrpSpPr/>
          <p:nvPr/>
        </p:nvGrpSpPr>
        <p:grpSpPr>
          <a:xfrm flipH="1">
            <a:off x="5786446" y="928670"/>
            <a:ext cx="1262030" cy="2286014"/>
            <a:chOff x="4572000" y="928672"/>
            <a:chExt cx="1228776" cy="2286014"/>
          </a:xfrm>
        </p:grpSpPr>
        <p:sp>
          <p:nvSpPr>
            <p:cNvPr id="37" name="Дуга 36"/>
            <p:cNvSpPr/>
            <p:nvPr/>
          </p:nvSpPr>
          <p:spPr>
            <a:xfrm>
              <a:off x="4572000" y="1142984"/>
              <a:ext cx="642942" cy="2071702"/>
            </a:xfrm>
            <a:prstGeom prst="arc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5"/>
            <p:cNvGrpSpPr/>
            <p:nvPr/>
          </p:nvGrpSpPr>
          <p:grpSpPr>
            <a:xfrm>
              <a:off x="4572000" y="928672"/>
              <a:ext cx="1228776" cy="1786742"/>
              <a:chOff x="4572000" y="928672"/>
              <a:chExt cx="1228776" cy="1786742"/>
            </a:xfrm>
          </p:grpSpPr>
          <p:sp>
            <p:nvSpPr>
              <p:cNvPr id="39" name="Цилиндр 38"/>
              <p:cNvSpPr/>
              <p:nvPr/>
            </p:nvSpPr>
            <p:spPr>
              <a:xfrm>
                <a:off x="5072066" y="2143116"/>
                <a:ext cx="214314" cy="571504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Дуга 39"/>
              <p:cNvSpPr/>
              <p:nvPr/>
            </p:nvSpPr>
            <p:spPr>
              <a:xfrm flipH="1">
                <a:off x="5214942" y="1571612"/>
                <a:ext cx="500066" cy="1071570"/>
              </a:xfrm>
              <a:prstGeom prst="arc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 flipH="1" flipV="1">
                <a:off x="4615007" y="1528607"/>
                <a:ext cx="1209082" cy="9211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3964777" y="1821645"/>
                <a:ext cx="164307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4714876" y="1857364"/>
                <a:ext cx="17145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572000" y="1142984"/>
                <a:ext cx="25519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/>
                  <a:t>-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00694" y="1214422"/>
                <a:ext cx="30008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/>
                  <a:t>+</a:t>
                </a:r>
              </a:p>
            </p:txBody>
          </p:sp>
        </p:grpSp>
      </p:grpSp>
      <p:grpSp>
        <p:nvGrpSpPr>
          <p:cNvPr id="17" name="Группа 45"/>
          <p:cNvGrpSpPr/>
          <p:nvPr/>
        </p:nvGrpSpPr>
        <p:grpSpPr>
          <a:xfrm flipH="1">
            <a:off x="7072329" y="928670"/>
            <a:ext cx="1300009" cy="2286014"/>
            <a:chOff x="4535022" y="928672"/>
            <a:chExt cx="1265754" cy="2286014"/>
          </a:xfrm>
        </p:grpSpPr>
        <p:sp>
          <p:nvSpPr>
            <p:cNvPr id="47" name="Дуга 46"/>
            <p:cNvSpPr/>
            <p:nvPr/>
          </p:nvSpPr>
          <p:spPr>
            <a:xfrm>
              <a:off x="4572000" y="1142984"/>
              <a:ext cx="642942" cy="2071702"/>
            </a:xfrm>
            <a:prstGeom prst="arc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25"/>
            <p:cNvGrpSpPr/>
            <p:nvPr/>
          </p:nvGrpSpPr>
          <p:grpSpPr>
            <a:xfrm>
              <a:off x="4535022" y="928672"/>
              <a:ext cx="1265754" cy="1786742"/>
              <a:chOff x="4535022" y="928672"/>
              <a:chExt cx="1265754" cy="1786742"/>
            </a:xfrm>
          </p:grpSpPr>
          <p:sp>
            <p:nvSpPr>
              <p:cNvPr id="49" name="Цилиндр 48"/>
              <p:cNvSpPr/>
              <p:nvPr/>
            </p:nvSpPr>
            <p:spPr>
              <a:xfrm>
                <a:off x="5072066" y="2143116"/>
                <a:ext cx="214314" cy="571504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Дуга 49"/>
              <p:cNvSpPr/>
              <p:nvPr/>
            </p:nvSpPr>
            <p:spPr>
              <a:xfrm flipH="1">
                <a:off x="5214942" y="1571612"/>
                <a:ext cx="500066" cy="1071570"/>
              </a:xfrm>
              <a:prstGeom prst="arc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 rot="5400000" flipH="1" flipV="1">
                <a:off x="4615007" y="1528607"/>
                <a:ext cx="1209082" cy="9211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3964777" y="1821645"/>
                <a:ext cx="164307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5400000">
                <a:off x="4714876" y="1857364"/>
                <a:ext cx="17145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535022" y="1142984"/>
                <a:ext cx="29217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 smtClean="0"/>
                  <a:t>+</a:t>
                </a:r>
              </a:p>
              <a:p>
                <a:r>
                  <a:rPr lang="ru-RU" dirty="0"/>
                  <a:t>+</a:t>
                </a:r>
                <a:endParaRPr lang="ru-RU" dirty="0" smtClean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52302" y="1214422"/>
                <a:ext cx="24847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 smtClean="0"/>
                  <a:t>-</a:t>
                </a:r>
              </a:p>
              <a:p>
                <a:r>
                  <a:rPr lang="ru-RU" dirty="0"/>
                  <a:t>-</a:t>
                </a:r>
                <a:endParaRPr lang="ru-RU" dirty="0" smtClean="0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5214942" y="428604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а</a:t>
            </a:r>
            <a:r>
              <a:rPr lang="ru-RU" i="1" dirty="0" smtClean="0">
                <a:solidFill>
                  <a:srgbClr val="FF0000"/>
                </a:solidFill>
              </a:rPr>
              <a:t>                 б                      в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00562" y="2857496"/>
            <a:ext cx="4357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Излучение радиоактивного вещества исследуется в электрическом поле.  Где отклонение лучей показано неверно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457200" indent="-457200"/>
            <a:r>
              <a:rPr lang="ru-RU" sz="2400" dirty="0" smtClean="0"/>
              <a:t>1.</a:t>
            </a:r>
            <a:r>
              <a:rPr lang="ru-RU" sz="2400" i="1" dirty="0" smtClean="0"/>
              <a:t>а</a:t>
            </a:r>
            <a:r>
              <a:rPr lang="ru-RU" sz="2400" dirty="0" smtClean="0"/>
              <a:t>               2.</a:t>
            </a:r>
            <a:r>
              <a:rPr lang="ru-RU" sz="2400" i="1" dirty="0" smtClean="0"/>
              <a:t>б </a:t>
            </a:r>
            <a:r>
              <a:rPr lang="ru-RU" sz="2400" dirty="0" smtClean="0"/>
              <a:t>                 3.</a:t>
            </a:r>
            <a:r>
              <a:rPr lang="ru-RU" sz="2400" i="1" dirty="0" smtClean="0"/>
              <a:t>в</a:t>
            </a:r>
          </a:p>
          <a:p>
            <a:pPr marL="457200" indent="-457200"/>
            <a:r>
              <a:rPr lang="ru-RU" sz="2400" dirty="0" smtClean="0"/>
              <a:t>4.</a:t>
            </a:r>
            <a:r>
              <a:rPr lang="ru-RU" sz="2400" i="1" dirty="0" smtClean="0"/>
              <a:t>а</a:t>
            </a:r>
            <a:r>
              <a:rPr lang="ru-RU" sz="2400" dirty="0" smtClean="0"/>
              <a:t>  и  </a:t>
            </a:r>
            <a:r>
              <a:rPr lang="ru-RU" sz="2400" i="1" dirty="0" smtClean="0"/>
              <a:t>б</a:t>
            </a:r>
            <a:r>
              <a:rPr lang="ru-RU" sz="2400" dirty="0" smtClean="0"/>
              <a:t>       5.</a:t>
            </a:r>
            <a:r>
              <a:rPr lang="ru-RU" sz="2400" i="1" dirty="0" smtClean="0"/>
              <a:t>а</a:t>
            </a:r>
            <a:r>
              <a:rPr lang="ru-RU" sz="2400" dirty="0" smtClean="0"/>
              <a:t> и  </a:t>
            </a:r>
            <a:r>
              <a:rPr lang="ru-RU" sz="2400" i="1" dirty="0" smtClean="0"/>
              <a:t>в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CEE6-36CA-4C5F-BFE1-0FF3C7DEAA7D}" type="slidenum">
              <a:rPr lang="ru-RU"/>
              <a:pPr/>
              <a:t>6</a:t>
            </a:fld>
            <a:endParaRPr 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ru-RU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Виды радиоактивных излучений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43000" y="609600"/>
            <a:ext cx="6878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3200" b="1" i="1">
                <a:latin typeface="Bradley Hand ITC" pitchFamily="66" charset="0"/>
              </a:rPr>
              <a:t> Естественная радиоактивность;</a:t>
            </a:r>
          </a:p>
          <a:p>
            <a:pPr>
              <a:buFont typeface="Wingdings" pitchFamily="2" charset="2"/>
              <a:buChar char="ь"/>
            </a:pPr>
            <a:r>
              <a:rPr lang="ru-RU" sz="3200" b="1" i="1">
                <a:latin typeface="Bradley Hand ITC" pitchFamily="66" charset="0"/>
              </a:rPr>
              <a:t> Искусственная радиоактивность.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Свойства радиоактивных излучений</a:t>
            </a:r>
          </a:p>
        </p:txBody>
      </p:sp>
      <p:sp>
        <p:nvSpPr>
          <p:cNvPr id="28679" name="Text Box 7" descr="Крупная сетка"/>
          <p:cNvSpPr txBox="1">
            <a:spLocks noChangeArrowheads="1"/>
          </p:cNvSpPr>
          <p:nvPr/>
        </p:nvSpPr>
        <p:spPr bwMode="auto">
          <a:xfrm>
            <a:off x="304800" y="2209800"/>
            <a:ext cx="8534400" cy="4394200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2800" b="1" i="1" dirty="0">
                <a:latin typeface="Bradley Hand ITC" pitchFamily="66" charset="0"/>
              </a:rPr>
              <a:t>   Ионизируют воздух;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 dirty="0">
                <a:latin typeface="Bradley Hand ITC" pitchFamily="66" charset="0"/>
              </a:rPr>
              <a:t>   Действуют на фотопластинку;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 dirty="0">
                <a:latin typeface="Bradley Hand ITC" pitchFamily="66" charset="0"/>
              </a:rPr>
              <a:t>   Вызывают свечение некоторых веществ;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 dirty="0">
                <a:latin typeface="Bradley Hand ITC" pitchFamily="66" charset="0"/>
              </a:rPr>
              <a:t>   Проникают через тонкие металлические пластинки;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 dirty="0">
                <a:latin typeface="Bradley Hand ITC" pitchFamily="66" charset="0"/>
              </a:rPr>
              <a:t>   Интенсивность излучения пропорциональна </a:t>
            </a:r>
          </a:p>
          <a:p>
            <a:r>
              <a:rPr lang="ru-RU" sz="2800" b="1" i="1" dirty="0">
                <a:latin typeface="Bradley Hand ITC" pitchFamily="66" charset="0"/>
              </a:rPr>
              <a:t>концентрации вещества;</a:t>
            </a:r>
          </a:p>
          <a:p>
            <a:pPr>
              <a:buFont typeface="Wingdings" pitchFamily="2" charset="2"/>
              <a:buChar char="ь"/>
            </a:pPr>
            <a:r>
              <a:rPr lang="ru-RU" sz="2800" b="1" i="1" dirty="0">
                <a:latin typeface="Bradley Hand ITC" pitchFamily="66" charset="0"/>
              </a:rPr>
              <a:t>   Интенсивность излучения не зависит от внешних факторов (давление, температура, освещенность, электрические разряды).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3924300" cy="41052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031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Модели атомов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1214422"/>
            <a:ext cx="3522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Атом Томсона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28251"/>
            <a:ext cx="8786874" cy="58487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031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Модели атомов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114800" cy="3762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00438"/>
            <a:ext cx="3781425" cy="3038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031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81422"/>
                    </a:gs>
                  </a:gsLst>
                  <a:lin ang="27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Модели атомов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81422"/>
                  </a:gs>
                </a:gsLst>
                <a:lin ang="27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1000108"/>
            <a:ext cx="440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Атом Резерфорда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5000636"/>
            <a:ext cx="34285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Планетарная</a:t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модель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392</Words>
  <Application>Microsoft Office PowerPoint</Application>
  <PresentationFormat>Экран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Радиоактивность -</vt:lpstr>
      <vt:lpstr>Исследования радиоактивности</vt:lpstr>
      <vt:lpstr>Слайд 4</vt:lpstr>
      <vt:lpstr>Слайд 5</vt:lpstr>
      <vt:lpstr>Виды радиоактивных излучений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Изотопы</vt:lpstr>
      <vt:lpstr>Изотопы водорода</vt:lpstr>
      <vt:lpstr>Радиоактивность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</dc:creator>
  <cp:lastModifiedBy>Людмила</cp:lastModifiedBy>
  <cp:revision>29</cp:revision>
  <cp:lastPrinted>1601-01-01T00:00:00Z</cp:lastPrinted>
  <dcterms:created xsi:type="dcterms:W3CDTF">1601-01-01T00:00:00Z</dcterms:created>
  <dcterms:modified xsi:type="dcterms:W3CDTF">2015-05-27T08:10:28Z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