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7" r:id="rId3"/>
  </p:sldMasterIdLst>
  <p:sldIdLst>
    <p:sldId id="256" r:id="rId4"/>
    <p:sldId id="257" r:id="rId5"/>
    <p:sldId id="259" r:id="rId6"/>
    <p:sldId id="258" r:id="rId7"/>
    <p:sldId id="261" r:id="rId8"/>
    <p:sldId id="260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6" r:id="rId19"/>
    <p:sldId id="267" r:id="rId20"/>
    <p:sldId id="268" r:id="rId21"/>
    <p:sldId id="269" r:id="rId22"/>
    <p:sldId id="270" r:id="rId23"/>
    <p:sldId id="263" r:id="rId24"/>
    <p:sldId id="264" r:id="rId25"/>
    <p:sldId id="265" r:id="rId26"/>
    <p:sldId id="272" r:id="rId27"/>
    <p:sldId id="271" r:id="rId28"/>
    <p:sldId id="273" r:id="rId29"/>
    <p:sldId id="274" r:id="rId30"/>
    <p:sldId id="283" r:id="rId31"/>
    <p:sldId id="284" r:id="rId32"/>
    <p:sldId id="286" r:id="rId33"/>
    <p:sldId id="287" r:id="rId34"/>
    <p:sldId id="285" r:id="rId35"/>
    <p:sldId id="288" r:id="rId36"/>
    <p:sldId id="290" r:id="rId37"/>
    <p:sldId id="291" r:id="rId38"/>
    <p:sldId id="292" r:id="rId39"/>
    <p:sldId id="28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5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8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2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2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4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3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8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2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5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8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50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28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7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5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03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033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4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40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27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41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3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67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4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3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7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01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29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24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63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99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63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9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12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31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3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86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28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8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2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EAC7CE-BE21-4D90-A046-904147DE5088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81FF4-C3B3-419E-A14B-343A70858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19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Ломоносов Михаил Васильевич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"Нет стремления более естественного, чем стремление к знанию." - </a:t>
            </a:r>
            <a:r>
              <a:rPr lang="ru-RU" dirty="0" err="1"/>
              <a:t>М.Монтень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2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университет</a:t>
            </a:r>
            <a:endParaRPr lang="ru-RU" dirty="0"/>
          </a:p>
        </p:txBody>
      </p:sp>
      <p:pic>
        <p:nvPicPr>
          <p:cNvPr id="1026" name="Picture 2" descr="Файл:1-st MSU Kreml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62590"/>
            <a:ext cx="5630333" cy="34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oscow Red Square rathaus, survey by Bove, 1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41" y="1962591"/>
            <a:ext cx="4496716" cy="34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университет</a:t>
            </a:r>
            <a:endParaRPr lang="ru-RU" dirty="0"/>
          </a:p>
        </p:txBody>
      </p:sp>
      <p:pic>
        <p:nvPicPr>
          <p:cNvPr id="2050" name="Picture 2" descr="http://upload.wikimedia.org/wikipedia/commons/thumb/9/98/Moscow_University%2C_1820s.jpg/200px-Moscow_University%2C_1820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9" y="1543844"/>
            <a:ext cx="5054012" cy="33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a/a5/MSU_Mokhovaya.jpg/200px-MSU_Mokhov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75" y="1543843"/>
            <a:ext cx="5322420" cy="33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университет</a:t>
            </a:r>
            <a:endParaRPr lang="ru-RU" dirty="0"/>
          </a:p>
        </p:txBody>
      </p:sp>
      <p:pic>
        <p:nvPicPr>
          <p:cNvPr id="3074" name="Picture 2" descr="Файл:Moscow State University, HD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3" y="1690688"/>
            <a:ext cx="66306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айл:Pervy uchebny corpus M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10" y="1690688"/>
            <a:ext cx="3966835" cy="25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Moscow 05-2012 Mokhovaya 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55" y="4483219"/>
            <a:ext cx="3884990" cy="22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В 1940 году московскому университету было присвоено имя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Императрицы </a:t>
            </a:r>
            <a:r>
              <a:rPr lang="ru-RU" sz="3600" dirty="0"/>
              <a:t>Елизаветы Петровны</a:t>
            </a:r>
          </a:p>
          <a:p>
            <a:r>
              <a:rPr lang="ru-RU" sz="3600" dirty="0"/>
              <a:t>Ивана Шувалова</a:t>
            </a:r>
          </a:p>
          <a:p>
            <a:r>
              <a:rPr lang="ru-RU" sz="3600" dirty="0" smtClean="0"/>
              <a:t>Михаила Ломоносова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7409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В 1940 году московскому университету было присвоено имя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Императрицы </a:t>
            </a:r>
            <a:r>
              <a:rPr lang="ru-RU" sz="3600" dirty="0"/>
              <a:t>Елизаветы Петровны</a:t>
            </a:r>
          </a:p>
          <a:p>
            <a:r>
              <a:rPr lang="ru-RU" sz="3600" dirty="0"/>
              <a:t>Ивана Шувалова</a:t>
            </a:r>
          </a:p>
          <a:p>
            <a:r>
              <a:rPr lang="ru-RU" sz="3600" dirty="0" smtClean="0"/>
              <a:t>Михаила Ломоносова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9414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ФГБОУ ВПО «Московский </a:t>
            </a:r>
            <a:r>
              <a:rPr lang="ru-RU" b="1" dirty="0"/>
              <a:t>государственный университет имени М. В. Ломоносова»</a:t>
            </a:r>
            <a:r>
              <a:rPr lang="ru-RU" dirty="0"/>
              <a:t>,</a:t>
            </a:r>
            <a:endParaRPr lang="ru-RU" dirty="0"/>
          </a:p>
        </p:txBody>
      </p:sp>
      <p:pic>
        <p:nvPicPr>
          <p:cNvPr id="4098" name="Picture 2" descr="Файл:GerbMS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6" y="1932505"/>
            <a:ext cx="3437323" cy="45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лавное здание М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7" y="1793522"/>
            <a:ext cx="6112933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 Ломоносова М.В.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063836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Естествознание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Физика</a:t>
            </a:r>
          </a:p>
          <a:p>
            <a:r>
              <a:rPr lang="ru-RU" sz="3600" dirty="0" smtClean="0"/>
              <a:t>Химия</a:t>
            </a:r>
          </a:p>
          <a:p>
            <a:r>
              <a:rPr lang="ru-RU" sz="3600" dirty="0" smtClean="0"/>
              <a:t>Металлургия</a:t>
            </a:r>
          </a:p>
          <a:p>
            <a:r>
              <a:rPr lang="ru-RU" sz="3600" dirty="0" smtClean="0"/>
              <a:t>Астрономия</a:t>
            </a:r>
          </a:p>
          <a:p>
            <a:r>
              <a:rPr lang="ru-RU" sz="3600" dirty="0" smtClean="0"/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5983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 Ломоносова М.В.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063836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Естествознание</a:t>
            </a:r>
          </a:p>
          <a:p>
            <a:r>
              <a:rPr lang="ru-RU" sz="3600" dirty="0" smtClean="0"/>
              <a:t>Гуманитарные науки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Риторика</a:t>
            </a:r>
          </a:p>
          <a:p>
            <a:r>
              <a:rPr lang="ru-RU" sz="3600" dirty="0" smtClean="0"/>
              <a:t>Грамматика</a:t>
            </a:r>
          </a:p>
          <a:p>
            <a:r>
              <a:rPr lang="ru-RU" sz="3600" dirty="0" smtClean="0"/>
              <a:t>История</a:t>
            </a:r>
          </a:p>
          <a:p>
            <a:r>
              <a:rPr lang="ru-RU" sz="3600" dirty="0" smtClean="0"/>
              <a:t>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24753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 Ломоносова М.В.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063836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Естествознание</a:t>
            </a:r>
          </a:p>
          <a:p>
            <a:r>
              <a:rPr lang="ru-RU" sz="3600" dirty="0" smtClean="0"/>
              <a:t>Гуманитарные науки</a:t>
            </a:r>
          </a:p>
          <a:p>
            <a:r>
              <a:rPr lang="ru-RU" sz="3600" dirty="0" smtClean="0"/>
              <a:t>Литература и искусство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Поэзия</a:t>
            </a:r>
          </a:p>
          <a:p>
            <a:r>
              <a:rPr lang="ru-RU" sz="3600" dirty="0" smtClean="0"/>
              <a:t>Проза</a:t>
            </a:r>
          </a:p>
          <a:p>
            <a:r>
              <a:rPr lang="ru-RU" sz="3600" dirty="0" smtClean="0"/>
              <a:t>Публицистика</a:t>
            </a:r>
          </a:p>
          <a:p>
            <a:r>
              <a:rPr lang="ru-RU" sz="3600" dirty="0" smtClean="0"/>
              <a:t>Критика</a:t>
            </a:r>
          </a:p>
          <a:p>
            <a:r>
              <a:rPr lang="ru-RU" sz="3600" dirty="0" smtClean="0"/>
              <a:t>Переводы</a:t>
            </a:r>
          </a:p>
        </p:txBody>
      </p:sp>
    </p:spTree>
    <p:extLst>
      <p:ext uri="{BB962C8B-B14F-4D97-AF65-F5344CB8AC3E}">
        <p14:creationId xmlns:p14="http://schemas.microsoft.com/office/powerpoint/2010/main" val="15073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 Ломоносова М.В.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063836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Естествознание</a:t>
            </a:r>
          </a:p>
          <a:p>
            <a:r>
              <a:rPr lang="ru-RU" sz="3600" dirty="0" smtClean="0"/>
              <a:t>Гуманитарные науки</a:t>
            </a:r>
          </a:p>
          <a:p>
            <a:r>
              <a:rPr lang="ru-RU" sz="3600" dirty="0" smtClean="0"/>
              <a:t>Литература и искусство</a:t>
            </a:r>
          </a:p>
          <a:p>
            <a:r>
              <a:rPr lang="ru-RU" sz="3600" dirty="0" smtClean="0"/>
              <a:t>Изобразительное искусство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Мозаики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95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lass-fizika.narod.ru/phys/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90" y="470437"/>
            <a:ext cx="4684888" cy="62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деятельность Ломоносова М.В.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599" cy="435133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Естествознание</a:t>
            </a:r>
          </a:p>
          <a:p>
            <a:r>
              <a:rPr lang="ru-RU" sz="5400" dirty="0" smtClean="0"/>
              <a:t>Гуманитарные науки</a:t>
            </a:r>
          </a:p>
          <a:p>
            <a:r>
              <a:rPr lang="ru-RU" sz="5400" dirty="0" smtClean="0"/>
              <a:t>Литература и искусство</a:t>
            </a:r>
          </a:p>
          <a:p>
            <a:r>
              <a:rPr lang="ru-RU" sz="5400" dirty="0" smtClean="0"/>
              <a:t>Изобразительное искусство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529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 каком природном явлении идет речь в стихотворении М.В. Ломоносова?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Достигло </a:t>
            </a:r>
            <a:r>
              <a:rPr lang="ru-RU" dirty="0"/>
              <a:t>дневное до полночи светило,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в глубине лица горящего не скрыло,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пламенна гора казалось меж валов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простирало блеск багровый из-за льдов.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Среди </a:t>
            </a:r>
            <a:r>
              <a:rPr lang="ru-RU" dirty="0" err="1"/>
              <a:t>пречудныя</a:t>
            </a:r>
            <a:r>
              <a:rPr lang="ru-RU" dirty="0"/>
              <a:t> при ясном солнце ночи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Верьхи</a:t>
            </a:r>
            <a:r>
              <a:rPr lang="ru-RU" dirty="0"/>
              <a:t> златых зыбей пловцам сверкают в очи.</a:t>
            </a:r>
          </a:p>
        </p:txBody>
      </p:sp>
    </p:spTree>
    <p:extLst>
      <p:ext uri="{BB962C8B-B14F-4D97-AF65-F5344CB8AC3E}">
        <p14:creationId xmlns:p14="http://schemas.microsoft.com/office/powerpoint/2010/main" val="17917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О каком природном явлении идет речь в стихотворении М.В. Ломоносова?</a:t>
            </a:r>
          </a:p>
          <a:p>
            <a:r>
              <a:rPr lang="ru-RU" sz="3600" dirty="0" smtClean="0"/>
              <a:t>Вечерний закат</a:t>
            </a:r>
          </a:p>
          <a:p>
            <a:r>
              <a:rPr lang="ru-RU" sz="3600" dirty="0" smtClean="0"/>
              <a:t>Начало шторма</a:t>
            </a:r>
          </a:p>
          <a:p>
            <a:r>
              <a:rPr lang="ru-RU" sz="3600" dirty="0" smtClean="0"/>
              <a:t>Полярный день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210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О каком природном явлении идет речь в стихотворении М.В. Ломоносова?</a:t>
            </a:r>
          </a:p>
          <a:p>
            <a:r>
              <a:rPr lang="ru-RU" sz="3600" dirty="0" smtClean="0"/>
              <a:t>Вечерний закат</a:t>
            </a:r>
          </a:p>
          <a:p>
            <a:r>
              <a:rPr lang="ru-RU" sz="3600" dirty="0" smtClean="0"/>
              <a:t>Начало шторма</a:t>
            </a:r>
          </a:p>
          <a:p>
            <a:r>
              <a:rPr lang="ru-RU" sz="3600" dirty="0" smtClean="0"/>
              <a:t>Полярный день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57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050" name="Picture 2" descr="http://upload.wikimedia.org/wikipedia/commons/thumb/6/61/Lomonosov_Poltava_1762_1764.jpg/320px-Lomonosov_Poltava_1762_1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5" y="110836"/>
            <a:ext cx="11649006" cy="66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Известнейшая картина-мозаика созданная М.В. Ломоносовым.</a:t>
            </a:r>
          </a:p>
          <a:p>
            <a:r>
              <a:rPr lang="ru-RU" sz="3600" b="1" dirty="0" smtClean="0"/>
              <a:t>Укажите её название.</a:t>
            </a:r>
          </a:p>
          <a:p>
            <a:pPr marL="0" indent="0" algn="ctr">
              <a:buNone/>
            </a:pPr>
            <a:r>
              <a:rPr lang="ru-RU" sz="3600" dirty="0" smtClean="0"/>
              <a:t>Полтавская битва</a:t>
            </a:r>
          </a:p>
          <a:p>
            <a:pPr marL="0" indent="0" algn="ctr">
              <a:buNone/>
            </a:pPr>
            <a:r>
              <a:rPr lang="ru-RU" sz="3600" dirty="0" smtClean="0"/>
              <a:t>Бородинская битва</a:t>
            </a:r>
          </a:p>
          <a:p>
            <a:pPr marL="0" indent="0" algn="ctr">
              <a:buNone/>
            </a:pPr>
            <a:r>
              <a:rPr lang="ru-RU" sz="3600" dirty="0" smtClean="0"/>
              <a:t>Куликовская битва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30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Известнейшая картина-мозаика созданная М.В. Ломоносовым.</a:t>
            </a:r>
          </a:p>
          <a:p>
            <a:r>
              <a:rPr lang="ru-RU" sz="3600" b="1" dirty="0" smtClean="0"/>
              <a:t>Укажите её название.</a:t>
            </a:r>
          </a:p>
          <a:p>
            <a:pPr marL="0" indent="0" algn="ctr">
              <a:buNone/>
            </a:pPr>
            <a:r>
              <a:rPr lang="ru-RU" sz="3600" dirty="0" smtClean="0"/>
              <a:t>Полтавская битва</a:t>
            </a:r>
          </a:p>
          <a:p>
            <a:pPr marL="0" indent="0" algn="ctr">
              <a:buNone/>
            </a:pPr>
            <a:r>
              <a:rPr lang="ru-RU" sz="3600" dirty="0" smtClean="0"/>
              <a:t>Бородинская битва</a:t>
            </a:r>
          </a:p>
          <a:p>
            <a:pPr marL="0" indent="0" algn="ctr">
              <a:buNone/>
            </a:pPr>
            <a:r>
              <a:rPr lang="ru-RU" sz="3600" dirty="0" smtClean="0"/>
              <a:t>Куликовская битва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74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какой Ломоносов был в жизни?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599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5400" i="1" u="sng" dirty="0"/>
              <a:t>Физические качества: </a:t>
            </a:r>
            <a:endParaRPr lang="ru-RU" sz="5400" i="1" u="sng" dirty="0" smtClean="0"/>
          </a:p>
          <a:p>
            <a:r>
              <a:rPr lang="ru-RU" sz="5200" dirty="0" smtClean="0"/>
              <a:t>выдающейся </a:t>
            </a:r>
            <a:r>
              <a:rPr lang="ru-RU" sz="5200" dirty="0"/>
              <a:t>крепости и силы почти атлетической</a:t>
            </a:r>
            <a:r>
              <a:rPr lang="ru-RU" sz="5200" i="1" dirty="0" smtClean="0"/>
              <a:t>.</a:t>
            </a:r>
          </a:p>
          <a:p>
            <a:r>
              <a:rPr lang="ru-RU" sz="5400" i="1" u="sng" dirty="0" smtClean="0"/>
              <a:t>Образ жизни:</a:t>
            </a:r>
            <a:r>
              <a:rPr lang="ru-RU" sz="5400" i="1" dirty="0" smtClean="0"/>
              <a:t> </a:t>
            </a:r>
          </a:p>
          <a:p>
            <a:r>
              <a:rPr lang="ru-RU" sz="5200" dirty="0" smtClean="0"/>
              <a:t>простонародный.</a:t>
            </a:r>
          </a:p>
          <a:p>
            <a:r>
              <a:rPr lang="ru-RU" sz="5400" i="1" u="sng" dirty="0"/>
              <a:t>Умственные качества:</a:t>
            </a:r>
            <a:r>
              <a:rPr lang="ru-RU" sz="5400" i="1" dirty="0"/>
              <a:t> </a:t>
            </a:r>
            <a:endParaRPr lang="ru-RU" sz="5400" i="1" dirty="0" smtClean="0"/>
          </a:p>
          <a:p>
            <a:r>
              <a:rPr lang="ru-RU" sz="4800" dirty="0" smtClean="0"/>
              <a:t>жадный </a:t>
            </a:r>
            <a:r>
              <a:rPr lang="ru-RU" sz="4800" dirty="0"/>
              <a:t>к знанию, исследователь, стремящийся к открытию нового.</a:t>
            </a:r>
            <a:endParaRPr lang="ru-RU" sz="48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3617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Химия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599" cy="4351338"/>
          </a:xfrm>
        </p:spPr>
        <p:txBody>
          <a:bodyPr>
            <a:normAutofit fontScale="85000" lnSpcReduction="20000"/>
          </a:bodyPr>
          <a:lstStyle/>
          <a:p>
            <a:r>
              <a:rPr lang="ru-RU" sz="4800" i="1" dirty="0"/>
              <a:t>Физическая химия, есть наука, объясняющая на основании положений и опытов физики то, что происходит в смешанных телах при химических </a:t>
            </a:r>
            <a:r>
              <a:rPr lang="ru-RU" sz="4800" i="1" dirty="0" smtClean="0"/>
              <a:t>операциях.</a:t>
            </a:r>
          </a:p>
          <a:p>
            <a:r>
              <a:rPr lang="ru-RU" sz="4800" dirty="0" smtClean="0"/>
              <a:t>В 1752 году </a:t>
            </a:r>
            <a:r>
              <a:rPr lang="ru-RU" sz="4800" dirty="0"/>
              <a:t>М. В. Ломоносовым была намечена огромная программа изучения растворов, которая не полностью реализована и по сию </a:t>
            </a:r>
            <a:r>
              <a:rPr lang="ru-RU" sz="4800" dirty="0" smtClean="0"/>
              <a:t>пору!</a:t>
            </a:r>
            <a:endParaRPr lang="ru-RU" sz="48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9964" y="1825625"/>
            <a:ext cx="5063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7228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Невероятно -  но факт!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7217"/>
            <a:ext cx="10515600" cy="4351338"/>
          </a:xfrm>
        </p:spPr>
        <p:txBody>
          <a:bodyPr/>
          <a:lstStyle/>
          <a:p>
            <a:r>
              <a:rPr lang="ru-RU" sz="4000" dirty="0" smtClean="0"/>
              <a:t>М.В. Ломоносов разработал                                        и сделал действующую                                           модель</a:t>
            </a:r>
          </a:p>
          <a:p>
            <a:r>
              <a:rPr lang="ru-RU" sz="4000" dirty="0" smtClean="0"/>
              <a:t>Вертолёта                                                              (для </a:t>
            </a:r>
            <a:r>
              <a:rPr lang="ru-RU" sz="4000" dirty="0" err="1" smtClean="0"/>
              <a:t>метеоисследований</a:t>
            </a:r>
            <a:r>
              <a:rPr lang="ru-RU" sz="4000" dirty="0" smtClean="0"/>
              <a:t>)</a:t>
            </a:r>
          </a:p>
          <a:p>
            <a:endParaRPr lang="ru-RU" dirty="0"/>
          </a:p>
        </p:txBody>
      </p:sp>
      <p:pic>
        <p:nvPicPr>
          <p:cNvPr id="5122" name="Picture 2" descr="File:Lomonocov s Aerodynamic Machine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88" y="1205762"/>
            <a:ext cx="3747912" cy="50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Пушкин А.С. О Ломоносове М.В.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/>
              <a:t>Ломоносов был великий человек. </a:t>
            </a:r>
            <a:endParaRPr lang="ru-RU" sz="3600" i="1" dirty="0" smtClean="0"/>
          </a:p>
          <a:p>
            <a:pPr marL="0" indent="0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Между </a:t>
            </a:r>
            <a:r>
              <a:rPr lang="ru-RU" sz="3600" i="1" dirty="0"/>
              <a:t>Петром I и Екатериной II он один является самобытным сподвижником просвещения. </a:t>
            </a:r>
            <a:endParaRPr lang="ru-RU" sz="3600" i="1" dirty="0" smtClean="0"/>
          </a:p>
          <a:p>
            <a:pPr marL="0" indent="0">
              <a:buNone/>
            </a:pPr>
            <a:r>
              <a:rPr lang="ru-RU" sz="3600" i="1" dirty="0" smtClean="0"/>
              <a:t>Он </a:t>
            </a:r>
            <a:r>
              <a:rPr lang="ru-RU" sz="3600" i="1" dirty="0"/>
              <a:t>создал первый университет. </a:t>
            </a:r>
            <a:endParaRPr lang="ru-RU" sz="3600" i="1" dirty="0" smtClean="0"/>
          </a:p>
          <a:p>
            <a:pPr marL="0" indent="0">
              <a:buNone/>
            </a:pPr>
            <a:r>
              <a:rPr lang="ru-RU" sz="3600" b="1" i="1" dirty="0" smtClean="0"/>
              <a:t>Он</a:t>
            </a:r>
            <a:r>
              <a:rPr lang="ru-RU" sz="3600" b="1" i="1" dirty="0"/>
              <a:t>, лучше сказать, сам был первым нашим </a:t>
            </a:r>
            <a:r>
              <a:rPr lang="ru-RU" sz="3600" b="1" i="1" dirty="0" smtClean="0"/>
              <a:t>университетом.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041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 каком законе идет речь?</a:t>
            </a:r>
          </a:p>
          <a:p>
            <a:r>
              <a:rPr lang="ru-RU" sz="2400" i="1" dirty="0" smtClean="0"/>
              <a:t>Все </a:t>
            </a:r>
            <a:r>
              <a:rPr lang="ru-RU" sz="2400" i="1" dirty="0"/>
              <a:t>перемены, в натуре случающиеся, такого суть состояния, что сколько чего у одного тела отнимется, столько присовокупится к другому, так ежели где убудет несколько материи, то умножится в другом месте... </a:t>
            </a:r>
            <a:endParaRPr lang="ru-RU" sz="2400" i="1" dirty="0" smtClean="0"/>
          </a:p>
          <a:p>
            <a:endParaRPr lang="ru-RU" i="1" dirty="0"/>
          </a:p>
          <a:p>
            <a:r>
              <a:rPr lang="ru-RU" sz="3200" dirty="0" smtClean="0"/>
              <a:t>Закон сохранения импульса</a:t>
            </a:r>
          </a:p>
          <a:p>
            <a:r>
              <a:rPr lang="ru-RU" sz="3200" dirty="0" smtClean="0"/>
              <a:t>Закон сохранения массы</a:t>
            </a:r>
          </a:p>
          <a:p>
            <a:r>
              <a:rPr lang="ru-RU" sz="3200" dirty="0" smtClean="0"/>
              <a:t>Закон сохранения энергии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3024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 каком законе идет речь?</a:t>
            </a:r>
          </a:p>
          <a:p>
            <a:r>
              <a:rPr lang="ru-RU" sz="2400" i="1" dirty="0" smtClean="0"/>
              <a:t>Все </a:t>
            </a:r>
            <a:r>
              <a:rPr lang="ru-RU" sz="2400" i="1" dirty="0"/>
              <a:t>перемены, в натуре случающиеся, такого суть состояния, что сколько чего у одного тела отнимется, столько присовокупится к другому, так ежели где убудет несколько материи, то умножится в другом месте... </a:t>
            </a:r>
            <a:endParaRPr lang="ru-RU" sz="2400" i="1" dirty="0" smtClean="0"/>
          </a:p>
          <a:p>
            <a:endParaRPr lang="ru-RU" i="1" dirty="0"/>
          </a:p>
          <a:p>
            <a:r>
              <a:rPr lang="ru-RU" sz="3200" dirty="0" smtClean="0"/>
              <a:t>Закон сохранения импульса</a:t>
            </a:r>
          </a:p>
          <a:p>
            <a:r>
              <a:rPr lang="ru-RU" sz="3200" dirty="0" smtClean="0"/>
              <a:t>Закон сохранения массы</a:t>
            </a:r>
          </a:p>
          <a:p>
            <a:r>
              <a:rPr lang="ru-RU" sz="3200" dirty="0" smtClean="0"/>
              <a:t>Закон сохранения энергии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41695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каком законе идет речь?</a:t>
            </a:r>
          </a:p>
          <a:p>
            <a:r>
              <a:rPr lang="ru-RU" i="1" dirty="0" smtClean="0"/>
              <a:t>Сей </a:t>
            </a:r>
            <a:r>
              <a:rPr lang="ru-RU" i="1" dirty="0"/>
              <a:t>всеобщий естественный закон простирается и в самые правила движения, ибо тело, движущее своею силою другое, столько же оные у себя теряет, сколько сообщает другому, которое от него движение получает.</a:t>
            </a:r>
            <a:endParaRPr lang="ru-RU" dirty="0"/>
          </a:p>
          <a:p>
            <a:endParaRPr lang="ru-RU" dirty="0" smtClean="0"/>
          </a:p>
          <a:p>
            <a:r>
              <a:rPr lang="ru-RU" sz="2400" dirty="0"/>
              <a:t>Закон сохранения импульса</a:t>
            </a:r>
          </a:p>
          <a:p>
            <a:r>
              <a:rPr lang="ru-RU" sz="2400" dirty="0"/>
              <a:t>Закон сохранения массы</a:t>
            </a:r>
          </a:p>
          <a:p>
            <a:r>
              <a:rPr lang="ru-RU" sz="2400" dirty="0"/>
              <a:t>Закон сохранения энергии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19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 каком законе идет речь?</a:t>
            </a:r>
          </a:p>
          <a:p>
            <a:r>
              <a:rPr lang="ru-RU" i="1" dirty="0" smtClean="0"/>
              <a:t>Сей </a:t>
            </a:r>
            <a:r>
              <a:rPr lang="ru-RU" i="1" dirty="0"/>
              <a:t>всеобщий естественный закон простирается и в самые правила движения, ибо тело, движущее своею силою другое, столько же оные у себя теряет, сколько сообщает другому, которое от него движение получает.</a:t>
            </a:r>
            <a:endParaRPr lang="ru-RU" dirty="0"/>
          </a:p>
          <a:p>
            <a:endParaRPr lang="ru-RU" dirty="0" smtClean="0"/>
          </a:p>
          <a:p>
            <a:r>
              <a:rPr lang="ru-RU" sz="2400" dirty="0"/>
              <a:t>Закон сохранения импульса</a:t>
            </a:r>
          </a:p>
          <a:p>
            <a:r>
              <a:rPr lang="ru-RU" sz="2400" dirty="0"/>
              <a:t>Закон сохранения массы</a:t>
            </a:r>
          </a:p>
          <a:p>
            <a:r>
              <a:rPr lang="ru-RU" sz="2400" dirty="0"/>
              <a:t>Закон сохранения энергии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19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честь Ломоносова названы: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различные </a:t>
            </a:r>
            <a:r>
              <a:rPr lang="ru-RU" dirty="0"/>
              <a:t>научные и учебные заведения, </a:t>
            </a:r>
            <a:endParaRPr lang="ru-RU" dirty="0" smtClean="0"/>
          </a:p>
          <a:p>
            <a:r>
              <a:rPr lang="ru-RU" dirty="0" smtClean="0"/>
              <a:t>город </a:t>
            </a:r>
            <a:r>
              <a:rPr lang="ru-RU" dirty="0"/>
              <a:t>в составе Санкт-Петербурга,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также многочисленные улицы, ряд сёл и районов, </a:t>
            </a:r>
            <a:endParaRPr lang="ru-RU" dirty="0" smtClean="0"/>
          </a:p>
          <a:p>
            <a:r>
              <a:rPr lang="ru-RU" dirty="0" smtClean="0"/>
              <a:t>космические </a:t>
            </a:r>
            <a:r>
              <a:rPr lang="ru-RU" dirty="0"/>
              <a:t>объекты (два кратера и астероид), </a:t>
            </a:r>
            <a:endParaRPr lang="ru-RU" dirty="0" smtClean="0"/>
          </a:p>
          <a:p>
            <a:r>
              <a:rPr lang="ru-RU" dirty="0" smtClean="0"/>
              <a:t>хребет</a:t>
            </a:r>
            <a:r>
              <a:rPr lang="ru-RU" dirty="0"/>
              <a:t>, полуостров и течение.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1950 году </a:t>
            </a:r>
            <a:r>
              <a:rPr lang="ru-RU" dirty="0" smtClean="0"/>
              <a:t>В.И</a:t>
            </a:r>
            <a:r>
              <a:rPr lang="ru-RU" dirty="0"/>
              <a:t>. </a:t>
            </a:r>
            <a:r>
              <a:rPr lang="ru-RU" dirty="0" err="1"/>
              <a:t>Герасимовским</a:t>
            </a:r>
            <a:r>
              <a:rPr lang="ru-RU" dirty="0"/>
              <a:t> был назван открытый им новый минерал </a:t>
            </a:r>
            <a:r>
              <a:rPr lang="ru-RU" dirty="0" smtClean="0">
                <a:solidFill>
                  <a:srgbClr val="FF0000"/>
                </a:solidFill>
              </a:rPr>
              <a:t>ломоносовит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635" y="1999986"/>
            <a:ext cx="2801831" cy="20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Где находится хребет Ломоносова?</a:t>
            </a:r>
          </a:p>
          <a:p>
            <a:endParaRPr lang="ru-RU" sz="3600" dirty="0" smtClean="0"/>
          </a:p>
          <a:p>
            <a:r>
              <a:rPr lang="ru-RU" sz="3600" dirty="0" smtClean="0"/>
              <a:t>В Архангельской области</a:t>
            </a:r>
            <a:endParaRPr lang="ru-RU" sz="3600" dirty="0"/>
          </a:p>
          <a:p>
            <a:r>
              <a:rPr lang="ru-RU" sz="3600" dirty="0" smtClean="0"/>
              <a:t>В Северном Ледовитом океане</a:t>
            </a:r>
            <a:endParaRPr lang="ru-RU" sz="3600" dirty="0"/>
          </a:p>
          <a:p>
            <a:r>
              <a:rPr lang="ru-RU" sz="3600" dirty="0" smtClean="0"/>
              <a:t>В Антарктиде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500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16139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Где находится хребет Ломоносова?</a:t>
            </a:r>
          </a:p>
          <a:p>
            <a:endParaRPr lang="ru-RU" sz="3600" dirty="0" smtClean="0"/>
          </a:p>
          <a:p>
            <a:r>
              <a:rPr lang="ru-RU" sz="3600" dirty="0" smtClean="0"/>
              <a:t>В Архангельской области</a:t>
            </a:r>
            <a:endParaRPr lang="ru-RU" sz="3600" dirty="0"/>
          </a:p>
          <a:p>
            <a:r>
              <a:rPr lang="ru-RU" sz="3600" dirty="0" smtClean="0"/>
              <a:t>В Северном Ледовитом океане</a:t>
            </a:r>
            <a:endParaRPr lang="ru-RU" sz="3600" dirty="0"/>
          </a:p>
          <a:p>
            <a:r>
              <a:rPr lang="ru-RU" sz="3600" dirty="0" smtClean="0"/>
              <a:t>В Антарктиде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5286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о Ломоносове М.В.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780" y="16065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/>
              <a:t>Гениальный учёный</a:t>
            </a:r>
          </a:p>
          <a:p>
            <a:pPr marL="0" indent="0">
              <a:buNone/>
            </a:pPr>
            <a:endParaRPr lang="ru-RU" sz="4400" dirty="0" smtClean="0"/>
          </a:p>
          <a:p>
            <a:r>
              <a:rPr lang="ru-RU" sz="5400" b="1" dirty="0" smtClean="0">
                <a:solidFill>
                  <a:srgbClr val="00B0F0"/>
                </a:solidFill>
              </a:rPr>
              <a:t>Практик</a:t>
            </a:r>
          </a:p>
          <a:p>
            <a:endParaRPr lang="ru-RU" sz="4400" dirty="0" smtClean="0"/>
          </a:p>
          <a:p>
            <a:r>
              <a:rPr lang="ru-RU" sz="8000" b="1" dirty="0" smtClean="0">
                <a:solidFill>
                  <a:srgbClr val="FF0000"/>
                </a:solidFill>
              </a:rPr>
              <a:t>Патриот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Mikhail Lomonosov (175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4" y="155398"/>
            <a:ext cx="4422776" cy="65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 каком веке жил М.В. Ломоносов?</a:t>
            </a:r>
          </a:p>
          <a:p>
            <a:r>
              <a:rPr lang="ru-RU" sz="3600" dirty="0" smtClean="0"/>
              <a:t> - </a:t>
            </a:r>
            <a:r>
              <a:rPr lang="en-US" sz="3600" dirty="0" smtClean="0"/>
              <a:t>XV </a:t>
            </a:r>
            <a:r>
              <a:rPr lang="ru-RU" sz="3600" dirty="0" smtClean="0"/>
              <a:t>веке</a:t>
            </a:r>
            <a:endParaRPr lang="en-US" sz="3600" dirty="0" smtClean="0"/>
          </a:p>
          <a:p>
            <a:r>
              <a:rPr lang="ru-RU" sz="3600" dirty="0" smtClean="0"/>
              <a:t> - </a:t>
            </a:r>
            <a:r>
              <a:rPr lang="en-US" sz="3600" dirty="0" smtClean="0"/>
              <a:t>XVIII</a:t>
            </a:r>
            <a:r>
              <a:rPr lang="ru-RU" sz="3600" dirty="0" smtClean="0"/>
              <a:t> веке</a:t>
            </a:r>
            <a:endParaRPr lang="en-US" sz="3600" dirty="0" smtClean="0"/>
          </a:p>
          <a:p>
            <a:r>
              <a:rPr lang="ru-RU" sz="3600" dirty="0" smtClean="0"/>
              <a:t> - </a:t>
            </a:r>
            <a:r>
              <a:rPr lang="en-US" sz="3600" dirty="0" smtClean="0"/>
              <a:t>XIX</a:t>
            </a:r>
            <a:r>
              <a:rPr lang="ru-RU" sz="3600" dirty="0" smtClean="0"/>
              <a:t> веке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6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 каком веке жил М.В. Ломоносов?</a:t>
            </a:r>
          </a:p>
          <a:p>
            <a:r>
              <a:rPr lang="ru-RU" sz="3600" dirty="0" smtClean="0"/>
              <a:t> - </a:t>
            </a:r>
            <a:r>
              <a:rPr lang="en-US" sz="3600" dirty="0" smtClean="0"/>
              <a:t>XV </a:t>
            </a:r>
            <a:r>
              <a:rPr lang="ru-RU" sz="3600" dirty="0" smtClean="0"/>
              <a:t>веке</a:t>
            </a:r>
            <a:endParaRPr lang="en-US" sz="3600" dirty="0" smtClean="0"/>
          </a:p>
          <a:p>
            <a:r>
              <a:rPr lang="ru-RU" sz="3600" dirty="0" smtClean="0"/>
              <a:t> - </a:t>
            </a:r>
            <a:r>
              <a:rPr lang="en-US" sz="3600" dirty="0" smtClean="0"/>
              <a:t>XVIII</a:t>
            </a:r>
            <a:r>
              <a:rPr lang="ru-RU" sz="3600" dirty="0" smtClean="0"/>
              <a:t> веке</a:t>
            </a:r>
            <a:endParaRPr lang="en-US" sz="3600" dirty="0" smtClean="0"/>
          </a:p>
          <a:p>
            <a:r>
              <a:rPr lang="ru-RU" sz="3600" dirty="0" smtClean="0"/>
              <a:t> - </a:t>
            </a:r>
            <a:r>
              <a:rPr lang="en-US" sz="3600" dirty="0" smtClean="0"/>
              <a:t>XIX</a:t>
            </a:r>
            <a:r>
              <a:rPr lang="ru-RU" sz="3600" dirty="0" smtClean="0"/>
              <a:t> веке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9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 каком возрасте начал обучение М.В. Ломоносов?</a:t>
            </a:r>
          </a:p>
          <a:p>
            <a:r>
              <a:rPr lang="ru-RU" sz="3600" dirty="0" smtClean="0"/>
              <a:t>В 8 летнем</a:t>
            </a:r>
          </a:p>
          <a:p>
            <a:r>
              <a:rPr lang="ru-RU" sz="3600" dirty="0" smtClean="0"/>
              <a:t>В 12 летнем</a:t>
            </a:r>
          </a:p>
          <a:p>
            <a:r>
              <a:rPr lang="ru-RU" sz="3600" dirty="0" smtClean="0"/>
              <a:t>В 19 летнем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62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Ломоносове М.В.?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 каком возрасте начал обучение </a:t>
            </a:r>
            <a:r>
              <a:rPr lang="ru-RU" sz="3600" dirty="0" err="1" smtClean="0"/>
              <a:t>М.В.Ломоносов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В 8 летнем</a:t>
            </a:r>
          </a:p>
          <a:p>
            <a:r>
              <a:rPr lang="ru-RU" sz="3600" dirty="0" smtClean="0"/>
              <a:t>В 12 летнем</a:t>
            </a:r>
          </a:p>
          <a:p>
            <a:r>
              <a:rPr lang="ru-RU" sz="3600" dirty="0" smtClean="0"/>
              <a:t>В 19 летнем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30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М.В. Ломоносова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Начальное</a:t>
            </a:r>
          </a:p>
          <a:p>
            <a:r>
              <a:rPr lang="ru-RU" sz="4000" dirty="0" smtClean="0"/>
              <a:t>Богословское</a:t>
            </a:r>
          </a:p>
          <a:p>
            <a:r>
              <a:rPr lang="ru-RU" sz="4000" dirty="0" smtClean="0"/>
              <a:t>Первый Петербургский период</a:t>
            </a:r>
          </a:p>
          <a:p>
            <a:r>
              <a:rPr lang="ru-RU" sz="4000" dirty="0" smtClean="0"/>
              <a:t>Учёба за границей</a:t>
            </a:r>
          </a:p>
          <a:p>
            <a:r>
              <a:rPr lang="ru-RU" sz="4000" dirty="0" smtClean="0"/>
              <a:t>Второй петербургский период                                                                       (адъюнкт, Профессор, Коллежский советник)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704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первого русского университета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Ломоносов сближается с любимцем </a:t>
            </a:r>
            <a:r>
              <a:rPr lang="ru-RU" dirty="0" smtClean="0"/>
              <a:t>императрицы Елизаветы</a:t>
            </a:r>
            <a:r>
              <a:rPr lang="ru-RU" dirty="0"/>
              <a:t> И. И. Шуваловым, что создаёт ему массу </a:t>
            </a:r>
            <a:r>
              <a:rPr lang="ru-RU" dirty="0" smtClean="0"/>
              <a:t>завистников.</a:t>
            </a:r>
          </a:p>
          <a:p>
            <a:r>
              <a:rPr lang="ru-RU" dirty="0" smtClean="0"/>
              <a:t>Под </a:t>
            </a:r>
            <a:r>
              <a:rPr lang="ru-RU" dirty="0"/>
              <a:t>влиянием Ломоносова совершается в 1755 году открытие Московского университета, для которого он составляет первоначальный проект, основываясь на «учреждениях, узаконениях, обрядах и обыкновениях» иностранных университетов.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 1756 году Ломоносов отстаивает права низшего русского сословия на образование в гимназии и университете.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827</Words>
  <Application>Microsoft Office PowerPoint</Application>
  <PresentationFormat>Широкоэкранный</PresentationFormat>
  <Paragraphs>180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Грань</vt:lpstr>
      <vt:lpstr>Ион</vt:lpstr>
      <vt:lpstr>Ломоносов Михаил Васильевич</vt:lpstr>
      <vt:lpstr>Презентация PowerPoint</vt:lpstr>
      <vt:lpstr>Пушкин А.С. О Ломоносове М.В.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Образование М.В. Ломоносова</vt:lpstr>
      <vt:lpstr>Открытие первого русского университета</vt:lpstr>
      <vt:lpstr>Московский университет</vt:lpstr>
      <vt:lpstr>Московский университет</vt:lpstr>
      <vt:lpstr>Московский университет</vt:lpstr>
      <vt:lpstr>Что Вы знаете о Ломоносове М.В.?</vt:lpstr>
      <vt:lpstr>Что Вы знаете о Ломоносове М.В.?</vt:lpstr>
      <vt:lpstr>ФГБОУ ВПО «Московский государственный университет имени М. В. Ломоносова»,</vt:lpstr>
      <vt:lpstr>Научная деятельность Ломоносова М.В.</vt:lpstr>
      <vt:lpstr>Научная деятельность Ломоносова М.В.</vt:lpstr>
      <vt:lpstr>Научная деятельность Ломоносова М.В.</vt:lpstr>
      <vt:lpstr>Научная деятельность Ломоносова М.В.</vt:lpstr>
      <vt:lpstr>Научная деятельность Ломоносова М.В.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А какой Ломоносов был в жизни?</vt:lpstr>
      <vt:lpstr>Физическая Химия</vt:lpstr>
      <vt:lpstr>Невероятно -  но факт!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Что Вы знаете о Ломоносове М.В.?</vt:lpstr>
      <vt:lpstr>В честь Ломоносова названы:</vt:lpstr>
      <vt:lpstr>Что Вы знаете о Ломоносове М.В.?</vt:lpstr>
      <vt:lpstr>Что Вы знаете о Ломоносове М.В.?</vt:lpstr>
      <vt:lpstr>Память о Ломоносове М.В.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Ломоносов Михаил Васильевич</dc:title>
  <dc:creator>Красикова Ирина</dc:creator>
  <cp:lastModifiedBy>Красикова Ирина</cp:lastModifiedBy>
  <cp:revision>25</cp:revision>
  <dcterms:created xsi:type="dcterms:W3CDTF">2014-04-04T08:10:24Z</dcterms:created>
  <dcterms:modified xsi:type="dcterms:W3CDTF">2014-04-06T09:05:56Z</dcterms:modified>
</cp:coreProperties>
</file>