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30" r:id="rId4"/>
    <p:sldId id="335" r:id="rId5"/>
    <p:sldId id="340" r:id="rId6"/>
    <p:sldId id="345" r:id="rId7"/>
    <p:sldId id="350" r:id="rId8"/>
    <p:sldId id="355" r:id="rId9"/>
    <p:sldId id="360" r:id="rId10"/>
    <p:sldId id="365" r:id="rId11"/>
    <p:sldId id="370" r:id="rId12"/>
    <p:sldId id="371" r:id="rId13"/>
    <p:sldId id="372" r:id="rId14"/>
    <p:sldId id="373" r:id="rId15"/>
    <p:sldId id="374" r:id="rId16"/>
    <p:sldId id="375" r:id="rId17"/>
    <p:sldId id="37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C1"/>
    <a:srgbClr val="FFF3E7"/>
    <a:srgbClr val="00CC00"/>
    <a:srgbClr val="FF0000"/>
    <a:srgbClr val="008000"/>
    <a:srgbClr val="FF7C80"/>
    <a:srgbClr val="00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20374DB-B850-4686-9A43-93091E567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953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4F7EB-7A7B-49FE-B798-563EFBDB1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4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54803-841E-4679-B24F-81B1758E4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7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C6D5-04C0-411D-B10F-DC594A190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49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4F1F8-0EB3-4E34-B4ED-16BAB3F66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585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60C1F-E47C-4DC8-853B-C4EA2055C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81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564C4-7096-4A0F-AAA4-53A4A8A49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26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DE3A0-1D64-4882-A2E0-72EC40276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0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88045-B2C0-49D2-B1AD-B2F30EEEE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3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C4F0-4613-4CDE-BAF2-601B6C869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77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E29F3-CFEC-44B4-8F61-9932808BE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27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446C-A9FE-4381-8CDD-89F0A4FAA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9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8E7F-786C-45E2-ACFB-F9DAD2CA7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2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3CBCD-1912-4C8B-B2D4-55BB2A4ED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B2B2B2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BA0458B-F85B-4B4B-B8D8-512CC3111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5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258888" y="188913"/>
            <a:ext cx="6553200" cy="1512887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7200" b="1" dirty="0"/>
              <a:t>ГИА - </a:t>
            </a:r>
            <a:r>
              <a:rPr lang="ru-RU" sz="7200" b="1" dirty="0" smtClean="0"/>
              <a:t>2015</a:t>
            </a:r>
            <a:endParaRPr lang="ru-RU" sz="7200" b="1" dirty="0"/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258888" y="1846263"/>
            <a:ext cx="6553200" cy="1512887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00CC"/>
                </a:solidFill>
              </a:rPr>
              <a:t>Открытый банк заданий</a:t>
            </a:r>
          </a:p>
          <a:p>
            <a:pPr algn="ctr"/>
            <a:r>
              <a:rPr lang="ru-RU" sz="3600" b="1">
                <a:solidFill>
                  <a:srgbClr val="0000CC"/>
                </a:solidFill>
              </a:rPr>
              <a:t>по математике.</a:t>
            </a: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1258888" y="3502025"/>
            <a:ext cx="6553200" cy="1512888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4400" b="1" dirty="0"/>
              <a:t>Задача №</a:t>
            </a:r>
            <a:r>
              <a:rPr lang="ru-RU" sz="4400" b="1" dirty="0" smtClean="0"/>
              <a:t>13</a:t>
            </a:r>
            <a:endParaRPr lang="ru-RU" sz="4400" b="1" dirty="0"/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6338"/>
            <a:ext cx="254317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6998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6998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6999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6999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Сумма углов выпуклого </a:t>
            </a:r>
          </a:p>
          <a:p>
            <a:r>
              <a:rPr lang="ru-RU" sz="2400" b="1"/>
              <a:t>четырехугольника равна 180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один из углов параллелограмма равен 60</a:t>
            </a:r>
            <a:r>
              <a:rPr lang="ru-RU" sz="2400" b="1" baseline="30000"/>
              <a:t>0</a:t>
            </a:r>
            <a:r>
              <a:rPr lang="ru-RU" sz="2400" b="1"/>
              <a:t>, </a:t>
            </a:r>
          </a:p>
          <a:p>
            <a:r>
              <a:rPr lang="ru-RU" sz="2400" b="1"/>
              <a:t>то противоположный ему угол равен 120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Диагонали квадрата делят его углы пополам.</a:t>
            </a:r>
            <a:r>
              <a:rPr lang="ru-RU" sz="2400"/>
              <a:t> </a:t>
            </a:r>
          </a:p>
        </p:txBody>
      </p:sp>
      <p:sp>
        <p:nvSpPr>
          <p:cNvPr id="16999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в четырехугольнике две </a:t>
            </a:r>
          </a:p>
          <a:p>
            <a:r>
              <a:rPr lang="ru-RU" sz="2400" b="1"/>
              <a:t>противоположные стороны равны, </a:t>
            </a:r>
          </a:p>
          <a:p>
            <a:r>
              <a:rPr lang="ru-RU" sz="2400" b="1"/>
              <a:t>то этот четырехугольник — параллелограмм.</a:t>
            </a:r>
            <a:r>
              <a:rPr lang="ru-RU"/>
              <a:t> </a:t>
            </a:r>
          </a:p>
        </p:txBody>
      </p:sp>
      <p:sp>
        <p:nvSpPr>
          <p:cNvPr id="16999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6999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69999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7000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9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9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9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99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9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9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95"/>
                  </p:tgtEl>
                </p:cond>
              </p:nextCondLst>
            </p:seq>
          </p:childTnLst>
        </p:cTn>
      </p:par>
    </p:tnLst>
    <p:bldLst>
      <p:bldP spid="169996" grpId="0" animBg="1"/>
      <p:bldP spid="169997" grpId="0" animBg="1"/>
      <p:bldP spid="169998" grpId="0" animBg="1"/>
      <p:bldP spid="1699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7920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7920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7920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7920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противоположные углы </a:t>
            </a:r>
          </a:p>
          <a:p>
            <a:r>
              <a:rPr lang="ru-RU" sz="2400" b="1"/>
              <a:t>выпуклого четырехугольника равны, </a:t>
            </a:r>
          </a:p>
          <a:p>
            <a:r>
              <a:rPr lang="ru-RU" sz="2400" b="1"/>
              <a:t>то этот четырехугольник — параллелограмм.</a:t>
            </a:r>
            <a:r>
              <a:rPr lang="ru-RU"/>
              <a:t> </a:t>
            </a:r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сумма трех углов выпуклого </a:t>
            </a:r>
          </a:p>
          <a:p>
            <a:r>
              <a:rPr lang="ru-RU" sz="2400" b="1"/>
              <a:t>четырехугольника равна 200</a:t>
            </a:r>
            <a:r>
              <a:rPr lang="ru-RU" sz="2400" b="1" baseline="30000"/>
              <a:t>0</a:t>
            </a:r>
            <a:r>
              <a:rPr lang="ru-RU" sz="2400" b="1"/>
              <a:t>, </a:t>
            </a:r>
          </a:p>
          <a:p>
            <a:r>
              <a:rPr lang="ru-RU" sz="2400" b="1"/>
              <a:t>то его четвертый угол равен 160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Сумма двух противоположных углов </a:t>
            </a:r>
          </a:p>
          <a:p>
            <a:r>
              <a:rPr lang="ru-RU" sz="2400" b="1"/>
              <a:t>четырехугольника не превосходит 180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основания трапеции равны 4 и 6, </a:t>
            </a:r>
          </a:p>
          <a:p>
            <a:r>
              <a:rPr lang="ru-RU" sz="2400" b="1"/>
              <a:t>то средняя линия этой трапеции равна 10.</a:t>
            </a:r>
            <a:r>
              <a:rPr lang="ru-RU"/>
              <a:t> </a:t>
            </a:r>
          </a:p>
        </p:txBody>
      </p:sp>
      <p:sp>
        <p:nvSpPr>
          <p:cNvPr id="179212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79213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79214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  <a:endParaRPr lang="ru-RU" sz="2400" b="1">
              <a:solidFill>
                <a:srgbClr val="008000"/>
              </a:solidFill>
            </a:endParaRP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79216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9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20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9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20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9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2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9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211"/>
                  </p:tgtEl>
                </p:cond>
              </p:nextCondLst>
            </p:seq>
          </p:childTnLst>
        </p:cTn>
      </p:par>
    </p:tnLst>
    <p:bldLst>
      <p:bldP spid="179212" grpId="0" animBg="1"/>
      <p:bldP spid="179213" grpId="0" animBg="1"/>
      <p:bldP spid="179214" grpId="0" animBg="1"/>
      <p:bldP spid="1792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022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022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023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023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Около любого ромба можно описать </a:t>
            </a:r>
          </a:p>
          <a:p>
            <a:r>
              <a:rPr lang="ru-RU" sz="2400" b="1"/>
              <a:t>окружность</a:t>
            </a:r>
            <a:r>
              <a:rPr lang="ru-RU" b="1"/>
              <a:t>.</a:t>
            </a:r>
            <a:endParaRPr lang="ru-RU"/>
          </a:p>
        </p:txBody>
      </p:sp>
      <p:sp>
        <p:nvSpPr>
          <p:cNvPr id="18023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любой треугольник можно вписать </a:t>
            </a:r>
          </a:p>
          <a:p>
            <a:r>
              <a:rPr lang="ru-RU" sz="2400" b="1"/>
              <a:t>окружность.</a:t>
            </a:r>
            <a:r>
              <a:rPr lang="ru-RU" sz="2400"/>
              <a:t> </a:t>
            </a:r>
          </a:p>
        </p:txBody>
      </p:sp>
      <p:sp>
        <p:nvSpPr>
          <p:cNvPr id="18023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Центром окружности, описанной около </a:t>
            </a:r>
          </a:p>
          <a:p>
            <a:r>
              <a:rPr lang="ru-RU" sz="2400" b="1"/>
              <a:t>треугольника, является точка </a:t>
            </a:r>
          </a:p>
          <a:p>
            <a:r>
              <a:rPr lang="ru-RU" sz="2400" b="1"/>
              <a:t>пересечения биссектрис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  <p:sp>
        <p:nvSpPr>
          <p:cNvPr id="18023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Центром окружности, вписанной в треугольник, </a:t>
            </a:r>
          </a:p>
          <a:p>
            <a:r>
              <a:rPr lang="ru-RU" sz="2400" b="1"/>
              <a:t>является точка пересечения серединных </a:t>
            </a:r>
          </a:p>
          <a:p>
            <a:r>
              <a:rPr lang="ru-RU" sz="2400" b="1"/>
              <a:t>перпендикуляров треугольника.</a:t>
            </a:r>
            <a:r>
              <a:rPr lang="ru-RU"/>
              <a:t> </a:t>
            </a:r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023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Верно!</a:t>
            </a:r>
          </a:p>
        </p:txBody>
      </p:sp>
      <p:sp>
        <p:nvSpPr>
          <p:cNvPr id="180238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024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0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23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0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2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0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2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0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235"/>
                  </p:tgtEl>
                </p:cond>
              </p:nextCondLst>
            </p:seq>
          </p:childTnLst>
        </p:cTn>
      </p:par>
    </p:tnLst>
    <p:bldLst>
      <p:bldP spid="180236" grpId="0" animBg="1"/>
      <p:bldP spid="180237" grpId="0" animBg="1"/>
      <p:bldP spid="180238" grpId="0" animBg="1"/>
      <p:bldP spid="1802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125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12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125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12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Около любого правильного многоугольника </a:t>
            </a:r>
          </a:p>
          <a:p>
            <a:r>
              <a:rPr lang="ru-RU" sz="2400" b="1"/>
              <a:t>можно описать не более одной окружности.</a:t>
            </a:r>
            <a:r>
              <a:rPr lang="ru-RU"/>
              <a:t> </a:t>
            </a: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 окружности, описанной около </a:t>
            </a:r>
          </a:p>
          <a:p>
            <a:r>
              <a:rPr lang="ru-RU" sz="2400" b="1"/>
              <a:t>треугольника со сторонами, равными 3, 4, 5, </a:t>
            </a:r>
          </a:p>
          <a:p>
            <a:r>
              <a:rPr lang="ru-RU" sz="2400" b="1"/>
              <a:t>находится на стороне этого треугольника.</a:t>
            </a:r>
          </a:p>
        </p:txBody>
      </p:sp>
      <p:sp>
        <p:nvSpPr>
          <p:cNvPr id="181258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Центром окружности, описанной около квадрата, </a:t>
            </a:r>
          </a:p>
          <a:p>
            <a:r>
              <a:rPr lang="ru-RU" sz="2400" b="1"/>
              <a:t>является точка пересечения его диагоналей.</a:t>
            </a:r>
            <a:r>
              <a:rPr lang="ru-RU" sz="2400"/>
              <a:t> </a:t>
            </a: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Около любого ромба можно описать </a:t>
            </a:r>
          </a:p>
          <a:p>
            <a:r>
              <a:rPr lang="ru-RU" sz="2400" b="1"/>
              <a:t>окружность.</a:t>
            </a:r>
            <a:r>
              <a:rPr lang="ru-RU"/>
              <a:t> </a:t>
            </a: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1261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1262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1263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1264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1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2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1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25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1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25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1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259"/>
                  </p:tgtEl>
                </p:cond>
              </p:nextCondLst>
            </p:seq>
          </p:childTnLst>
        </p:cTn>
      </p:par>
    </p:tnLst>
    <p:bldLst>
      <p:bldP spid="181260" grpId="0" animBg="1"/>
      <p:bldP spid="181261" grpId="0" animBg="1"/>
      <p:bldP spid="181262" grpId="0" animBg="1"/>
      <p:bldP spid="1812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227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227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227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2279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Окружность имеет бесконечно много </a:t>
            </a:r>
          </a:p>
          <a:p>
            <a:r>
              <a:rPr lang="ru-RU" sz="2400" b="1"/>
              <a:t>центров симметрии.</a:t>
            </a:r>
            <a:r>
              <a:rPr lang="ru-RU"/>
              <a:t> </a:t>
            </a:r>
          </a:p>
        </p:txBody>
      </p:sp>
      <p:sp>
        <p:nvSpPr>
          <p:cNvPr id="182281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Центром симметрии равнобедренной трапеции </a:t>
            </a:r>
          </a:p>
          <a:p>
            <a:r>
              <a:rPr lang="ru-RU" sz="2400" b="1"/>
              <a:t>является точка пересечения ее диагоналей.</a:t>
            </a:r>
            <a:r>
              <a:rPr lang="ru-RU" sz="2400"/>
              <a:t> </a:t>
            </a: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Правильный пятиугольник имеет пять </a:t>
            </a:r>
          </a:p>
          <a:p>
            <a:r>
              <a:rPr lang="ru-RU" sz="2400" b="1"/>
              <a:t>осей симметрии.</a:t>
            </a:r>
            <a:r>
              <a:rPr lang="ru-RU" sz="2400"/>
              <a:t> </a:t>
            </a:r>
          </a:p>
        </p:txBody>
      </p:sp>
      <p:sp>
        <p:nvSpPr>
          <p:cNvPr id="182283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Квадрат не имеет центра симметрии.</a:t>
            </a:r>
            <a:r>
              <a:rPr lang="ru-RU"/>
              <a:t> </a:t>
            </a: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2286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2287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2288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2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8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2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2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8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2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8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2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83"/>
                  </p:tgtEl>
                </p:cond>
              </p:nextCondLst>
            </p:seq>
          </p:childTnLst>
        </p:cTn>
      </p:par>
    </p:tnLst>
    <p:bldLst>
      <p:bldP spid="182284" grpId="0" animBg="1"/>
      <p:bldP spid="182285" grpId="0" animBg="1"/>
      <p:bldP spid="182286" grpId="0" animBg="1"/>
      <p:bldP spid="1822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330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3301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330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33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Правильный шестиугольник имеет </a:t>
            </a:r>
          </a:p>
          <a:p>
            <a:r>
              <a:rPr lang="ru-RU" sz="2400" b="1"/>
              <a:t>двенадцать осей симметрии.</a:t>
            </a:r>
            <a:r>
              <a:rPr lang="ru-RU" sz="2400"/>
              <a:t> 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Окружность имеет одну ось симметрии.</a:t>
            </a:r>
            <a:r>
              <a:rPr lang="ru-RU"/>
              <a:t> </a:t>
            </a:r>
            <a:endParaRPr lang="ru-RU" sz="2400"/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Равнобедренный треугольник имеет </a:t>
            </a:r>
          </a:p>
          <a:p>
            <a:r>
              <a:rPr lang="ru-RU" sz="2400" b="1"/>
              <a:t>три оси симметрии.</a:t>
            </a:r>
            <a:endParaRPr lang="ru-RU" sz="2400"/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Центром симметрии ромба является точка </a:t>
            </a:r>
          </a:p>
          <a:p>
            <a:r>
              <a:rPr lang="ru-RU" sz="2400" b="1"/>
              <a:t>пересечения его диагоналей.</a:t>
            </a:r>
          </a:p>
        </p:txBody>
      </p:sp>
      <p:sp>
        <p:nvSpPr>
          <p:cNvPr id="183308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3309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3310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3312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3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0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3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0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3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0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3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307"/>
                  </p:tgtEl>
                </p:cond>
              </p:nextCondLst>
            </p:seq>
          </p:childTnLst>
        </p:cTn>
      </p:par>
    </p:tnLst>
    <p:bldLst>
      <p:bldP spid="183308" grpId="0" animBg="1"/>
      <p:bldP spid="183309" grpId="0" animBg="1"/>
      <p:bldP spid="183310" grpId="0" animBg="1"/>
      <p:bldP spid="1833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43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432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43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43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катет и гипотенуза прямоугольного </a:t>
            </a:r>
          </a:p>
          <a:p>
            <a:r>
              <a:rPr lang="ru-RU" sz="2400" b="1"/>
              <a:t>треугольника равны соответственно 6 и 10, </a:t>
            </a:r>
          </a:p>
          <a:p>
            <a:r>
              <a:rPr lang="ru-RU" sz="2400" b="1"/>
              <a:t>то второй катет этого треугольника равен 8.</a:t>
            </a:r>
            <a:r>
              <a:rPr lang="ru-RU"/>
              <a:t> 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Любые два равнобедренных треугольника </a:t>
            </a:r>
          </a:p>
          <a:p>
            <a:r>
              <a:rPr lang="ru-RU" sz="2400" b="1"/>
              <a:t>подобны.</a:t>
            </a:r>
            <a:r>
              <a:rPr lang="ru-RU"/>
              <a:t> </a:t>
            </a: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Любые два прямоугольных треугольника </a:t>
            </a:r>
          </a:p>
          <a:p>
            <a:r>
              <a:rPr lang="ru-RU" sz="2400" b="1"/>
              <a:t>подобны.</a:t>
            </a:r>
            <a:r>
              <a:rPr lang="ru-RU"/>
              <a:t> </a:t>
            </a:r>
          </a:p>
        </p:txBody>
      </p:sp>
      <p:sp>
        <p:nvSpPr>
          <p:cNvPr id="184331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Треугольник </a:t>
            </a:r>
            <a:r>
              <a:rPr lang="ru-RU" sz="2400" b="1" i="1"/>
              <a:t>ABC</a:t>
            </a:r>
            <a:r>
              <a:rPr lang="ru-RU" sz="2400" b="1"/>
              <a:t>, у которого АВ=3, ВС=4, АС=5, </a:t>
            </a:r>
          </a:p>
          <a:p>
            <a:r>
              <a:rPr lang="ru-RU" sz="2400" b="1"/>
              <a:t>является тупоугольным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  <p:sp>
        <p:nvSpPr>
          <p:cNvPr id="184332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4333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4334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4336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4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4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4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31"/>
                  </p:tgtEl>
                </p:cond>
              </p:nextCondLst>
            </p:seq>
          </p:childTnLst>
        </p:cTn>
      </p:par>
    </p:tnLst>
    <p:bldLst>
      <p:bldP spid="184332" grpId="0" animBg="1"/>
      <p:bldP spid="184333" grpId="0" animBg="1"/>
      <p:bldP spid="184334" grpId="0" animBg="1"/>
      <p:bldP spid="1843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853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8534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853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8535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Квадрат любой стороны тр-ка равен сумме </a:t>
            </a:r>
          </a:p>
          <a:p>
            <a:r>
              <a:rPr lang="ru-RU" sz="2400" b="1"/>
              <a:t>квадратов двух других сторон без удвоенного </a:t>
            </a:r>
          </a:p>
          <a:p>
            <a:r>
              <a:rPr lang="ru-RU" sz="2400" b="1"/>
              <a:t>произвед</a:t>
            </a:r>
            <a:r>
              <a:rPr lang="en-US" sz="2400" b="1"/>
              <a:t>-</a:t>
            </a:r>
            <a:r>
              <a:rPr lang="ru-RU" sz="2400" b="1"/>
              <a:t>ия этих сторон на </a:t>
            </a:r>
            <a:r>
              <a:rPr lang="en-US" sz="2400" b="1" i="1">
                <a:latin typeface="Times New Roman" pitchFamily="18" charset="0"/>
              </a:rPr>
              <a:t>sin</a:t>
            </a:r>
            <a:r>
              <a:rPr lang="ru-RU" sz="2400" b="1"/>
              <a:t> угла между ними.</a:t>
            </a:r>
            <a:r>
              <a:rPr lang="ru-RU"/>
              <a:t> </a:t>
            </a:r>
          </a:p>
        </p:txBody>
      </p:sp>
      <p:sp>
        <p:nvSpPr>
          <p:cNvPr id="18535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катеты прямоугольного треугольника </a:t>
            </a:r>
          </a:p>
          <a:p>
            <a:r>
              <a:rPr lang="ru-RU" sz="2400" b="1"/>
              <a:t>равны 5 и 12, то его гипотенуза равна 13.</a:t>
            </a:r>
            <a:r>
              <a:rPr lang="ru-RU"/>
              <a:t> </a:t>
            </a:r>
          </a:p>
        </p:txBody>
      </p:sp>
      <p:sp>
        <p:nvSpPr>
          <p:cNvPr id="18535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Треугольник </a:t>
            </a:r>
            <a:r>
              <a:rPr lang="ru-RU" sz="2400" b="1" i="1"/>
              <a:t>ABC</a:t>
            </a:r>
            <a:r>
              <a:rPr lang="ru-RU" sz="2400" b="1"/>
              <a:t>, у которого АВ=5, ВС=6, АС=7, </a:t>
            </a:r>
          </a:p>
          <a:p>
            <a:r>
              <a:rPr lang="ru-RU" sz="2400" b="1"/>
              <a:t>является остроугольным.</a:t>
            </a:r>
            <a:r>
              <a:rPr lang="ru-RU"/>
              <a:t> </a:t>
            </a:r>
          </a:p>
        </p:txBody>
      </p:sp>
      <p:sp>
        <p:nvSpPr>
          <p:cNvPr id="18535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прямоугольном треугольнике </a:t>
            </a:r>
          </a:p>
          <a:p>
            <a:r>
              <a:rPr lang="ru-RU" sz="2400" b="1"/>
              <a:t>квадрат катета равен разности квадратов </a:t>
            </a:r>
          </a:p>
          <a:p>
            <a:r>
              <a:rPr lang="ru-RU" sz="2400" b="1"/>
              <a:t>гипотенузы и другого катета.</a:t>
            </a:r>
            <a:r>
              <a:rPr lang="ru-RU" sz="2400"/>
              <a:t> </a:t>
            </a:r>
          </a:p>
        </p:txBody>
      </p:sp>
      <p:sp>
        <p:nvSpPr>
          <p:cNvPr id="18535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8535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5358" name="Rectangle 14"/>
          <p:cNvSpPr>
            <a:spLocks noChangeArrowheads="1"/>
          </p:cNvSpPr>
          <p:nvPr/>
        </p:nvSpPr>
        <p:spPr bwMode="auto">
          <a:xfrm rot="-783928">
            <a:off x="7019925" y="4652963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5359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85360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5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3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5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3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5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8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3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5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355"/>
                  </p:tgtEl>
                </p:cond>
              </p:nextCondLst>
            </p:seq>
          </p:childTnLst>
        </p:cTn>
      </p:par>
    </p:tnLst>
    <p:bldLst>
      <p:bldP spid="185356" grpId="0" animBg="1"/>
      <p:bldP spid="185357" grpId="0" animBg="1"/>
      <p:bldP spid="185358" grpId="0" animBg="1"/>
      <p:bldP spid="1853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3128" name="AutoShape 5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3129" name="AutoShape 5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3130" name="AutoShape 5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3131" name="AutoShape 5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угол равен 45</a:t>
            </a:r>
            <a:r>
              <a:rPr lang="ru-RU" sz="2400" b="1" baseline="30000"/>
              <a:t>0</a:t>
            </a:r>
            <a:r>
              <a:rPr lang="ru-RU" sz="2400" b="1"/>
              <a:t>, то </a:t>
            </a:r>
          </a:p>
          <a:p>
            <a:r>
              <a:rPr lang="ru-RU" sz="2400" b="1"/>
              <a:t>вертикальный с ним угол равен 45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 sz="2400"/>
              <a:t> </a:t>
            </a:r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Любые две прямые имеют ровно </a:t>
            </a:r>
          </a:p>
          <a:p>
            <a:r>
              <a:rPr lang="ru-RU" sz="2400" b="1"/>
              <a:t>одну общую точку.</a:t>
            </a:r>
            <a:r>
              <a:rPr lang="ru-RU"/>
              <a:t> </a:t>
            </a:r>
          </a:p>
        </p:txBody>
      </p:sp>
      <p:sp>
        <p:nvSpPr>
          <p:cNvPr id="3150" name="Rectangle 78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Через любые три точки проходит ровно </a:t>
            </a:r>
          </a:p>
          <a:p>
            <a:r>
              <a:rPr lang="ru-RU" sz="2400" b="1"/>
              <a:t>одна прямая.</a:t>
            </a:r>
            <a:r>
              <a:rPr lang="ru-RU"/>
              <a:t> </a:t>
            </a:r>
          </a:p>
        </p:txBody>
      </p:sp>
      <p:sp>
        <p:nvSpPr>
          <p:cNvPr id="3151" name="Rectangle 79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расстояние от точки до прямой меньше 1, </a:t>
            </a:r>
          </a:p>
          <a:p>
            <a:r>
              <a:rPr lang="ru-RU" sz="2400" b="1"/>
              <a:t>то и длина любой наклонной, проведенной </a:t>
            </a:r>
          </a:p>
          <a:p>
            <a:r>
              <a:rPr lang="ru-RU" sz="2400" b="1"/>
              <a:t>из данной точки к прямой, меньше 1.</a:t>
            </a:r>
            <a:r>
              <a:rPr lang="ru-RU"/>
              <a:t> </a:t>
            </a:r>
          </a:p>
        </p:txBody>
      </p:sp>
      <p:sp>
        <p:nvSpPr>
          <p:cNvPr id="3152" name="Rectangle 80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3153" name="Rectangle 81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3155" name="Rectangle 83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3156" name="AutoShape 8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51"/>
                  </p:tgtEl>
                </p:cond>
              </p:nextCondLst>
            </p:seq>
          </p:childTnLst>
        </p:cTn>
      </p:par>
    </p:tnLst>
    <p:bldLst>
      <p:bldP spid="3152" grpId="0" animBg="1"/>
      <p:bldP spid="3153" grpId="0" animBg="1"/>
      <p:bldP spid="3154" grpId="0" animBg="1"/>
      <p:bldP spid="31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259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2595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25958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2595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при пересечении двух прямых третьей </a:t>
            </a:r>
          </a:p>
          <a:p>
            <a:r>
              <a:rPr lang="ru-RU" sz="2400" b="1"/>
              <a:t>прямой соответственные углы равны 65</a:t>
            </a:r>
            <a:r>
              <a:rPr lang="ru-RU" sz="2400" b="1" baseline="30000"/>
              <a:t>0</a:t>
            </a:r>
            <a:r>
              <a:rPr lang="ru-RU" sz="2400" b="1"/>
              <a:t>, </a:t>
            </a:r>
          </a:p>
          <a:p>
            <a:r>
              <a:rPr lang="ru-RU" sz="2400" b="1"/>
              <a:t>то эти две прямые параллельны.</a:t>
            </a:r>
            <a:r>
              <a:rPr lang="ru-RU" sz="2400"/>
              <a:t> 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Любые две прямые имеют не менее </a:t>
            </a:r>
          </a:p>
          <a:p>
            <a:r>
              <a:rPr lang="ru-RU" sz="2400" b="1"/>
              <a:t>одной общей точки.</a:t>
            </a:r>
            <a:r>
              <a:rPr lang="ru-RU"/>
              <a:t> 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Через любую точку проходит </a:t>
            </a:r>
          </a:p>
          <a:p>
            <a:r>
              <a:rPr lang="ru-RU" sz="2400" b="1"/>
              <a:t>не более одной прямой.</a:t>
            </a:r>
            <a:r>
              <a:rPr lang="ru-RU"/>
              <a:t> 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Любые три прямые имеют не менее одной </a:t>
            </a:r>
          </a:p>
          <a:p>
            <a:r>
              <a:rPr lang="ru-RU" sz="2400" b="1"/>
              <a:t>общей точки.</a:t>
            </a:r>
            <a:r>
              <a:rPr lang="ru-RU" sz="2400"/>
              <a:t> 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25965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25966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25967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25968" name="AutoShape 1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5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96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59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9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59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96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5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963"/>
                  </p:tgtEl>
                </p:cond>
              </p:nextCondLst>
            </p:seq>
          </p:childTnLst>
        </p:cTn>
      </p:par>
    </p:tnLst>
    <p:bldLst>
      <p:bldP spid="125964" grpId="0" animBg="1"/>
      <p:bldP spid="125965" grpId="0" animBg="1"/>
      <p:bldP spid="125966" grpId="0" animBg="1"/>
      <p:bldP spid="1259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3312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331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33126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33127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при пересечении двух прямых секущей </a:t>
            </a:r>
            <a:endParaRPr lang="en-US" sz="2400" b="1"/>
          </a:p>
          <a:p>
            <a:r>
              <a:rPr lang="ru-RU" sz="2400" b="1"/>
              <a:t>внутренние накрест лежащие углы составляют </a:t>
            </a:r>
            <a:endParaRPr lang="en-US" sz="2400" b="1"/>
          </a:p>
          <a:p>
            <a:r>
              <a:rPr lang="ru-RU" sz="2400" b="1"/>
              <a:t>в сумме 90</a:t>
            </a:r>
            <a:r>
              <a:rPr lang="ru-RU" sz="2400" b="1" baseline="30000"/>
              <a:t>0</a:t>
            </a:r>
            <a:r>
              <a:rPr lang="ru-RU" sz="2400" b="1"/>
              <a:t>, то эти две прямые параллельны.</a:t>
            </a:r>
            <a:r>
              <a:rPr lang="ru-RU" sz="2400"/>
              <a:t> </a:t>
            </a:r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угол равен 60</a:t>
            </a:r>
            <a:r>
              <a:rPr lang="ru-RU" sz="2400" b="1" baseline="30000"/>
              <a:t>0</a:t>
            </a:r>
            <a:r>
              <a:rPr lang="ru-RU" sz="2400" b="1"/>
              <a:t>, то смежный </a:t>
            </a:r>
          </a:p>
          <a:p>
            <a:r>
              <a:rPr lang="ru-RU" sz="2400" b="1"/>
              <a:t>с ним равен 120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 dirty="0"/>
              <a:t>Если при пересечении двух прямых секущей </a:t>
            </a:r>
          </a:p>
          <a:p>
            <a:r>
              <a:rPr lang="ru-RU" sz="2400" b="1" dirty="0"/>
              <a:t>внутренние односторонние углы равны  </a:t>
            </a:r>
          </a:p>
          <a:p>
            <a:r>
              <a:rPr lang="ru-RU" sz="2400" b="1" dirty="0"/>
              <a:t>70</a:t>
            </a:r>
            <a:r>
              <a:rPr lang="ru-RU" sz="2400" b="1" baseline="30000" dirty="0"/>
              <a:t>0</a:t>
            </a:r>
            <a:r>
              <a:rPr lang="ru-RU" sz="2400" b="1" dirty="0"/>
              <a:t> и 110</a:t>
            </a:r>
            <a:r>
              <a:rPr lang="ru-RU" sz="2400" b="1" baseline="30000" dirty="0"/>
              <a:t>0</a:t>
            </a:r>
            <a:r>
              <a:rPr lang="ru-RU" sz="2400" b="1" dirty="0"/>
              <a:t>, то эти две прямые параллельны.</a:t>
            </a:r>
            <a:r>
              <a:rPr lang="ru-RU" sz="2400" dirty="0"/>
              <a:t> </a:t>
            </a:r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Через любые три точки проходит </a:t>
            </a:r>
          </a:p>
          <a:p>
            <a:r>
              <a:rPr lang="ru-RU" sz="2400" b="1"/>
              <a:t>не более одной прямой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33133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33135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F9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33136" name="AutoShape 1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20816072">
            <a:off x="7144296" y="4616450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3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31"/>
                  </p:tgtEl>
                </p:cond>
              </p:nextCondLst>
            </p:seq>
          </p:childTnLst>
        </p:cTn>
      </p:par>
    </p:tnLst>
    <p:bldLst>
      <p:bldP spid="133132" grpId="0" animBg="1"/>
      <p:bldP spid="133133" grpId="0" animBg="1"/>
      <p:bldP spid="13313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3926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3926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3927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3927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Каждая сторона треугольника меньше </a:t>
            </a:r>
          </a:p>
          <a:p>
            <a:r>
              <a:rPr lang="ru-RU" sz="2400" b="1"/>
              <a:t>разности двух других сторон.</a:t>
            </a:r>
            <a:r>
              <a:rPr lang="ru-RU"/>
              <a:t> </a:t>
            </a:r>
          </a:p>
        </p:txBody>
      </p:sp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равнобедренном треугольнике имеется </a:t>
            </a:r>
          </a:p>
          <a:p>
            <a:r>
              <a:rPr lang="ru-RU" sz="2400" b="1"/>
              <a:t>не более двух равных углов.</a:t>
            </a:r>
            <a:r>
              <a:rPr lang="ru-RU" sz="2400"/>
              <a:t> </a:t>
            </a:r>
          </a:p>
        </p:txBody>
      </p:sp>
      <p:sp>
        <p:nvSpPr>
          <p:cNvPr id="13927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сторона и угол одного треугольника </a:t>
            </a:r>
          </a:p>
          <a:p>
            <a:r>
              <a:rPr lang="ru-RU" sz="2400" b="1"/>
              <a:t>соответственно равны стороне и углу другого </a:t>
            </a:r>
          </a:p>
          <a:p>
            <a:r>
              <a:rPr lang="ru-RU" sz="2400" b="1"/>
              <a:t>треугольника, то такие треугольники равны.</a:t>
            </a:r>
            <a:r>
              <a:rPr lang="ru-RU"/>
              <a:t> </a:t>
            </a: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треугольнике </a:t>
            </a:r>
            <a:r>
              <a:rPr lang="ru-RU" sz="2400" b="1" i="1"/>
              <a:t>ABC</a:t>
            </a:r>
            <a:r>
              <a:rPr lang="ru-RU" sz="2400" b="1"/>
              <a:t>, для которого АВ = 3,</a:t>
            </a:r>
          </a:p>
          <a:p>
            <a:r>
              <a:rPr lang="ru-RU" sz="2400" b="1"/>
              <a:t>ВС = 4, АС = 5, угол С наименьший.</a:t>
            </a:r>
            <a:r>
              <a:rPr lang="ru-RU" sz="2400"/>
              <a:t> </a:t>
            </a:r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3928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9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27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9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27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9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2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9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275"/>
                  </p:tgtEl>
                </p:cond>
              </p:nextCondLst>
            </p:seq>
          </p:childTnLst>
        </p:cTn>
      </p:par>
    </p:tnLst>
    <p:bldLst>
      <p:bldP spid="139276" grpId="0" animBg="1"/>
      <p:bldP spid="139277" grpId="0" animBg="1"/>
      <p:bldP spid="139278" grpId="0" animBg="1"/>
      <p:bldP spid="1392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4438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4438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4439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4439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треугольнике против меньшего угла </a:t>
            </a:r>
          </a:p>
          <a:p>
            <a:r>
              <a:rPr lang="ru-RU" sz="2400" b="1"/>
              <a:t>лежит большая сторона.</a:t>
            </a:r>
            <a:r>
              <a:rPr lang="ru-RU" sz="2400"/>
              <a:t> </a:t>
            </a:r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один угол треугольника больше 120</a:t>
            </a:r>
            <a:r>
              <a:rPr lang="ru-RU" sz="2400" b="1" baseline="30000"/>
              <a:t>0</a:t>
            </a:r>
            <a:r>
              <a:rPr lang="ru-RU" sz="2400" b="1"/>
              <a:t>, </a:t>
            </a:r>
          </a:p>
          <a:p>
            <a:r>
              <a:rPr lang="ru-RU" sz="2400" b="1"/>
              <a:t>то два других его угла меньше 30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 sz="2400"/>
              <a:t> </a:t>
            </a:r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все стороны треугольника меньше 1, </a:t>
            </a:r>
          </a:p>
          <a:p>
            <a:r>
              <a:rPr lang="ru-RU" sz="2400" b="1"/>
              <a:t>то и все его высоты меньше 1.</a:t>
            </a:r>
            <a:r>
              <a:rPr lang="ru-RU"/>
              <a:t> </a:t>
            </a:r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Сумма острых углов прямоугольного </a:t>
            </a:r>
          </a:p>
          <a:p>
            <a:r>
              <a:rPr lang="ru-RU" sz="2400" b="1"/>
              <a:t>треугольника не превосходит 90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 sz="2400"/>
              <a:t> </a:t>
            </a:r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44399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4440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4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9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4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9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4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95"/>
                  </p:tgtEl>
                </p:cond>
              </p:nextCondLst>
            </p:seq>
          </p:childTnLst>
        </p:cTn>
      </p:par>
    </p:tnLst>
    <p:bldLst>
      <p:bldP spid="144396" grpId="0" animBg="1"/>
      <p:bldP spid="144397" grpId="0" animBg="1"/>
      <p:bldP spid="144398" grpId="0" animBg="1"/>
      <p:bldP spid="1443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u="sng"/>
              <a:t>не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5053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5053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5053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5053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треугольнике АВС, для которого</a:t>
            </a:r>
            <a:r>
              <a:rPr lang="ru-RU" sz="2400" b="1">
                <a:cs typeface="Arial" charset="0"/>
              </a:rPr>
              <a:t> угол А = 50</a:t>
            </a:r>
            <a:r>
              <a:rPr lang="ru-RU" sz="2400" b="1" baseline="30000">
                <a:cs typeface="Arial" charset="0"/>
              </a:rPr>
              <a:t>0</a:t>
            </a:r>
            <a:r>
              <a:rPr lang="ru-RU" sz="2400" b="1"/>
              <a:t>,</a:t>
            </a:r>
          </a:p>
          <a:p>
            <a:r>
              <a:rPr lang="ru-RU" sz="2400" b="1"/>
              <a:t>угол В = 60</a:t>
            </a:r>
            <a:r>
              <a:rPr lang="ru-RU" sz="2400" b="1" baseline="30000"/>
              <a:t>0</a:t>
            </a:r>
            <a:r>
              <a:rPr lang="ru-RU" sz="2400" b="1"/>
              <a:t>, угол С = 70</a:t>
            </a:r>
            <a:r>
              <a:rPr lang="ru-RU" sz="2400" b="1" baseline="30000"/>
              <a:t>0</a:t>
            </a:r>
            <a:r>
              <a:rPr lang="ru-RU" sz="2400" b="1"/>
              <a:t>, </a:t>
            </a:r>
          </a:p>
          <a:p>
            <a:r>
              <a:rPr lang="ru-RU" sz="2400" b="1"/>
              <a:t>сторона ВС — наименьшая.</a:t>
            </a:r>
            <a:r>
              <a:rPr lang="ru-RU"/>
              <a:t> </a:t>
            </a: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 треугольнике АВС, для которого АВ = 4,</a:t>
            </a:r>
          </a:p>
          <a:p>
            <a:r>
              <a:rPr lang="ru-RU" sz="2400" b="1"/>
              <a:t>ВС = 5, АС = 6, угол В — наибольший. </a:t>
            </a:r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Внешний угол треугольника больше </a:t>
            </a:r>
          </a:p>
          <a:p>
            <a:r>
              <a:rPr lang="ru-RU" sz="2400" b="1"/>
              <a:t>каждого внутреннего угла.</a:t>
            </a:r>
            <a:r>
              <a:rPr lang="ru-RU" sz="2400"/>
              <a:t> </a:t>
            </a: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Треугольник со сторонами 1, 2, 3 </a:t>
            </a:r>
          </a:p>
          <a:p>
            <a:r>
              <a:rPr lang="ru-RU" sz="2400" b="1"/>
              <a:t>не существует.</a:t>
            </a:r>
            <a:endParaRPr lang="ru-RU" sz="2400"/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50544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0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5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0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5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53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0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5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53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0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539"/>
                  </p:tgtEl>
                </p:cond>
              </p:nextCondLst>
            </p:seq>
          </p:childTnLst>
        </p:cTn>
      </p:par>
    </p:tnLst>
    <p:bldLst>
      <p:bldP spid="150540" grpId="0" animBg="1"/>
      <p:bldP spid="150541" grpId="0" animBg="1"/>
      <p:bldP spid="150542" grpId="0" animBg="1"/>
      <p:bldP spid="1505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587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5872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5872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587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расстояние между центрами двух </a:t>
            </a:r>
          </a:p>
          <a:p>
            <a:r>
              <a:rPr lang="ru-RU" sz="2400" b="1"/>
              <a:t>окружностей равно сумме их диаметров, </a:t>
            </a:r>
          </a:p>
          <a:p>
            <a:r>
              <a:rPr lang="ru-RU" sz="2400" b="1"/>
              <a:t>то эти окружности касаются.</a:t>
            </a:r>
            <a:r>
              <a:rPr lang="ru-RU" sz="2400"/>
              <a:t> </a:t>
            </a:r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Вписанные углы окружности равны.</a:t>
            </a:r>
            <a:r>
              <a:rPr lang="ru-RU"/>
              <a:t> </a:t>
            </a:r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вписанный угол равен 30</a:t>
            </a:r>
            <a:r>
              <a:rPr lang="ru-RU" sz="2400" b="1" baseline="30000"/>
              <a:t>0</a:t>
            </a:r>
            <a:r>
              <a:rPr lang="ru-RU" sz="2400" b="1"/>
              <a:t>, то дуга </a:t>
            </a:r>
          </a:p>
          <a:p>
            <a:r>
              <a:rPr lang="ru-RU" sz="2400" b="1"/>
              <a:t>окружности, на которую опирается этот угол, </a:t>
            </a:r>
          </a:p>
          <a:p>
            <a:r>
              <a:rPr lang="ru-RU" sz="2400" b="1"/>
              <a:t>равна 60</a:t>
            </a:r>
            <a:r>
              <a:rPr lang="ru-RU" sz="2400" b="1" baseline="30000"/>
              <a:t>0</a:t>
            </a:r>
            <a:r>
              <a:rPr lang="ru-RU" sz="2400" b="1"/>
              <a:t>.</a:t>
            </a:r>
            <a:r>
              <a:rPr lang="ru-RU"/>
              <a:t> </a:t>
            </a:r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Через любые четыре точки, не принадлежащие </a:t>
            </a:r>
          </a:p>
          <a:p>
            <a:r>
              <a:rPr lang="ru-RU" sz="2400" b="1"/>
              <a:t>одной прямой, проходит единственная </a:t>
            </a:r>
          </a:p>
          <a:p>
            <a:r>
              <a:rPr lang="ru-RU" sz="2400" b="1"/>
              <a:t>окружность.</a:t>
            </a:r>
            <a:r>
              <a:rPr lang="ru-RU"/>
              <a:t> </a:t>
            </a: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 rot="-748880">
            <a:off x="7092950" y="594995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58736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87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7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87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72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8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7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8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731"/>
                  </p:tgtEl>
                </p:cond>
              </p:nextCondLst>
            </p:seq>
          </p:childTnLst>
        </p:cTn>
      </p:par>
    </p:tnLst>
    <p:bldLst>
      <p:bldP spid="158732" grpId="0" animBg="1"/>
      <p:bldP spid="158733" grpId="0" animBg="1"/>
      <p:bldP spid="158734" grpId="0" animBg="1"/>
      <p:bldP spid="1587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2195513" y="260350"/>
            <a:ext cx="6769100" cy="720725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rgbClr val="F0F0F0"/>
              </a:gs>
              <a:gs pos="100000">
                <a:srgbClr val="C0C0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/>
              <a:t>Какие из следующих утверждений </a:t>
            </a:r>
            <a:r>
              <a:rPr lang="ru-RU" sz="2400" b="1" u="sng"/>
              <a:t>верны</a:t>
            </a:r>
            <a:r>
              <a:rPr lang="ru-RU" sz="2400"/>
              <a:t>?</a:t>
            </a:r>
            <a:r>
              <a:rPr lang="ru-RU"/>
              <a:t> </a:t>
            </a:r>
          </a:p>
        </p:txBody>
      </p:sp>
      <p:sp>
        <p:nvSpPr>
          <p:cNvPr id="16486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2132013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1</a:t>
            </a:r>
          </a:p>
        </p:txBody>
      </p:sp>
      <p:sp>
        <p:nvSpPr>
          <p:cNvPr id="16486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3284538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2</a:t>
            </a:r>
          </a:p>
        </p:txBody>
      </p:sp>
      <p:sp>
        <p:nvSpPr>
          <p:cNvPr id="16487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508500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3</a:t>
            </a:r>
          </a:p>
        </p:txBody>
      </p:sp>
      <p:sp>
        <p:nvSpPr>
          <p:cNvPr id="16487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5661025"/>
            <a:ext cx="647700" cy="647700"/>
          </a:xfrm>
          <a:prstGeom prst="actionButtonBlank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latin typeface="Times New Roman" pitchFamily="18" charset="0"/>
              </a:rPr>
              <a:t>4</a:t>
            </a: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1331913" y="1844675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Вписанные углы, опирающиеся </a:t>
            </a:r>
            <a:endParaRPr lang="en-US" sz="2400" b="1"/>
          </a:p>
          <a:p>
            <a:r>
              <a:rPr lang="ru-RU" sz="2400" b="1"/>
              <a:t>на одну и ту же хорду окружности, равны.</a:t>
            </a:r>
            <a:r>
              <a:rPr lang="ru-RU"/>
              <a:t> 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1331913" y="3068638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радиусы двух окружностей равны 5 и 7, </a:t>
            </a:r>
          </a:p>
          <a:p>
            <a:r>
              <a:rPr lang="ru-RU" sz="2400" b="1"/>
              <a:t>а расстояние между их центрами равно 3, </a:t>
            </a:r>
          </a:p>
          <a:p>
            <a:r>
              <a:rPr lang="ru-RU" sz="2400" b="1"/>
              <a:t>то эти окружности не имеют общих точек.</a:t>
            </a:r>
            <a:r>
              <a:rPr lang="ru-RU" sz="2400"/>
              <a:t> </a:t>
            </a:r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1331913" y="4292600"/>
            <a:ext cx="7632700" cy="1150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/>
              <a:t>Если радиус окружности равен 3, а расстояние </a:t>
            </a:r>
          </a:p>
          <a:p>
            <a:r>
              <a:rPr lang="ru-RU" sz="2400" b="1"/>
              <a:t>от центра окружности до прямой равно 2, </a:t>
            </a:r>
          </a:p>
          <a:p>
            <a:r>
              <a:rPr lang="ru-RU" sz="2400" b="1"/>
              <a:t>то эти прямая и окружность не пересекаются.</a:t>
            </a:r>
            <a:r>
              <a:rPr lang="ru-RU" sz="2400"/>
              <a:t> </a:t>
            </a:r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1331913" y="5516563"/>
            <a:ext cx="7632700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 dirty="0"/>
              <a:t>Если вписанный угол равен 30</a:t>
            </a:r>
            <a:r>
              <a:rPr lang="ru-RU" sz="2400" b="1" baseline="30000" dirty="0"/>
              <a:t>0</a:t>
            </a:r>
            <a:r>
              <a:rPr lang="ru-RU" sz="2400" b="1" dirty="0"/>
              <a:t>, то дуга </a:t>
            </a:r>
          </a:p>
          <a:p>
            <a:r>
              <a:rPr lang="ru-RU" sz="2400" b="1" dirty="0"/>
              <a:t>окружности, на которую опирается этот угол, </a:t>
            </a:r>
          </a:p>
          <a:p>
            <a:r>
              <a:rPr lang="ru-RU" sz="2400" b="1" dirty="0"/>
              <a:t>равна 60</a:t>
            </a:r>
            <a:r>
              <a:rPr lang="ru-RU" sz="2400" b="1" baseline="30000" dirty="0"/>
              <a:t>0</a:t>
            </a:r>
            <a:r>
              <a:rPr lang="ru-RU" sz="2400" b="1" dirty="0"/>
              <a:t>.</a:t>
            </a:r>
            <a:r>
              <a:rPr lang="ru-RU" sz="2400" dirty="0"/>
              <a:t> </a:t>
            </a:r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 rot="-813549">
            <a:off x="7092950" y="2276475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  <p:sp>
        <p:nvSpPr>
          <p:cNvPr id="164877" name="Rectangle 13"/>
          <p:cNvSpPr>
            <a:spLocks noChangeArrowheads="1"/>
          </p:cNvSpPr>
          <p:nvPr/>
        </p:nvSpPr>
        <p:spPr bwMode="auto">
          <a:xfrm rot="-783928">
            <a:off x="7092950" y="3500438"/>
            <a:ext cx="1743075" cy="5032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64878" name="Rectangle 14"/>
          <p:cNvSpPr>
            <a:spLocks noChangeArrowheads="1"/>
          </p:cNvSpPr>
          <p:nvPr/>
        </p:nvSpPr>
        <p:spPr bwMode="auto">
          <a:xfrm rot="-783928">
            <a:off x="7092950" y="4724400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Не верно!</a:t>
            </a:r>
          </a:p>
        </p:txBody>
      </p:sp>
      <p:sp>
        <p:nvSpPr>
          <p:cNvPr id="164880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1125538"/>
            <a:ext cx="863600" cy="393700"/>
          </a:xfrm>
          <a:prstGeom prst="actionButtonForwardNex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 rot="20786451">
            <a:off x="7092169" y="5841206"/>
            <a:ext cx="1743075" cy="5032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8000"/>
                </a:solidFill>
              </a:rPr>
              <a:t>Верно.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4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8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48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87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48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6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874"/>
                  </p:tgtEl>
                </p:cond>
              </p:nextCondLst>
            </p:seq>
          </p:childTnLst>
        </p:cTn>
      </p:par>
    </p:tnLst>
    <p:bldLst>
      <p:bldP spid="164876" grpId="0" animBg="1"/>
      <p:bldP spid="164877" grpId="0" animBg="1"/>
      <p:bldP spid="164878" grpId="0" animBg="1"/>
      <p:bldP spid="16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1170</Words>
  <Application>Microsoft Office PowerPoint</Application>
  <PresentationFormat>Экран (4:3)</PresentationFormat>
  <Paragraphs>293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КарМаН</dc:creator>
  <cp:lastModifiedBy>Школа</cp:lastModifiedBy>
  <cp:revision>55</cp:revision>
  <dcterms:created xsi:type="dcterms:W3CDTF">2011-05-28T10:13:57Z</dcterms:created>
  <dcterms:modified xsi:type="dcterms:W3CDTF">2015-05-19T08:54:36Z</dcterms:modified>
</cp:coreProperties>
</file>