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4" r:id="rId4"/>
    <p:sldId id="258" r:id="rId5"/>
    <p:sldId id="259" r:id="rId6"/>
    <p:sldId id="275" r:id="rId7"/>
    <p:sldId id="278" r:id="rId8"/>
    <p:sldId id="260" r:id="rId9"/>
    <p:sldId id="265" r:id="rId10"/>
    <p:sldId id="280" r:id="rId11"/>
    <p:sldId id="266" r:id="rId12"/>
    <p:sldId id="281" r:id="rId13"/>
    <p:sldId id="282" r:id="rId14"/>
    <p:sldId id="279" r:id="rId15"/>
    <p:sldId id="26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659CD-CD0D-4895-AD47-EA23D1603D1A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ED6E5-9E5D-4CF1-9A5A-6020917EF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62BE8-E51D-4613-9EF9-9E659985F6CF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F8517-E3E5-4FC6-8F1B-713B2E2CE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38D6-95BA-4FE4-B92C-6ED0221DBAB5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D7E95-2F78-438B-826C-CB5A1ED95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AC931BB-263B-4AA6-B162-A74586AACA59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0341C4-6741-4681-8DA9-045D30704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B8061-B30D-4332-9E0E-0EE414F0367D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81A5F-8C10-4D0E-B95A-72B258A5F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30EC5-639E-4B8A-AA71-CACF7F4E7474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E9EEA-C64D-4281-A5CE-83B1BD8DB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FAD6D-EE81-4E19-84C1-812F55F8F250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64B5D-9FF2-4512-BFCA-9CB6A9754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72B483-DAB7-468A-9EB7-18C96659755E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2FE8F0-2681-4123-A194-DE2D81F17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129D-22BF-4C28-82E2-ABE7DE3C06CF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8F027-7BFA-4766-84C1-3F170524C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211025-FA23-4C0F-82A7-3BEB9C1C58EF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437748-226F-4FC6-9514-166F61FA5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B5A6F5-D221-473C-9879-096E8B922030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B54480-0C4F-4949-A1DC-6992485A5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24F14DD-F051-42EF-BAD5-41EB8065D598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976E2EE-2E72-4687-BCDD-6E36D395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2" r:id="rId5"/>
    <p:sldLayoutId id="2147483687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transition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nfdeyatchel.narod.ru/inf_ob.htm" TargetMode="External"/><Relationship Id="rId2" Type="http://schemas.openxmlformats.org/officeDocument/2006/relationships/hyperlink" Target="http://ru.wikipedia.org/wiki/%D0%98%D0%BD%D1%84%D0%BE%D1%80%D0%BC%D0%B0%D1%86%D0%B8%D0%BE%D0%BD%D0%BD%D0%BE%D0%B5_%D0%BE%D0%B1%D1%89%D0%B5%D1%81%D1%82%D0%B2%D0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alib.ru/links/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2%D0%92%D0%9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3375"/>
            <a:ext cx="9144000" cy="3143250"/>
          </a:xfrm>
          <a:ln>
            <a:solidFill>
              <a:schemeClr val="bg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0" dirty="0" smtClean="0"/>
              <a:t>МУНИЦИПАЛЬНОЕ БЮДЖЕТНОЕ ОБЩЕОБРАЗОВАТЕЛЬНОЕ УЧРЕЖДЕНИЕ ЗЕНЗЕВАТСКОЙ СРЕДНЕЙ ОБЩЕОБРАЗОВАТЕЛЬНОЙ ШКОЛЫ</a:t>
            </a:r>
            <a:br>
              <a:rPr lang="ru-RU" sz="2000" b="0" dirty="0" smtClean="0"/>
            </a:b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i="1" u="sng" dirty="0" smtClean="0"/>
              <a:t>На тему:»Информационное общество его информационные ресурсы.»</a:t>
            </a:r>
            <a:endParaRPr lang="ru-RU" sz="3200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88" y="4338638"/>
            <a:ext cx="4214812" cy="25193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700" dirty="0" smtClean="0"/>
              <a:t>Работу выполнила</a:t>
            </a:r>
            <a:br>
              <a:rPr lang="ru-RU" sz="1700" dirty="0" smtClean="0"/>
            </a:br>
            <a:r>
              <a:rPr lang="ru-RU" sz="1700" dirty="0" smtClean="0"/>
              <a:t> ученица 11 класса</a:t>
            </a:r>
            <a:br>
              <a:rPr lang="ru-RU" sz="1700" dirty="0" smtClean="0"/>
            </a:br>
            <a:r>
              <a:rPr lang="ru-RU" sz="1700" dirty="0" smtClean="0"/>
              <a:t> Перистая Анна</a:t>
            </a:r>
          </a:p>
          <a:p>
            <a:pPr>
              <a:lnSpc>
                <a:spcPct val="75000"/>
              </a:lnSpc>
            </a:pP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Проверила</a:t>
            </a:r>
          </a:p>
          <a:p>
            <a:pPr>
              <a:lnSpc>
                <a:spcPct val="75000"/>
              </a:lnSpc>
            </a:pPr>
            <a:r>
              <a:rPr lang="ru-RU" sz="1700" dirty="0" smtClean="0"/>
              <a:t>Учитель информатики</a:t>
            </a:r>
          </a:p>
          <a:p>
            <a:pPr>
              <a:lnSpc>
                <a:spcPct val="75000"/>
              </a:lnSpc>
            </a:pPr>
            <a:r>
              <a:rPr lang="ru-RU" sz="1700" dirty="0" err="1" smtClean="0"/>
              <a:t>Каменнова</a:t>
            </a:r>
            <a:r>
              <a:rPr lang="ru-RU" sz="1700" dirty="0" smtClean="0"/>
              <a:t> Т. А.</a:t>
            </a:r>
            <a:br>
              <a:rPr lang="ru-RU" sz="1700" dirty="0" smtClean="0"/>
            </a:b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2014 год.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5100" b="1" dirty="0" smtClean="0"/>
              <a:t> Типы информационных ресурсов</a:t>
            </a:r>
            <a:r>
              <a:rPr lang="ru-RU" sz="5100" dirty="0" smtClean="0"/>
              <a:t>: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800" dirty="0" smtClean="0"/>
              <a:t>   1)Средства массовой информации. К ним относятся сайты </a:t>
            </a:r>
            <a:br>
              <a:rPr lang="ru-RU" sz="3800" dirty="0" smtClean="0"/>
            </a:br>
            <a:r>
              <a:rPr lang="ru-RU" sz="3800" dirty="0" smtClean="0"/>
              <a:t>2) Электронная библиотека - распределенная информационная система, позволяющая надежно сохранять и эффективно использовать разнородные коллекции электронных документов.</a:t>
            </a:r>
            <a:br>
              <a:rPr lang="ru-RU" sz="3800" dirty="0" smtClean="0"/>
            </a:br>
            <a:r>
              <a:rPr lang="ru-RU" sz="3800" dirty="0" smtClean="0"/>
              <a:t>3) Электронные базы данных. В самом общем смысле база данных - это набор надписей и файлов. </a:t>
            </a:r>
            <a:br>
              <a:rPr lang="ru-RU" sz="3800" dirty="0" smtClean="0"/>
            </a:br>
            <a:r>
              <a:rPr lang="ru-RU" sz="3800" dirty="0" smtClean="0"/>
              <a:t>4) Сайты. Корпоративный сайт - это Интернет-ресурс, посвященный какой-то организации, фирме, предприятию.</a:t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5) Сервисы - это группа сайтов, на которых можно воспользоваться разнообразными сервисными услугами. Например, </a:t>
            </a:r>
            <a:r>
              <a:rPr lang="ru-RU" sz="3800" dirty="0" err="1" smtClean="0"/>
              <a:t>Яндекс</a:t>
            </a:r>
            <a:endParaRPr lang="ru-RU" sz="3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1"/>
          <p:cNvSpPr>
            <a:spLocks noGrp="1"/>
          </p:cNvSpPr>
          <p:nvPr>
            <p:ph sz="quarter" idx="1"/>
          </p:nvPr>
        </p:nvSpPr>
        <p:spPr>
          <a:xfrm>
            <a:off x="0" y="0"/>
            <a:ext cx="8929688" cy="6473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Развитие мировых информационных ресурсов позволило: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- превратить деятельность по оказанию информационных услуг в глобальную человеческую деятельность;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-сформировать мировой и внутригосударственный рынок информационных услуг;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-образовать всевозможные базы данных ресурсов регионов и государств, к которым возможен сравнительно недорогой </a:t>
            </a:r>
            <a:br>
              <a:rPr lang="ru-RU" smtClean="0"/>
            </a:br>
            <a:r>
              <a:rPr lang="ru-RU" smtClean="0"/>
              <a:t>     доступ;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-повысить обоснованность и оперативность принимаемых решений в фирмах, банках, биржах, промышленности, торговле за счет своевременного использования необходимой информации.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 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400" dirty="0" smtClean="0"/>
              <a:t>               Вопросы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1)Один из типов информационных ресурсов это -…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   а)</a:t>
            </a:r>
            <a:r>
              <a:rPr lang="ru-RU" sz="2800" dirty="0" err="1" smtClean="0"/>
              <a:t>Яндекс</a:t>
            </a:r>
            <a:r>
              <a:rPr lang="ru-RU" sz="2800" dirty="0" smtClean="0"/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   б)Индустриальное общество;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   в)Информатизация.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 2)Компьютеризация – это…</a:t>
            </a:r>
            <a:br>
              <a:rPr lang="ru-RU" sz="2800" dirty="0" smtClean="0"/>
            </a:br>
            <a:r>
              <a:rPr lang="ru-RU" sz="2800" dirty="0" smtClean="0"/>
              <a:t>а)процесс изучения информации;</a:t>
            </a:r>
            <a:br>
              <a:rPr lang="ru-RU" sz="2800" dirty="0" smtClean="0"/>
            </a:br>
            <a:r>
              <a:rPr lang="ru-RU" sz="2800" dirty="0" smtClean="0"/>
              <a:t> б)процесс внедрения специальной техники; в)процесс внедрения электронно-вычислительной техники в деятельность человека.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/>
              <a:t>3)С каким понятием можно   перепутать компьютеризацию?</a:t>
            </a:r>
            <a:br>
              <a:rPr lang="ru-RU" sz="2800" dirty="0" smtClean="0"/>
            </a:br>
            <a:r>
              <a:rPr lang="ru-RU" sz="2800" dirty="0" smtClean="0"/>
              <a:t> а)информатизация ;</a:t>
            </a:r>
            <a:br>
              <a:rPr lang="ru-RU" sz="2800" dirty="0" smtClean="0"/>
            </a:br>
            <a:r>
              <a:rPr lang="ru-RU" sz="2800" dirty="0" smtClean="0"/>
              <a:t>б)информация; </a:t>
            </a:r>
            <a:br>
              <a:rPr lang="ru-RU" sz="2800" dirty="0" smtClean="0"/>
            </a:br>
            <a:r>
              <a:rPr lang="ru-RU" sz="2800" dirty="0" smtClean="0"/>
              <a:t>в)компьютер.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142875"/>
            <a:ext cx="7639050" cy="6330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4)Информатизация – это…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а)познание природных процессов;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б)чтение книги;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в)процесс создания условий и получение информации.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5)Информационные ресурс – это..</a:t>
            </a:r>
            <a:br>
              <a:rPr lang="ru-RU" sz="3200" smtClean="0"/>
            </a:br>
            <a:r>
              <a:rPr lang="ru-RU" sz="3200" smtClean="0"/>
              <a:t>а) идеи для интерьера;</a:t>
            </a:r>
            <a:br>
              <a:rPr lang="ru-RU" sz="3200" smtClean="0"/>
            </a:br>
            <a:r>
              <a:rPr lang="ru-RU" sz="3200" smtClean="0"/>
              <a:t>б) идеи человечества и указания по их реализации, накопленные и позволяющие их воспроизводить;</a:t>
            </a:r>
            <a:br>
              <a:rPr lang="ru-RU" sz="3200" smtClean="0"/>
            </a:br>
            <a:r>
              <a:rPr lang="ru-RU" sz="3200" smtClean="0"/>
              <a:t>в)крупномасштабная перевозка старых  книг.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88"/>
            <a:ext cx="7467600" cy="44021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    Спасибо за внимание.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49275"/>
            <a:ext cx="7924800" cy="785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        </a:t>
            </a:r>
            <a:r>
              <a:rPr lang="ru-RU" sz="3600" dirty="0" smtClean="0"/>
              <a:t>Сайты и источники:</a:t>
            </a:r>
            <a:endParaRPr lang="ru-RU" sz="3600" dirty="0"/>
          </a:p>
        </p:txBody>
      </p:sp>
      <p:sp>
        <p:nvSpPr>
          <p:cNvPr id="27650" name="Содержимое 1"/>
          <p:cNvSpPr>
            <a:spLocks noGrp="1"/>
          </p:cNvSpPr>
          <p:nvPr>
            <p:ph sz="quarter" idx="1"/>
          </p:nvPr>
        </p:nvSpPr>
        <p:spPr>
          <a:xfrm>
            <a:off x="0" y="1412875"/>
            <a:ext cx="9144000" cy="5616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Учебник «Информатика» под редакцией Н. В. Макаровой 10 – 11 класс </a:t>
            </a:r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r>
              <a:rPr lang="ru-RU" dirty="0" smtClean="0">
                <a:hlinkClick r:id="rId2"/>
              </a:rPr>
              <a:t/>
            </a:r>
            <a:br>
              <a:rPr lang="ru-RU" dirty="0" smtClean="0">
                <a:hlinkClick r:id="rId2"/>
              </a:rPr>
            </a:br>
            <a:r>
              <a:rPr lang="en-US" dirty="0" smtClean="0">
                <a:hlinkClick r:id="rId2"/>
              </a:rPr>
              <a:t>http://ru.wikipedia.org/wiki/%D0%98%D0%BD%D1%84%D0%BE%D1%80%D0%BC%D0%B0%D1%86%D0%B8%D0%BE%D0%BD%D0%BD%D0%BE%D0%B5_%</a:t>
            </a:r>
            <a:r>
              <a:rPr lang="en-US" dirty="0" smtClean="0">
                <a:hlinkClick r:id="rId2"/>
              </a:rPr>
              <a:t>D0%BE%D0%B1%D1%89%D0%B5%D1%81%D1%82%D0%B2%D0%BE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179388" y="4149725"/>
            <a:ext cx="79295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entury Schoolbook" pitchFamily="18" charset="0"/>
              </a:rPr>
              <a:t>  </a:t>
            </a:r>
            <a:r>
              <a:rPr lang="en-US" sz="2400" dirty="0">
                <a:latin typeface="Century Schoolbook" pitchFamily="18" charset="0"/>
                <a:hlinkClick r:id="rId3"/>
              </a:rPr>
              <a:t>http://</a:t>
            </a:r>
            <a:r>
              <a:rPr lang="en-US" sz="2400" dirty="0" smtClean="0">
                <a:latin typeface="Century Schoolbook" pitchFamily="18" charset="0"/>
                <a:hlinkClick r:id="rId3"/>
              </a:rPr>
              <a:t>infdeyatchel.narod.ru/inf_ob.htm</a:t>
            </a:r>
            <a:endParaRPr lang="ru-RU" sz="2400" dirty="0" smtClean="0">
              <a:latin typeface="Century Schoolbook" pitchFamily="18" charset="0"/>
            </a:endParaRPr>
          </a:p>
          <a:p>
            <a:endParaRPr lang="ru-RU" sz="2400" dirty="0">
              <a:latin typeface="Century Schoolbook" pitchFamily="18" charset="0"/>
            </a:endParaRPr>
          </a:p>
        </p:txBody>
      </p:sp>
      <p:sp>
        <p:nvSpPr>
          <p:cNvPr id="27652" name="Прямоугольник 4"/>
          <p:cNvSpPr>
            <a:spLocks noChangeArrowheads="1"/>
          </p:cNvSpPr>
          <p:nvPr/>
        </p:nvSpPr>
        <p:spPr bwMode="auto">
          <a:xfrm>
            <a:off x="323850" y="4652963"/>
            <a:ext cx="41264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entury Schoolbook" pitchFamily="18" charset="0"/>
                <a:hlinkClick r:id="rId4"/>
              </a:rPr>
              <a:t>http://</a:t>
            </a:r>
            <a:r>
              <a:rPr lang="en-US" sz="2400" dirty="0" smtClean="0">
                <a:latin typeface="Century Schoolbook" pitchFamily="18" charset="0"/>
                <a:hlinkClick r:id="rId4"/>
              </a:rPr>
              <a:t>www.realib.ru/links/0</a:t>
            </a:r>
            <a:endParaRPr lang="ru-RU" sz="2400" dirty="0" smtClean="0">
              <a:latin typeface="Century Schoolbook" pitchFamily="18" charset="0"/>
            </a:endParaRPr>
          </a:p>
          <a:p>
            <a:endParaRPr lang="ru-RU" sz="2400" dirty="0">
              <a:latin typeface="Century Schoolbook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473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u="sng" smtClean="0"/>
              <a:t> </a:t>
            </a:r>
            <a:br>
              <a:rPr lang="ru-RU" b="1" i="1" u="sng" smtClean="0"/>
            </a:br>
            <a:r>
              <a:rPr lang="ru-RU" sz="3600" b="1" smtClean="0"/>
              <a:t>Цель урока: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/>
              <a:t>Узнать : </a:t>
            </a:r>
            <a:r>
              <a:rPr lang="ru-RU" sz="2800" smtClean="0"/>
              <a:t>1)что такое информационное общество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2)основные типы информационных ресурсов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3)каковы характерные черты информационного общества</a:t>
            </a:r>
            <a:br>
              <a:rPr lang="ru-RU" sz="2800" smtClean="0"/>
            </a:br>
            <a:endParaRPr lang="ru-RU" sz="28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/>
              <a:t>Научиться:</a:t>
            </a:r>
            <a:r>
              <a:rPr lang="ru-RU" sz="2800" smtClean="0"/>
              <a:t> определять тип информационного ресурса в зависимости от технологии его создания и размещения</a:t>
            </a:r>
            <a:r>
              <a:rPr lang="ru-RU" smtClean="0"/>
              <a:t>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214313"/>
            <a:ext cx="7467600" cy="62595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     </a:t>
            </a:r>
            <a:r>
              <a:rPr lang="ru-RU" sz="3200" b="1" smtClean="0"/>
              <a:t>Информационное общество</a:t>
            </a:r>
            <a:r>
              <a:rPr lang="ru-RU" sz="3200" smtClean="0"/>
              <a:t> —   общество,  в котором большинство работающих занято производством,  и информационными процессами. </a:t>
            </a:r>
          </a:p>
        </p:txBody>
      </p:sp>
      <p:sp>
        <p:nvSpPr>
          <p:cNvPr id="15362" name="Прямоугольник 3"/>
          <p:cNvSpPr>
            <a:spLocks noChangeArrowheads="1"/>
          </p:cNvSpPr>
          <p:nvPr/>
        </p:nvSpPr>
        <p:spPr bwMode="auto">
          <a:xfrm>
            <a:off x="571500" y="2714625"/>
            <a:ext cx="81375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entury Schoolbook" pitchFamily="18" charset="0"/>
              </a:rPr>
              <a:t>  Информационные процессы </a:t>
            </a:r>
            <a:r>
              <a:rPr lang="ru-RU" sz="3200">
                <a:latin typeface="Century Schoolbook" pitchFamily="18" charset="0"/>
              </a:rPr>
              <a:t>– процесс, в результате которого осуществляется прием, передача (обмен), преобразование и использование информации.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75" y="0"/>
            <a:ext cx="8543925" cy="13573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Для информационного общества характерно:</a:t>
            </a:r>
            <a:endParaRPr lang="ru-RU" dirty="0"/>
          </a:p>
        </p:txBody>
      </p:sp>
      <p:sp>
        <p:nvSpPr>
          <p:cNvPr id="16386" name="Содержимое 1"/>
          <p:cNvSpPr>
            <a:spLocks noGrp="1"/>
          </p:cNvSpPr>
          <p:nvPr>
            <p:ph sz="quarter"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pPr eaLnBrk="1" hangingPunct="1"/>
            <a:r>
              <a:rPr lang="ru-RU" smtClean="0"/>
              <a:t>увеличение роли информации, знаний и информационных технологий в жизни общества</a:t>
            </a:r>
          </a:p>
          <a:p>
            <a:pPr eaLnBrk="1" hangingPunct="1"/>
            <a:r>
              <a:rPr lang="ru-RU" smtClean="0"/>
              <a:t>возрастание числа людей, занятых информационными технологиями, </a:t>
            </a:r>
          </a:p>
          <a:p>
            <a:pPr eaLnBrk="1" hangingPunct="1"/>
            <a:r>
              <a:rPr lang="ru-RU" smtClean="0"/>
              <a:t> производство информационных продуктов и услуг, рост их доли в валовом внутреннем продукте</a:t>
            </a:r>
            <a:endParaRPr lang="ru-RU" smtClean="0">
              <a:hlinkClick r:id="rId2" tooltip="ВВП"/>
            </a:endParaRPr>
          </a:p>
          <a:p>
            <a:pPr eaLnBrk="1" hangingPunct="1"/>
            <a:r>
              <a:rPr lang="ru-RU" smtClean="0"/>
              <a:t>нарастающая информатизация общества с использованием телефонии, радио, телевидения, сети Интернет, а также традиционных и электронных СМИ</a:t>
            </a:r>
          </a:p>
          <a:p>
            <a:pPr eaLnBrk="1" hangingPunct="1"/>
            <a:r>
              <a:rPr lang="ru-RU" smtClean="0"/>
              <a:t>создание глобального информационного пространства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Информационное пространство обеспечивает:</a:t>
            </a:r>
            <a:endParaRPr lang="ru-RU" dirty="0"/>
          </a:p>
        </p:txBody>
      </p:sp>
      <p:sp>
        <p:nvSpPr>
          <p:cNvPr id="17410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-эффективное информационное взаимодействие людей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- их доступ к мировым информационным ресурсам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- удовлетворение их потребностей в информационных продуктах и услугах</a:t>
            </a:r>
          </a:p>
          <a:p>
            <a:pPr eaLnBrk="1" hangingPunct="1"/>
            <a:endParaRPr lang="ru-RU" smtClean="0"/>
          </a:p>
        </p:txBody>
      </p:sp>
      <p:pic>
        <p:nvPicPr>
          <p:cNvPr id="2050" name="Picture 2" descr="C:\Users\я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7955" y="4214819"/>
            <a:ext cx="4446046" cy="2643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71688"/>
            <a:ext cx="9501188" cy="12858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       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</a:t>
            </a:r>
            <a:r>
              <a:rPr lang="ru-RU" sz="4400" dirty="0" smtClean="0"/>
              <a:t>Является ли наше общество     информационным? Почему?</a:t>
            </a:r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7358063" cy="42148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/>
              <a:t>   Информатизация</a:t>
            </a:r>
            <a:r>
              <a:rPr lang="ru-RU" sz="3600" smtClean="0"/>
              <a:t> – процесс, при котором создаются условия, удовлетворяющие потребностям любого человека в получении необходимой информации.</a:t>
            </a:r>
          </a:p>
        </p:txBody>
      </p:sp>
      <p:pic>
        <p:nvPicPr>
          <p:cNvPr id="19458" name="Picture 2" descr="C:\Users\я\Desktop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4071938"/>
            <a:ext cx="3500437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1"/>
          <p:cNvSpPr>
            <a:spLocks noGrp="1"/>
          </p:cNvSpPr>
          <p:nvPr>
            <p:ph sz="quarter" idx="1"/>
          </p:nvPr>
        </p:nvSpPr>
        <p:spPr>
          <a:xfrm>
            <a:off x="0" y="0"/>
            <a:ext cx="8715375" cy="68580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   «Информатизацию» часто путают с понятием  «компьютеризация», но они различны.</a:t>
            </a:r>
            <a:br>
              <a:rPr lang="ru-RU" sz="3600" smtClean="0"/>
            </a:br>
            <a:r>
              <a:rPr lang="ru-RU" sz="3600" smtClean="0"/>
              <a:t> </a:t>
            </a:r>
            <a:r>
              <a:rPr lang="ru-RU" sz="3600" b="1" smtClean="0"/>
              <a:t>Компьютеризация</a:t>
            </a:r>
            <a:r>
              <a:rPr lang="ru-RU" sz="3600" smtClean="0"/>
              <a:t> - процесс внедрения электронно-вычислительной техники во все сферы жизнедеятельности человека.</a:t>
            </a:r>
            <a:br>
              <a:rPr lang="ru-RU" sz="3600" smtClean="0"/>
            </a:br>
            <a:endParaRPr lang="ru-RU" sz="36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80975" y="692150"/>
            <a:ext cx="9001125" cy="6207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600" b="1" dirty="0" smtClean="0"/>
              <a:t>           ИНФОРМАЦИОННЫЕ РЕСУРСЫ</a:t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21506" name="Содержимое 1"/>
          <p:cNvSpPr>
            <a:spLocks noGrp="1"/>
          </p:cNvSpPr>
          <p:nvPr>
            <p:ph sz="quarter" idx="1"/>
          </p:nvPr>
        </p:nvSpPr>
        <p:spPr>
          <a:xfrm>
            <a:off x="0" y="836613"/>
            <a:ext cx="9144000" cy="65008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    </a:t>
            </a:r>
            <a:r>
              <a:rPr lang="ru-RU" sz="3600" b="1" smtClean="0"/>
              <a:t>Ресурс </a:t>
            </a:r>
            <a:r>
              <a:rPr lang="ru-RU" sz="3600" smtClean="0"/>
              <a:t>– запасы, источники чего-нибудь. </a:t>
            </a:r>
            <a:r>
              <a:rPr lang="ru-RU" sz="2000" smtClean="0"/>
              <a:t>Такая трактовка приведена в Словаре русского языка С.И. Ожегова.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    </a:t>
            </a:r>
            <a:r>
              <a:rPr lang="ru-RU" sz="3600" b="1" smtClean="0"/>
              <a:t>Информационный ресурс </a:t>
            </a:r>
            <a:r>
              <a:rPr lang="ru-RU" sz="3600" smtClean="0"/>
              <a:t>- идеи человечества и указания по их реализации, накопленные и позволяющие их воспроизводить.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/>
              <a:t>   </a:t>
            </a:r>
            <a:endParaRPr lang="ru-RU" sz="36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358</TotalTime>
  <Words>278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МУНИЦИПАЛЬНОЕ БЮДЖЕТНОЕ ОБЩЕОБРАЗОВАТЕЛЬНОЕ УЧРЕЖДЕНИЕ ЗЕНЗЕВАТСКОЙ СРЕДНЕЙ ОБЩЕОБРАЗОВАТЕЛЬНОЙ ШКОЛЫ   На тему:»Информационное общество его информационные ресурсы.»</vt:lpstr>
      <vt:lpstr>Презентация PowerPoint</vt:lpstr>
      <vt:lpstr>Презентация PowerPoint</vt:lpstr>
      <vt:lpstr>Для информационного общества характерно:</vt:lpstr>
      <vt:lpstr>    Информационное пространство обеспечивает:</vt:lpstr>
      <vt:lpstr>              Является ли наше общество     информационным? Почему?</vt:lpstr>
      <vt:lpstr>Презентация PowerPoint</vt:lpstr>
      <vt:lpstr>Презентация PowerPoint</vt:lpstr>
      <vt:lpstr>            ИНФОРМАЦИОННЫЕ РЕСУРСЫ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Сайты и 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</dc:title>
  <dc:creator>я</dc:creator>
  <cp:lastModifiedBy>Admin</cp:lastModifiedBy>
  <cp:revision>42</cp:revision>
  <dcterms:created xsi:type="dcterms:W3CDTF">2014-03-03T14:58:19Z</dcterms:created>
  <dcterms:modified xsi:type="dcterms:W3CDTF">2014-04-29T06:46:53Z</dcterms:modified>
</cp:coreProperties>
</file>