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</p:sldIdLst>
  <p:sldSz cx="10075863" cy="7556500"/>
  <p:notesSz cx="9144000" cy="6858000"/>
  <p:defaultTextStyle>
    <a:defPPr>
      <a:defRPr lang="ru-RU"/>
    </a:defPPr>
    <a:lvl1pPr marL="0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1pPr>
    <a:lvl2pPr marL="499720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2pPr>
    <a:lvl3pPr marL="999439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3pPr>
    <a:lvl4pPr marL="1499159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4pPr>
    <a:lvl5pPr marL="1998878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5pPr>
    <a:lvl6pPr marL="2498598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6pPr>
    <a:lvl7pPr marL="2998318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7pPr>
    <a:lvl8pPr marL="3498037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8pPr>
    <a:lvl9pPr marL="3997757" algn="l" defTabSz="999439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116" y="-78"/>
      </p:cViewPr>
      <p:guideLst>
        <p:guide orient="horz" pos="2380"/>
        <p:guide pos="31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90" y="1236678"/>
            <a:ext cx="8564484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483" y="3968912"/>
            <a:ext cx="7556897" cy="1824404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789" indent="0" algn="ctr">
              <a:buNone/>
              <a:defRPr sz="2204"/>
            </a:lvl2pPr>
            <a:lvl3pPr marL="1007577" indent="0" algn="ctr">
              <a:buNone/>
              <a:defRPr sz="1983"/>
            </a:lvl3pPr>
            <a:lvl4pPr marL="1511366" indent="0" algn="ctr">
              <a:buNone/>
              <a:defRPr sz="1763"/>
            </a:lvl4pPr>
            <a:lvl5pPr marL="2015155" indent="0" algn="ctr">
              <a:buNone/>
              <a:defRPr sz="1763"/>
            </a:lvl5pPr>
            <a:lvl6pPr marL="2518943" indent="0" algn="ctr">
              <a:buNone/>
              <a:defRPr sz="1763"/>
            </a:lvl6pPr>
            <a:lvl7pPr marL="3022732" indent="0" algn="ctr">
              <a:buNone/>
              <a:defRPr sz="1763"/>
            </a:lvl7pPr>
            <a:lvl8pPr marL="3526521" indent="0" algn="ctr">
              <a:buNone/>
              <a:defRPr sz="1763"/>
            </a:lvl8pPr>
            <a:lvl9pPr marL="4030309" indent="0" algn="ctr">
              <a:buNone/>
              <a:defRPr sz="176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3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1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0540" y="402314"/>
            <a:ext cx="2172608" cy="64037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716" y="402314"/>
            <a:ext cx="6391876" cy="64037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3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468" y="1883879"/>
            <a:ext cx="8690432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8" y="5056910"/>
            <a:ext cx="8690432" cy="1652984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/>
                </a:solidFill>
              </a:defRPr>
            </a:lvl1pPr>
            <a:lvl2pPr marL="503789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715" y="2011568"/>
            <a:ext cx="4282242" cy="4794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0906" y="2011568"/>
            <a:ext cx="4282242" cy="4794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41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028" y="402315"/>
            <a:ext cx="8690432" cy="14605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029" y="1852393"/>
            <a:ext cx="4262562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029" y="2760222"/>
            <a:ext cx="4262562" cy="40598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0906" y="1852393"/>
            <a:ext cx="4283554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0906" y="2760222"/>
            <a:ext cx="4283554" cy="40598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8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5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0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028" y="503767"/>
            <a:ext cx="3249728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54" y="1087998"/>
            <a:ext cx="5100906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5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028" y="2266950"/>
            <a:ext cx="3249728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4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028" y="503767"/>
            <a:ext cx="3249728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3554" y="1087998"/>
            <a:ext cx="5100906" cy="5370013"/>
          </a:xfrm>
        </p:spPr>
        <p:txBody>
          <a:bodyPr anchor="t"/>
          <a:lstStyle>
            <a:lvl1pPr marL="0" indent="0">
              <a:buNone/>
              <a:defRPr sz="3526"/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028" y="2266950"/>
            <a:ext cx="3249728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7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716" y="402315"/>
            <a:ext cx="8690432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716" y="2011568"/>
            <a:ext cx="8690432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716" y="7003758"/>
            <a:ext cx="2267069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FD50-C252-4A6B-9613-2950CDF1C62B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7630" y="7003758"/>
            <a:ext cx="3400604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6078" y="7003758"/>
            <a:ext cx="2267069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16C6C-DE0D-4DFB-A701-41F99A086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71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1007577" rtl="0" eaLnBrk="1" latinLnBrk="0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94" indent="-251894" algn="l" defTabSz="1007577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83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472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260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049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5144" y="1251191"/>
            <a:ext cx="9071429" cy="592122"/>
          </a:xfrm>
        </p:spPr>
        <p:txBody>
          <a:bodyPr>
            <a:noAutofit/>
          </a:bodyPr>
          <a:lstStyle/>
          <a:p>
            <a:r>
              <a:rPr lang="ru-RU" sz="2800" b="1" dirty="0"/>
              <a:t>«Основы программирования. Робототехника»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15" y="2046513"/>
            <a:ext cx="6647542" cy="5123543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>
                <a:solidFill>
                  <a:schemeClr val="bg2"/>
                </a:solidFill>
              </a:rPr>
              <a:t>Дополнительная образовательная программа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b="1" dirty="0" smtClean="0">
                <a:solidFill>
                  <a:schemeClr val="bg2"/>
                </a:solidFill>
              </a:rPr>
              <a:t>детского </a:t>
            </a:r>
            <a:r>
              <a:rPr lang="ru-RU" b="1" dirty="0">
                <a:solidFill>
                  <a:schemeClr val="bg2"/>
                </a:solidFill>
              </a:rPr>
              <a:t>объединения </a:t>
            </a:r>
            <a:r>
              <a:rPr lang="ru-RU" b="1" dirty="0" smtClean="0">
                <a:solidFill>
                  <a:schemeClr val="bg2"/>
                </a:solidFill>
              </a:rPr>
              <a:t>«Мастер дизайна</a:t>
            </a:r>
            <a:r>
              <a:rPr lang="ru-RU" b="1" dirty="0" smtClean="0">
                <a:solidFill>
                  <a:schemeClr val="bg2"/>
                </a:solidFill>
              </a:rPr>
              <a:t>»</a:t>
            </a:r>
            <a:endParaRPr lang="ru-RU" b="1" dirty="0" smtClean="0">
              <a:solidFill>
                <a:schemeClr val="bg2"/>
              </a:solidFill>
            </a:endParaRPr>
          </a:p>
          <a:p>
            <a:pPr algn="l"/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>
                <a:solidFill>
                  <a:schemeClr val="bg2"/>
                </a:solidFill>
              </a:rPr>
              <a:t>Автор: Мороз Николай Юрьевич, педагог дополнительного </a:t>
            </a:r>
            <a:r>
              <a:rPr lang="ru-RU" dirty="0" smtClean="0">
                <a:solidFill>
                  <a:schemeClr val="bg2"/>
                </a:solidFill>
              </a:rPr>
              <a:t>образования</a:t>
            </a:r>
            <a:endParaRPr lang="ru-RU" dirty="0">
              <a:solidFill>
                <a:schemeClr val="bg2"/>
              </a:solidFill>
            </a:endParaRPr>
          </a:p>
          <a:p>
            <a:pPr algn="l"/>
            <a:endParaRPr lang="ru-RU" b="1" dirty="0" smtClean="0">
              <a:solidFill>
                <a:schemeClr val="bg2"/>
              </a:solidFill>
            </a:endParaRPr>
          </a:p>
          <a:p>
            <a:pPr algn="l"/>
            <a:r>
              <a:rPr lang="ru-RU" dirty="0" smtClean="0">
                <a:solidFill>
                  <a:schemeClr val="bg2"/>
                </a:solidFill>
              </a:rPr>
              <a:t>ГБОУ СОШ№</a:t>
            </a:r>
            <a:r>
              <a:rPr lang="ru-RU" dirty="0">
                <a:solidFill>
                  <a:schemeClr val="bg2"/>
                </a:solidFill>
              </a:rPr>
              <a:t>2 </a:t>
            </a:r>
            <a:r>
              <a:rPr lang="ru-RU" dirty="0" smtClean="0">
                <a:solidFill>
                  <a:schemeClr val="bg2"/>
                </a:solidFill>
              </a:rPr>
              <a:t>«ОЦ» </a:t>
            </a:r>
            <a:r>
              <a:rPr lang="ru-RU" dirty="0">
                <a:solidFill>
                  <a:schemeClr val="bg2"/>
                </a:solidFill>
              </a:rPr>
              <a:t>с. Кинель-Черкассы муниципального района Кинель-Черкасский Самарской </a:t>
            </a:r>
            <a:r>
              <a:rPr lang="ru-RU" dirty="0" smtClean="0">
                <a:solidFill>
                  <a:schemeClr val="bg2"/>
                </a:solidFill>
              </a:rPr>
              <a:t>области</a:t>
            </a:r>
            <a:endParaRPr lang="ru-RU" dirty="0">
              <a:solidFill>
                <a:schemeClr val="bg2"/>
              </a:solidFill>
            </a:endParaRPr>
          </a:p>
          <a:p>
            <a:pPr algn="l"/>
            <a:r>
              <a:rPr lang="ru-RU" dirty="0">
                <a:solidFill>
                  <a:schemeClr val="bg2"/>
                </a:solidFill>
              </a:rPr>
              <a:t>Структурное подразделение, реализующее общеобразовательные программы дополнительного образования детей Кинель-Черкасская станция юных </a:t>
            </a:r>
            <a:r>
              <a:rPr lang="ru-RU" dirty="0" smtClean="0">
                <a:solidFill>
                  <a:schemeClr val="bg2"/>
                </a:solidFill>
              </a:rPr>
              <a:t>техников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5144" y="1251191"/>
            <a:ext cx="9351489" cy="592122"/>
          </a:xfrm>
        </p:spPr>
        <p:txBody>
          <a:bodyPr>
            <a:noAutofit/>
          </a:bodyPr>
          <a:lstStyle/>
          <a:p>
            <a:r>
              <a:rPr lang="ru-RU" sz="2800" b="1" dirty="0"/>
              <a:t>«Основы программирования. Робототехника»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15" y="2046513"/>
            <a:ext cx="6647542" cy="5123543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Цель программы: </a:t>
            </a:r>
            <a:r>
              <a:rPr lang="ru-RU" dirty="0">
                <a:solidFill>
                  <a:schemeClr val="bg2"/>
                </a:solidFill>
              </a:rPr>
              <a:t>формирование интереса к техническим видам творчества, развитие конструктивного мышления средствами </a:t>
            </a:r>
            <a:r>
              <a:rPr lang="ru-RU" dirty="0" smtClean="0">
                <a:solidFill>
                  <a:schemeClr val="bg2"/>
                </a:solidFill>
              </a:rPr>
              <a:t>программирования и робототехники.</a:t>
            </a:r>
          </a:p>
          <a:p>
            <a:pPr lvl="0" algn="l"/>
            <a:r>
              <a:rPr lang="ru-RU" b="1" dirty="0">
                <a:solidFill>
                  <a:schemeClr val="bg1"/>
                </a:solidFill>
              </a:rPr>
              <a:t>Задачи </a:t>
            </a:r>
            <a:r>
              <a:rPr lang="ru-RU" b="1" dirty="0" smtClean="0">
                <a:solidFill>
                  <a:schemeClr val="bg1"/>
                </a:solidFill>
              </a:rPr>
              <a:t>программы: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2"/>
                </a:solidFill>
              </a:rPr>
              <a:t>-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развивать </a:t>
            </a:r>
            <a:r>
              <a:rPr lang="ru-RU" dirty="0">
                <a:solidFill>
                  <a:schemeClr val="bg2"/>
                </a:solidFill>
              </a:rPr>
              <a:t>умения работать с </a:t>
            </a:r>
            <a:r>
              <a:rPr lang="ru-RU" dirty="0" smtClean="0">
                <a:solidFill>
                  <a:schemeClr val="bg2"/>
                </a:solidFill>
              </a:rPr>
              <a:t>информацией, представлять </a:t>
            </a:r>
            <a:r>
              <a:rPr lang="ru-RU" dirty="0">
                <a:solidFill>
                  <a:schemeClr val="bg2"/>
                </a:solidFill>
              </a:rPr>
              <a:t>информацию </a:t>
            </a:r>
            <a:r>
              <a:rPr lang="ru-RU" dirty="0" smtClean="0">
                <a:solidFill>
                  <a:schemeClr val="bg2"/>
                </a:solidFill>
              </a:rPr>
              <a:t>различными способами;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 - развивать конструкторские навыки, логическое мышление, пространственное воображение;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 - воспитывать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>
                <a:solidFill>
                  <a:schemeClr val="bg2"/>
                </a:solidFill>
              </a:rPr>
              <a:t>у детей </a:t>
            </a:r>
            <a:r>
              <a:rPr lang="ru-RU" dirty="0" smtClean="0">
                <a:solidFill>
                  <a:schemeClr val="bg2"/>
                </a:solidFill>
              </a:rPr>
              <a:t>интерес </a:t>
            </a:r>
            <a:r>
              <a:rPr lang="ru-RU" dirty="0">
                <a:solidFill>
                  <a:schemeClr val="bg2"/>
                </a:solidFill>
              </a:rPr>
              <a:t>к техническим видам </a:t>
            </a:r>
            <a:r>
              <a:rPr lang="ru-RU" dirty="0" smtClean="0">
                <a:solidFill>
                  <a:schemeClr val="bg2"/>
                </a:solidFill>
              </a:rPr>
              <a:t>творчества;</a:t>
            </a:r>
            <a:endParaRPr lang="ru-RU" dirty="0">
              <a:solidFill>
                <a:schemeClr val="bg2"/>
              </a:solidFill>
            </a:endParaRPr>
          </a:p>
          <a:p>
            <a:pPr algn="l"/>
            <a:endParaRPr lang="ru-RU" dirty="0" smtClean="0">
              <a:solidFill>
                <a:schemeClr val="bg2"/>
              </a:solidFill>
            </a:endParaRPr>
          </a:p>
          <a:p>
            <a:pPr algn="l"/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5144" y="1251191"/>
            <a:ext cx="9071429" cy="592122"/>
          </a:xfrm>
        </p:spPr>
        <p:txBody>
          <a:bodyPr>
            <a:noAutofit/>
          </a:bodyPr>
          <a:lstStyle/>
          <a:p>
            <a:r>
              <a:rPr lang="ru-RU" sz="2800" b="1" dirty="0"/>
              <a:t>«Основы программирования. Робототехника»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15" y="2046513"/>
            <a:ext cx="6647542" cy="5123543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Содержание программы</a:t>
            </a:r>
          </a:p>
          <a:p>
            <a:pPr algn="l"/>
            <a:r>
              <a:rPr lang="ru-RU" sz="3000" b="1" dirty="0" smtClean="0">
                <a:solidFill>
                  <a:schemeClr val="bg2"/>
                </a:solidFill>
              </a:rPr>
              <a:t>1 год обучения: </a:t>
            </a:r>
            <a:r>
              <a:rPr lang="ru-RU" sz="3000" dirty="0" smtClean="0">
                <a:solidFill>
                  <a:schemeClr val="bg2"/>
                </a:solidFill>
              </a:rPr>
              <a:t>Программирование как средство развития алгоритмического и логического мышления</a:t>
            </a:r>
            <a:br>
              <a:rPr lang="ru-RU" sz="3000" dirty="0" smtClean="0">
                <a:solidFill>
                  <a:schemeClr val="bg2"/>
                </a:solidFill>
              </a:rPr>
            </a:br>
            <a:r>
              <a:rPr lang="ru-RU" sz="3000" dirty="0" smtClean="0">
                <a:solidFill>
                  <a:schemeClr val="bg2"/>
                </a:solidFill>
              </a:rPr>
              <a:t>- Технология работы в среде </a:t>
            </a:r>
            <a:r>
              <a:rPr lang="ru-RU" sz="3000" dirty="0" err="1" smtClean="0">
                <a:solidFill>
                  <a:schemeClr val="bg2"/>
                </a:solidFill>
              </a:rPr>
              <a:t>ЛогоМиры</a:t>
            </a:r>
            <a:r>
              <a:rPr lang="ru-RU" sz="3000" dirty="0" smtClean="0">
                <a:solidFill>
                  <a:schemeClr val="bg2"/>
                </a:solidFill>
              </a:rPr>
              <a:t> </a:t>
            </a:r>
            <a:br>
              <a:rPr lang="ru-RU" sz="3000" dirty="0" smtClean="0">
                <a:solidFill>
                  <a:schemeClr val="bg2"/>
                </a:solidFill>
              </a:rPr>
            </a:br>
            <a:r>
              <a:rPr lang="ru-RU" sz="3000" dirty="0" smtClean="0">
                <a:solidFill>
                  <a:schemeClr val="bg2"/>
                </a:solidFill>
              </a:rPr>
              <a:t>- Организация движения Черепашки </a:t>
            </a:r>
            <a:br>
              <a:rPr lang="ru-RU" sz="3000" dirty="0" smtClean="0">
                <a:solidFill>
                  <a:schemeClr val="bg2"/>
                </a:solidFill>
              </a:rPr>
            </a:br>
            <a:r>
              <a:rPr lang="ru-RU" sz="3000" dirty="0" smtClean="0">
                <a:solidFill>
                  <a:schemeClr val="bg2"/>
                </a:solidFill>
              </a:rPr>
              <a:t>- Составление программ </a:t>
            </a:r>
            <a:br>
              <a:rPr lang="ru-RU" sz="3000" dirty="0" smtClean="0">
                <a:solidFill>
                  <a:schemeClr val="bg2"/>
                </a:solidFill>
              </a:rPr>
            </a:br>
            <a:r>
              <a:rPr lang="ru-RU" sz="3000" dirty="0" smtClean="0">
                <a:solidFill>
                  <a:schemeClr val="bg2"/>
                </a:solidFill>
              </a:rPr>
              <a:t>- Датчики в </a:t>
            </a:r>
            <a:r>
              <a:rPr lang="ru-RU" sz="3000" dirty="0" err="1" smtClean="0">
                <a:solidFill>
                  <a:schemeClr val="bg2"/>
                </a:solidFill>
              </a:rPr>
              <a:t>ЛогоМирах</a:t>
            </a:r>
            <a:r>
              <a:rPr lang="ru-RU" sz="3000" dirty="0" smtClean="0">
                <a:solidFill>
                  <a:schemeClr val="bg2"/>
                </a:solidFill>
              </a:rPr>
              <a:t/>
            </a:r>
            <a:br>
              <a:rPr lang="ru-RU" sz="3000" dirty="0" smtClean="0">
                <a:solidFill>
                  <a:schemeClr val="bg2"/>
                </a:solidFill>
              </a:rPr>
            </a:br>
            <a:r>
              <a:rPr lang="ru-RU" sz="3000" dirty="0" smtClean="0">
                <a:solidFill>
                  <a:schemeClr val="bg2"/>
                </a:solidFill>
              </a:rPr>
              <a:t>- Разработка проекта</a:t>
            </a:r>
          </a:p>
          <a:p>
            <a:pPr algn="l"/>
            <a:r>
              <a:rPr lang="ru-RU" sz="3000" b="1" dirty="0" smtClean="0">
                <a:solidFill>
                  <a:schemeClr val="bg2"/>
                </a:solidFill>
              </a:rPr>
              <a:t>2 год обучения: </a:t>
            </a:r>
            <a:r>
              <a:rPr lang="ru-RU" sz="3000" dirty="0" smtClean="0">
                <a:solidFill>
                  <a:schemeClr val="bg2"/>
                </a:solidFill>
              </a:rPr>
              <a:t>Использование образовательной технологии LEGO MINDSTORMS в сочетании с конструкторами LEGO</a:t>
            </a:r>
            <a:br>
              <a:rPr lang="ru-RU" sz="3000" dirty="0" smtClean="0">
                <a:solidFill>
                  <a:schemeClr val="bg2"/>
                </a:solidFill>
              </a:rPr>
            </a:br>
            <a:r>
              <a:rPr lang="ru-RU" sz="3000" dirty="0" smtClean="0">
                <a:solidFill>
                  <a:schemeClr val="bg2"/>
                </a:solidFill>
              </a:rPr>
              <a:t>- Конструирование</a:t>
            </a:r>
            <a:br>
              <a:rPr lang="ru-RU" sz="3000" dirty="0" smtClean="0">
                <a:solidFill>
                  <a:schemeClr val="bg2"/>
                </a:solidFill>
              </a:rPr>
            </a:br>
            <a:r>
              <a:rPr lang="ru-RU" sz="3000" dirty="0" smtClean="0">
                <a:solidFill>
                  <a:schemeClr val="bg2"/>
                </a:solidFill>
              </a:rPr>
              <a:t>- Программирование</a:t>
            </a:r>
            <a:br>
              <a:rPr lang="ru-RU" sz="3000" dirty="0" smtClean="0">
                <a:solidFill>
                  <a:schemeClr val="bg2"/>
                </a:solidFill>
              </a:rPr>
            </a:br>
            <a:r>
              <a:rPr lang="ru-RU" sz="3000" dirty="0" smtClean="0">
                <a:solidFill>
                  <a:schemeClr val="bg2"/>
                </a:solidFill>
              </a:rPr>
              <a:t>- Проектная деятельность в группах</a:t>
            </a:r>
          </a:p>
          <a:p>
            <a:pPr algn="l"/>
            <a:endParaRPr lang="ru-RU" dirty="0"/>
          </a:p>
          <a:p>
            <a:pPr algn="l"/>
            <a:endParaRPr lang="ru-RU" dirty="0"/>
          </a:p>
          <a:p>
            <a:pPr algn="l"/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5144" y="1251191"/>
            <a:ext cx="9071429" cy="592122"/>
          </a:xfrm>
        </p:spPr>
        <p:txBody>
          <a:bodyPr>
            <a:noAutofit/>
          </a:bodyPr>
          <a:lstStyle/>
          <a:p>
            <a:r>
              <a:rPr lang="ru-RU" sz="2800" b="1" dirty="0"/>
              <a:t>«Основы программирования. Робототехника»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15" y="2046513"/>
            <a:ext cx="6647542" cy="512354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Ожидаемые результаты</a:t>
            </a:r>
          </a:p>
          <a:p>
            <a:pPr algn="l"/>
            <a:r>
              <a:rPr lang="ru-RU" b="1" dirty="0">
                <a:solidFill>
                  <a:schemeClr val="bg2"/>
                </a:solidFill>
              </a:rPr>
              <a:t>У </a:t>
            </a:r>
            <a:r>
              <a:rPr lang="ru-RU" b="1" dirty="0" smtClean="0">
                <a:solidFill>
                  <a:schemeClr val="bg2"/>
                </a:solidFill>
              </a:rPr>
              <a:t>воспитанников </a:t>
            </a:r>
            <a:r>
              <a:rPr lang="ru-RU" b="1" dirty="0">
                <a:solidFill>
                  <a:schemeClr val="bg2"/>
                </a:solidFill>
              </a:rPr>
              <a:t>будут </a:t>
            </a:r>
            <a:r>
              <a:rPr lang="ru-RU" b="1" dirty="0" smtClean="0">
                <a:solidFill>
                  <a:schemeClr val="bg2"/>
                </a:solidFill>
              </a:rPr>
              <a:t>сформированы:</a:t>
            </a:r>
            <a:r>
              <a:rPr lang="ru-RU" dirty="0" smtClean="0">
                <a:solidFill>
                  <a:schemeClr val="bg2"/>
                </a:solidFill>
              </a:rPr>
              <a:t/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- основы </a:t>
            </a:r>
            <a:r>
              <a:rPr lang="ru-RU" dirty="0">
                <a:solidFill>
                  <a:schemeClr val="bg2"/>
                </a:solidFill>
              </a:rPr>
              <a:t>алгоритмизации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- умения </a:t>
            </a:r>
            <a:r>
              <a:rPr lang="ru-RU" dirty="0">
                <a:solidFill>
                  <a:schemeClr val="bg2"/>
                </a:solidFill>
              </a:rPr>
              <a:t>автономного программирования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-основные </a:t>
            </a:r>
            <a:r>
              <a:rPr lang="ru-RU" dirty="0">
                <a:solidFill>
                  <a:schemeClr val="bg2"/>
                </a:solidFill>
              </a:rPr>
              <a:t>понятия </a:t>
            </a:r>
            <a:r>
              <a:rPr lang="ru-RU" dirty="0" smtClean="0">
                <a:solidFill>
                  <a:schemeClr val="bg2"/>
                </a:solidFill>
              </a:rPr>
              <a:t>робототехники;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- знания </a:t>
            </a:r>
            <a:r>
              <a:rPr lang="ru-RU" dirty="0">
                <a:solidFill>
                  <a:schemeClr val="bg2"/>
                </a:solidFill>
              </a:rPr>
              <a:t>среды</a:t>
            </a:r>
            <a:r>
              <a:rPr lang="en-US" dirty="0">
                <a:solidFill>
                  <a:schemeClr val="bg2"/>
                </a:solidFill>
              </a:rPr>
              <a:t> LEGO </a:t>
            </a:r>
            <a:r>
              <a:rPr lang="en-US" dirty="0" err="1">
                <a:solidFill>
                  <a:schemeClr val="bg2"/>
                </a:solidFill>
              </a:rPr>
              <a:t>Mindstorms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NXT;</a:t>
            </a:r>
            <a:r>
              <a:rPr lang="ru-RU" dirty="0" smtClean="0">
                <a:solidFill>
                  <a:schemeClr val="bg2"/>
                </a:solidFill>
              </a:rPr>
              <a:t/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- основы </a:t>
            </a:r>
            <a:r>
              <a:rPr lang="ru-RU" dirty="0">
                <a:solidFill>
                  <a:schemeClr val="bg2"/>
                </a:solidFill>
              </a:rPr>
              <a:t>программирования на </a:t>
            </a:r>
            <a:r>
              <a:rPr lang="ru-RU" dirty="0" smtClean="0">
                <a:solidFill>
                  <a:schemeClr val="bg2"/>
                </a:solidFill>
              </a:rPr>
              <a:t>NXT;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- умения </a:t>
            </a:r>
            <a:r>
              <a:rPr lang="ru-RU" dirty="0">
                <a:solidFill>
                  <a:schemeClr val="bg2"/>
                </a:solidFill>
              </a:rPr>
              <a:t>подключать и задействовать датчики и </a:t>
            </a:r>
            <a:r>
              <a:rPr lang="ru-RU" dirty="0" smtClean="0">
                <a:solidFill>
                  <a:schemeClr val="bg2"/>
                </a:solidFill>
              </a:rPr>
              <a:t>двигатели;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- навыки </a:t>
            </a:r>
            <a:r>
              <a:rPr lang="ru-RU" dirty="0">
                <a:solidFill>
                  <a:schemeClr val="bg2"/>
                </a:solidFill>
              </a:rPr>
              <a:t>работы со схемами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bg2"/>
                </a:solidFill>
              </a:rPr>
              <a:t>Итогом обучения воспитанников </a:t>
            </a:r>
            <a:r>
              <a:rPr lang="ru-RU" dirty="0" smtClean="0">
                <a:solidFill>
                  <a:schemeClr val="bg2"/>
                </a:solidFill>
              </a:rPr>
              <a:t>является </a:t>
            </a:r>
            <a:r>
              <a:rPr lang="ru-RU" dirty="0" smtClean="0">
                <a:solidFill>
                  <a:schemeClr val="bg2"/>
                </a:solidFill>
              </a:rPr>
              <a:t>умение собирать базовые модели роботов и использовать их в различных соревнованиях.</a:t>
            </a:r>
            <a:endParaRPr lang="ru-RU" dirty="0">
              <a:solidFill>
                <a:schemeClr val="bg2"/>
              </a:solidFill>
            </a:endParaRPr>
          </a:p>
          <a:p>
            <a:pPr algn="l"/>
            <a:endParaRPr lang="ru-RU" dirty="0" smtClean="0">
              <a:solidFill>
                <a:schemeClr val="bg2"/>
              </a:solidFill>
            </a:endParaRPr>
          </a:p>
          <a:p>
            <a:pPr algn="l"/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5144" y="1251191"/>
            <a:ext cx="9071429" cy="592122"/>
          </a:xfrm>
        </p:spPr>
        <p:txBody>
          <a:bodyPr>
            <a:noAutofit/>
          </a:bodyPr>
          <a:lstStyle/>
          <a:p>
            <a:r>
              <a:rPr lang="ru-RU" sz="2800" b="1" dirty="0"/>
              <a:t>«Основы программирования. Робототехника»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15" y="2046513"/>
            <a:ext cx="6647542" cy="5123543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56" y="2043289"/>
            <a:ext cx="3239911" cy="24158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27200" y="4538132"/>
            <a:ext cx="3697111" cy="275673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04356" y="2009422"/>
            <a:ext cx="3239911" cy="241582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1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119</Words>
  <Application>Microsoft Office PowerPoint</Application>
  <PresentationFormat>Произвольный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«Основы программирования. Робототехника»</vt:lpstr>
      <vt:lpstr>«Основы программирования. Робототехника»</vt:lpstr>
      <vt:lpstr>«Основы программирования. Робототехника»</vt:lpstr>
      <vt:lpstr>«Основы программирования. Робототехника»</vt:lpstr>
      <vt:lpstr>«Основы программирования. Робототехника»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zorom</dc:creator>
  <cp:lastModifiedBy>Lidiya</cp:lastModifiedBy>
  <cp:revision>16</cp:revision>
  <cp:lastPrinted>2015-02-11T07:42:43Z</cp:lastPrinted>
  <dcterms:created xsi:type="dcterms:W3CDTF">2015-02-10T10:52:42Z</dcterms:created>
  <dcterms:modified xsi:type="dcterms:W3CDTF">2015-02-11T08:47:59Z</dcterms:modified>
</cp:coreProperties>
</file>