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  <p:sldId id="264" r:id="rId9"/>
    <p:sldId id="266" r:id="rId10"/>
    <p:sldId id="267" r:id="rId11"/>
    <p:sldId id="270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09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2CC00-BFB5-47D0-8698-13422BEEE69A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3EE56-0163-4FEA-BA70-46BF0884C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5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3EE56-0163-4FEA-BA70-46BF0884C0F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18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285860"/>
            <a:ext cx="5715040" cy="2286016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Организация                      деятельности учащихся школы по самообразованию, как важнейшему фактору повышения качества образования.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99796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Мотивы социальные: сознание долга ответственности, стремление выработать мировоззрение, миропонимание окружающей действительности.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:\Users\88NOAS451748353\Desktop\ШКОЛЬНЫЕ мероприятия Стритбол\S80048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6840760" cy="36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Внешние и внутренние факторы, влияющие на развитие процесса самообразования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5418089"/>
          </a:xfrm>
        </p:spPr>
        <p:txBody>
          <a:bodyPr>
            <a:normAutofit fontScale="62500" lnSpcReduction="20000"/>
          </a:bodyPr>
          <a:lstStyle/>
          <a:p>
            <a:r>
              <a:rPr lang="ru-RU" sz="2600" b="1" dirty="0" smtClean="0"/>
              <a:t>Внешние факторы</a:t>
            </a:r>
            <a:endParaRPr lang="ru-RU" sz="2600" dirty="0" smtClean="0"/>
          </a:p>
          <a:p>
            <a:pPr lvl="0"/>
            <a:r>
              <a:rPr lang="ru-RU" sz="2200" b="1" dirty="0" smtClean="0"/>
              <a:t>различные предметы и явления окружающей среды, вызывающие интерес и желание их познать;</a:t>
            </a:r>
            <a:endParaRPr lang="ru-RU" sz="2200" dirty="0" smtClean="0"/>
          </a:p>
          <a:p>
            <a:pPr lvl="0"/>
            <a:r>
              <a:rPr lang="ru-RU" sz="2200" b="1" dirty="0" smtClean="0"/>
              <a:t>приемы, используемые учителем: домашний задание, элементы развивающего и проблемного обучения, одобрение и др.;</a:t>
            </a:r>
            <a:endParaRPr lang="ru-RU" sz="2200" dirty="0" smtClean="0"/>
          </a:p>
          <a:p>
            <a:pPr lvl="0"/>
            <a:r>
              <a:rPr lang="ru-RU" sz="2200" b="1" dirty="0" smtClean="0"/>
              <a:t>стимулы, применяемые учителем, выходящие за рамки учебного процесса: подчеркивание важности самообразования, пример людей, добившихся успеха с помощью самообразования и др.;</a:t>
            </a:r>
            <a:endParaRPr lang="ru-RU" sz="2200" dirty="0" smtClean="0"/>
          </a:p>
          <a:p>
            <a:pPr lvl="0"/>
            <a:r>
              <a:rPr lang="ru-RU" sz="2200" b="1" dirty="0" smtClean="0"/>
              <a:t>стимулы, заключающиеся в самом учебном процессе: привлечение новейших достижений науки и техники, обзор литературы по теме, показ практической значимости материала, показ перспективности для различных профессий и т.д.;</a:t>
            </a:r>
            <a:endParaRPr lang="ru-RU" sz="2200" dirty="0" smtClean="0"/>
          </a:p>
          <a:p>
            <a:pPr lvl="0"/>
            <a:r>
              <a:rPr lang="ru-RU" sz="2200" b="1" dirty="0" smtClean="0"/>
              <a:t>методы и формы организации учебной деятельности решение проблем, требующих широкой ориентировки в предмете.</a:t>
            </a:r>
            <a:endParaRPr lang="ru-RU" sz="2200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8024" y="1340769"/>
            <a:ext cx="4038600" cy="2304256"/>
          </a:xfrm>
        </p:spPr>
        <p:txBody>
          <a:bodyPr>
            <a:normAutofit fontScale="62500" lnSpcReduction="20000"/>
          </a:bodyPr>
          <a:lstStyle/>
          <a:p>
            <a:r>
              <a:rPr lang="ru-RU" sz="2600" b="1" dirty="0" smtClean="0"/>
              <a:t>Внутренние факторы</a:t>
            </a:r>
            <a:endParaRPr lang="ru-RU" sz="2600" dirty="0" smtClean="0"/>
          </a:p>
          <a:p>
            <a:pPr lvl="0"/>
            <a:r>
              <a:rPr lang="ru-RU" sz="2200" b="1" dirty="0" smtClean="0"/>
              <a:t>познавательней интерес к определенной области знаний;</a:t>
            </a:r>
            <a:endParaRPr lang="ru-RU" sz="2200" dirty="0" smtClean="0"/>
          </a:p>
          <a:p>
            <a:pPr lvl="0"/>
            <a:r>
              <a:rPr lang="ru-RU" sz="2200" b="1" dirty="0" smtClean="0"/>
              <a:t>социально значимые мотивы            (свое место в жизни, осознание значения знаний, самоусовершенствование);</a:t>
            </a:r>
            <a:endParaRPr lang="ru-RU" sz="2200" dirty="0" smtClean="0"/>
          </a:p>
          <a:p>
            <a:pPr lvl="0"/>
            <a:r>
              <a:rPr lang="ru-RU" sz="2200" b="1" dirty="0" smtClean="0"/>
              <a:t>профессиональный интерес – побудительная причина самообразования школьников;</a:t>
            </a:r>
            <a:endParaRPr lang="ru-RU" sz="2200" dirty="0" smtClean="0"/>
          </a:p>
          <a:p>
            <a:pPr lvl="0"/>
            <a:r>
              <a:rPr lang="ru-RU" sz="2200" b="1" dirty="0" smtClean="0"/>
              <a:t>связь с жизнью.</a:t>
            </a:r>
            <a:endParaRPr lang="ru-RU" sz="2200" dirty="0" smtClean="0"/>
          </a:p>
          <a:p>
            <a:endParaRPr lang="ru-RU" dirty="0"/>
          </a:p>
        </p:txBody>
      </p:sp>
      <p:pic>
        <p:nvPicPr>
          <p:cNvPr id="7" name="Рисунок 6" descr="C:\Users\88NOAS451748353\Desktop\к презентац12\ФОТО 2014 г\S80042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9604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571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Правила педагогической деятельности: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>
            <a:normAutofit fontScale="47500" lnSpcReduction="20000"/>
          </a:bodyPr>
          <a:lstStyle/>
          <a:p>
            <a:r>
              <a:rPr lang="ru-RU" sz="2900" dirty="0" smtClean="0"/>
              <a:t>правила педагогической деятельности:</a:t>
            </a:r>
          </a:p>
          <a:p>
            <a:pPr lvl="0"/>
            <a:r>
              <a:rPr lang="ru-RU" sz="2900" dirty="0" smtClean="0"/>
              <a:t>опирайтесь на желания. Задача педагога – сменить направленность устремлений, если они не совпадают с педагогическими целями;</a:t>
            </a:r>
          </a:p>
          <a:p>
            <a:pPr lvl="0"/>
            <a:r>
              <a:rPr lang="ru-RU" sz="2900" dirty="0" smtClean="0"/>
              <a:t>используйте идентификацию. Подталкивайте учащихся к нормальным человеческим желаниям, оформляйте их смутные стремления в прагматические потребности. </a:t>
            </a:r>
            <a:r>
              <a:rPr lang="ru-RU" sz="2900" b="1" dirty="0" smtClean="0"/>
              <a:t>Среди множества способов обратить “побочные” интересы в мощный стимул воспитания, учения и самосовершенствования есть один, опирающийся на склонность детей и подростков к яркому образу, красивой форме. В трудных случаях учитель будет идти от формы к содержанию, от эмоций к логике – тогда у него появится больше шансов заинтересовать учащихся своими целями. Драматизируйте свои идеи, советует Д.Карнеги, подавайте их эффектно, ярко:</a:t>
            </a:r>
            <a:endParaRPr lang="ru-RU" sz="2900" dirty="0" smtClean="0"/>
          </a:p>
          <a:p>
            <a:pPr lvl="0"/>
            <a:r>
              <a:rPr lang="ru-RU" sz="2900" b="1" dirty="0" smtClean="0"/>
              <a:t>говорите о том, что интересует учащихся, ваша цель переориентировать интересы школьников на воспитание и дидактические цели;</a:t>
            </a:r>
            <a:endParaRPr lang="ru-RU" sz="2900" dirty="0" smtClean="0"/>
          </a:p>
          <a:p>
            <a:pPr lvl="0"/>
            <a:r>
              <a:rPr lang="ru-RU" sz="2900" b="1" dirty="0" smtClean="0"/>
              <a:t>используйте намерения, которые возникают на основе потребности;</a:t>
            </a:r>
            <a:endParaRPr lang="ru-RU" sz="2900" dirty="0" smtClean="0"/>
          </a:p>
          <a:p>
            <a:pPr lvl="0"/>
            <a:r>
              <a:rPr lang="ru-RU" sz="2900" b="1" dirty="0" smtClean="0"/>
              <a:t>поощряйте желание добиться признания;</a:t>
            </a:r>
            <a:endParaRPr lang="ru-RU" sz="2900" dirty="0" smtClean="0"/>
          </a:p>
          <a:p>
            <a:pPr lvl="0"/>
            <a:r>
              <a:rPr lang="ru-RU" sz="2900" b="1" dirty="0" smtClean="0"/>
              <a:t>признавайте достоинства;</a:t>
            </a:r>
            <a:endParaRPr lang="ru-RU" sz="2900" dirty="0" smtClean="0"/>
          </a:p>
          <a:p>
            <a:pPr lvl="0"/>
            <a:r>
              <a:rPr lang="ru-RU" sz="2900" b="1" dirty="0" smtClean="0"/>
              <a:t>одобряйте успехи;</a:t>
            </a:r>
            <a:endParaRPr lang="ru-RU" sz="2900" dirty="0" smtClean="0"/>
          </a:p>
          <a:p>
            <a:pPr lvl="0"/>
            <a:r>
              <a:rPr lang="ru-RU" sz="2900" b="1" dirty="0" smtClean="0"/>
              <a:t>сделайте работу привлекательной;</a:t>
            </a:r>
            <a:endParaRPr lang="ru-RU" sz="2900" dirty="0" smtClean="0"/>
          </a:p>
          <a:p>
            <a:pPr lvl="0"/>
            <a:r>
              <a:rPr lang="ru-RU" sz="2900" b="1" dirty="0" smtClean="0"/>
              <a:t>дайте обучаемому шанс;</a:t>
            </a:r>
            <a:endParaRPr lang="ru-RU" sz="2900" dirty="0" smtClean="0"/>
          </a:p>
          <a:p>
            <a:pPr lvl="0"/>
            <a:r>
              <a:rPr lang="ru-RU" sz="2900" b="1" dirty="0" smtClean="0"/>
              <a:t>обращайтесь к самолюбию;</a:t>
            </a:r>
            <a:endParaRPr lang="ru-RU" sz="2900" dirty="0" smtClean="0"/>
          </a:p>
          <a:p>
            <a:pPr lvl="0"/>
            <a:r>
              <a:rPr lang="ru-RU" sz="2900" b="1" dirty="0" smtClean="0"/>
              <a:t>показывайте достижения;</a:t>
            </a:r>
            <a:endParaRPr lang="ru-RU" sz="2900" dirty="0" smtClean="0"/>
          </a:p>
          <a:p>
            <a:pPr lvl="0"/>
            <a:r>
              <a:rPr lang="ru-RU" sz="2900" b="1" dirty="0" smtClean="0"/>
              <a:t>хвалите.</a:t>
            </a:r>
            <a:endParaRPr lang="ru-RU" sz="2900" dirty="0" smtClean="0"/>
          </a:p>
          <a:p>
            <a:r>
              <a:rPr lang="ru-RU" sz="2900" b="1" dirty="0" smtClean="0"/>
              <a:t> </a:t>
            </a:r>
            <a:endParaRPr lang="ru-RU" sz="2900" dirty="0" smtClean="0"/>
          </a:p>
          <a:p>
            <a:endParaRPr lang="ru-RU" dirty="0"/>
          </a:p>
        </p:txBody>
      </p:sp>
      <p:pic>
        <p:nvPicPr>
          <p:cNvPr id="5" name="Рисунок 4" descr="H:\ФОТО  кросс\S80045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25143"/>
            <a:ext cx="2232249" cy="1837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:\МОИ Фотографии\23 Февраля!!!\P100096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25143"/>
            <a:ext cx="2232248" cy="1837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13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ts val="15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b="1" u="sng" dirty="0">
                <a:solidFill>
                  <a:srgbClr val="0000FF"/>
                </a:solidFill>
                <a:latin typeface="Verdana"/>
                <a:ea typeface="Times New Roman"/>
              </a:rPr>
              <a:t>Цель:</a:t>
            </a:r>
            <a:r>
              <a:rPr lang="ru-RU" b="1" dirty="0">
                <a:solidFill>
                  <a:srgbClr val="000080"/>
                </a:solidFill>
                <a:latin typeface="Verdana"/>
                <a:ea typeface="Times New Roman"/>
              </a:rPr>
              <a:t> изучать и внедрять новые педагогические технологии, формы, методы и приемы обучения.</a:t>
            </a:r>
            <a:endParaRPr lang="ru-RU" sz="4000" dirty="0">
              <a:latin typeface="Times New Roman"/>
              <a:ea typeface="Times New Roman"/>
            </a:endParaRPr>
          </a:p>
          <a:p>
            <a:pPr algn="just">
              <a:lnSpc>
                <a:spcPts val="1500"/>
              </a:lnSpc>
              <a:spcBef>
                <a:spcPts val="150"/>
              </a:spcBef>
              <a:spcAft>
                <a:spcPts val="150"/>
              </a:spcAft>
            </a:pPr>
            <a:endParaRPr lang="ru-RU" b="1" u="sng" dirty="0" smtClean="0">
              <a:solidFill>
                <a:srgbClr val="0000FF"/>
              </a:solidFill>
              <a:latin typeface="Verdana"/>
              <a:ea typeface="Times New Roman"/>
            </a:endParaRPr>
          </a:p>
          <a:p>
            <a:pPr algn="just">
              <a:lnSpc>
                <a:spcPts val="15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b="1" u="sng" dirty="0" smtClean="0">
                <a:solidFill>
                  <a:srgbClr val="0000FF"/>
                </a:solidFill>
                <a:latin typeface="Verdana"/>
                <a:ea typeface="Times New Roman"/>
              </a:rPr>
              <a:t>Задачи</a:t>
            </a:r>
            <a:r>
              <a:rPr lang="ru-RU" b="1" u="sng" dirty="0">
                <a:solidFill>
                  <a:srgbClr val="0000FF"/>
                </a:solidFill>
                <a:latin typeface="Verdana"/>
                <a:ea typeface="Times New Roman"/>
              </a:rPr>
              <a:t>:</a:t>
            </a:r>
            <a:r>
              <a:rPr lang="ru-RU" b="1" dirty="0">
                <a:solidFill>
                  <a:srgbClr val="000080"/>
                </a:solidFill>
                <a:latin typeface="Verdana"/>
                <a:ea typeface="Times New Roman"/>
              </a:rPr>
              <a:t> -  посещать уроки коллег и участвовать в обмене опытом</a:t>
            </a:r>
            <a:endParaRPr lang="ru-RU" sz="4000" dirty="0">
              <a:latin typeface="Times New Roman"/>
              <a:ea typeface="Times New Roman"/>
            </a:endParaRPr>
          </a:p>
          <a:p>
            <a:pPr>
              <a:lnSpc>
                <a:spcPts val="15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b="1" dirty="0">
                <a:solidFill>
                  <a:srgbClr val="000080"/>
                </a:solidFill>
                <a:latin typeface="Verdana"/>
                <a:ea typeface="Times New Roman"/>
              </a:rPr>
              <a:t>     </a:t>
            </a:r>
            <a:r>
              <a:rPr lang="ru-RU" b="1" dirty="0" smtClean="0">
                <a:solidFill>
                  <a:srgbClr val="000080"/>
                </a:solidFill>
                <a:latin typeface="Verdana"/>
                <a:ea typeface="Times New Roman"/>
              </a:rPr>
              <a:t>- </a:t>
            </a:r>
            <a:r>
              <a:rPr lang="ru-RU" b="1" dirty="0">
                <a:solidFill>
                  <a:srgbClr val="000080"/>
                </a:solidFill>
                <a:latin typeface="Verdana"/>
                <a:ea typeface="Times New Roman"/>
              </a:rPr>
              <a:t>периодически проводить самоанализ своей профессиональной </a:t>
            </a:r>
            <a:r>
              <a:rPr lang="ru-RU" b="1" dirty="0" smtClean="0">
                <a:solidFill>
                  <a:srgbClr val="000080"/>
                </a:solidFill>
                <a:latin typeface="Verdana"/>
                <a:ea typeface="Times New Roman"/>
              </a:rPr>
              <a:t>деятельности</a:t>
            </a:r>
            <a:endParaRPr lang="ru-RU" sz="4000" dirty="0" smtClean="0">
              <a:latin typeface="Times New Roman"/>
              <a:ea typeface="Times New Roman"/>
            </a:endParaRPr>
          </a:p>
          <a:p>
            <a:pPr marL="109728" indent="0">
              <a:lnSpc>
                <a:spcPts val="15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4000" b="1" dirty="0" smtClean="0">
                <a:solidFill>
                  <a:srgbClr val="000080"/>
                </a:solidFill>
                <a:latin typeface="Times New Roman"/>
                <a:ea typeface="Times New Roman"/>
              </a:rPr>
              <a:t>     </a:t>
            </a:r>
            <a:r>
              <a:rPr lang="ru-RU" b="1" dirty="0">
                <a:solidFill>
                  <a:srgbClr val="000080"/>
                </a:solidFill>
                <a:latin typeface="Verdana"/>
                <a:ea typeface="Times New Roman"/>
              </a:rPr>
              <a:t>  - повышать уровень своей эрудиции, общей культуры</a:t>
            </a:r>
            <a:endParaRPr lang="ru-RU" sz="4000" dirty="0">
              <a:latin typeface="Times New Roman"/>
              <a:ea typeface="Times New Roman"/>
            </a:endParaRPr>
          </a:p>
          <a:p>
            <a:pPr algn="just">
              <a:lnSpc>
                <a:spcPts val="15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b="1" dirty="0">
                <a:solidFill>
                  <a:srgbClr val="000080"/>
                </a:solidFill>
                <a:latin typeface="Verdana"/>
                <a:ea typeface="Times New Roman"/>
              </a:rPr>
              <a:t> </a:t>
            </a:r>
            <a:endParaRPr lang="ru-RU" sz="4000" dirty="0">
              <a:latin typeface="Times New Roman"/>
              <a:ea typeface="Times New Roman"/>
            </a:endParaRPr>
          </a:p>
          <a:p>
            <a:pPr marR="12065" indent="286385" algn="just">
              <a:lnSpc>
                <a:spcPct val="115000"/>
              </a:lnSpc>
              <a:spcAft>
                <a:spcPts val="0"/>
              </a:spcAft>
            </a:pPr>
            <a:r>
              <a:rPr lang="ru-RU" b="1" spc="-2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Основой современных образователь­</a:t>
            </a:r>
            <a:r>
              <a:rPr lang="ru-RU" b="1" spc="-5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ных стандартов становится формирование базовых </a:t>
            </a:r>
            <a:r>
              <a:rPr lang="ru-RU" b="1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компетентностей современного человека</a:t>
            </a:r>
            <a:r>
              <a:rPr lang="ru-RU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: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 marL="27305" marR="15240" indent="28956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- информационной</a:t>
            </a:r>
            <a:r>
              <a:rPr lang="ru-RU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 (умение искать, анализи­ровать, преобразовывать, применять информацию для решения проблем);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 marL="24130" marR="21590" indent="28956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- </a:t>
            </a:r>
            <a:r>
              <a:rPr lang="ru-RU" b="1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коммуникативной (умение эффективно со­трудничать с другими людьми);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 marL="24130" marR="21590" indent="28956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- самоорганизация</a:t>
            </a:r>
            <a:r>
              <a:rPr lang="ru-RU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 (умение ставить цели, </a:t>
            </a:r>
            <a:r>
              <a:rPr lang="ru-RU" spc="-5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планировать, ответственно относиться к здоровью, </a:t>
            </a:r>
            <a:r>
              <a:rPr lang="ru-RU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полноценно использовать личностные ресурсы);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 marL="21590" marR="18415" indent="28638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- </a:t>
            </a:r>
            <a:r>
              <a:rPr lang="ru-RU" b="1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самообразование</a:t>
            </a:r>
            <a:r>
              <a:rPr lang="ru-RU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 (готовность конструиро­</a:t>
            </a:r>
            <a:r>
              <a:rPr lang="ru-RU" spc="-1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вать и осуществлять собственную образовательную </a:t>
            </a:r>
            <a:r>
              <a:rPr lang="ru-RU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траекторию на протяжении всей жизни, обеспечи­вая успешность и конкурентоспособность).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8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29718" cy="67151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endParaRPr lang="ru-RU" sz="2400" dirty="0" smtClean="0"/>
          </a:p>
          <a:p>
            <a:r>
              <a:rPr lang="ru-RU" sz="2400" dirty="0" smtClean="0"/>
              <a:t>«Плохой учитель преподносит истину,       </a:t>
            </a:r>
          </a:p>
          <a:p>
            <a:pPr marL="109728" indent="0">
              <a:buNone/>
            </a:pPr>
            <a:r>
              <a:rPr lang="ru-RU" sz="2400" dirty="0" smtClean="0"/>
              <a:t>                                             хороший учит ее находить»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r>
              <a:rPr lang="ru-RU" sz="2400" dirty="0" smtClean="0"/>
              <a:t>«Знания только тогда знания, когда они </a:t>
            </a:r>
          </a:p>
          <a:p>
            <a:pPr>
              <a:buNone/>
            </a:pPr>
            <a:r>
              <a:rPr lang="ru-RU" sz="2400" dirty="0" smtClean="0"/>
              <a:t>    приобретены усилиями своей мысли».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</a:t>
            </a:r>
            <a:r>
              <a:rPr lang="ru-RU" sz="2000" dirty="0" smtClean="0"/>
              <a:t>Лев Николаевич Толстой</a:t>
            </a:r>
            <a:endParaRPr lang="ru-RU" sz="2000" dirty="0"/>
          </a:p>
        </p:txBody>
      </p:sp>
      <p:pic>
        <p:nvPicPr>
          <p:cNvPr id="2" name="Picture 2" descr="C:\Users\88NOAS451748353\Desktop\к презентац12\ФОТО 2014 г\1 волейбол\S80043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33" y="1295801"/>
            <a:ext cx="2804402" cy="17427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88NOAS451748353\Desktop\к презентац12\ФОТО 2014 г\Стритбол\Зарница\IMG_81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295801"/>
            <a:ext cx="2952328" cy="17011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55570"/>
            <a:ext cx="2941073" cy="19752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15370" cy="1714512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«Каждый учитель должен развить в ученике желание и способность самостоятельно, без учителя, приобретать новые познания… Обладая такой умственной силой, человек будет учиться всю жизнь, что конечно и составляет   одну из главнейших задач всякого школьного учения»?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К.Д.Ушинский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C:\Users\88NOAS451748353\Desktop\к презентац12\ФОТО 2014 г\2б космос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2808311" cy="2181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51200"/>
            <a:ext cx="3168352" cy="2339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714357"/>
            <a:ext cx="4038600" cy="3143272"/>
          </a:xfrm>
        </p:spPr>
        <p:txBody>
          <a:bodyPr/>
          <a:lstStyle/>
          <a:p>
            <a:r>
              <a:rPr lang="ru-RU" sz="1800" b="1" dirty="0" smtClean="0"/>
              <a:t> «Самообразование – целенаправленная познавательная деятельность, управляемая самой личностью; </a:t>
            </a:r>
            <a:endParaRPr lang="ru-RU" sz="1800" dirty="0" smtClean="0"/>
          </a:p>
          <a:p>
            <a:r>
              <a:rPr lang="ru-RU" sz="1800" b="1" dirty="0" smtClean="0"/>
              <a:t>приобретение систематических знаний, необходимых для познания окружающей действительности.</a:t>
            </a:r>
            <a:endParaRPr lang="ru-RU" sz="1800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286124"/>
            <a:ext cx="3857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Основной  путь повышения качества знаний учащихся в современных  условиях – это реализация модели «трех С»: самообразование, самовоспитание и саморазвитие.  </a:t>
            </a:r>
            <a:endParaRPr lang="ru-RU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644531"/>
            <a:ext cx="3744415" cy="2456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:\Мама\Фотографии\S80009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367240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Успех же самообразования зависит от целого ряда компонентов познавательной деятельности ребенка, среди которых первостепенными являются: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5626968" cy="32403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Осознание   персональной  необходимости   в приобретении дополнительных знаний; </a:t>
            </a:r>
            <a:endParaRPr lang="ru-RU" dirty="0" smtClean="0"/>
          </a:p>
          <a:p>
            <a:r>
              <a:rPr lang="ru-RU" b="1" dirty="0" smtClean="0"/>
              <a:t>Обладание необходимым умственным развитием, способностями усматривать проблемы, формулировать их,                                   планировать                                 последовательные шаги                          поиска ответа;</a:t>
            </a:r>
            <a:endParaRPr lang="ru-RU" dirty="0" smtClean="0"/>
          </a:p>
          <a:p>
            <a:r>
              <a:rPr lang="ru-RU" b="1" dirty="0" smtClean="0"/>
              <a:t>Умение отбирать  знания необходимые для решения   вставшей  проблемы;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F:\S8001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420257"/>
            <a:ext cx="2879090" cy="18728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C:\Users\88NOAS451748353\Desktop\к презентац12\ФОТО 2014 г\МЧСсеменар\100_15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879090" cy="18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356"/>
            <a:ext cx="7829576" cy="714380"/>
          </a:xfrm>
        </p:spPr>
        <p:txBody>
          <a:bodyPr>
            <a:normAutofit/>
          </a:bodyPr>
          <a:lstStyle/>
          <a:p>
            <a:r>
              <a:rPr lang="ru-RU" dirty="0" smtClean="0"/>
              <a:t>Условия самообразования: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5698976" cy="4929222"/>
          </a:xfrm>
        </p:spPr>
        <p:txBody>
          <a:bodyPr>
            <a:normAutofit fontScale="92500" lnSpcReduction="20000"/>
          </a:bodyPr>
          <a:lstStyle/>
          <a:p>
            <a:endParaRPr lang="ru-RU" sz="1200" b="1" dirty="0" smtClean="0"/>
          </a:p>
          <a:p>
            <a:endParaRPr lang="ru-RU" sz="1200" b="1" dirty="0" smtClean="0"/>
          </a:p>
          <a:p>
            <a:r>
              <a:rPr lang="ru-RU" sz="1800" b="1" dirty="0" smtClean="0"/>
              <a:t>Во-первых, чтобы знания приобрели личностно значимый характер для учащегося, так как общественное мнение коллектива оказывает большое влияние на формирование взглядов, убеждений и стремлений учащихся.</a:t>
            </a:r>
          </a:p>
          <a:p>
            <a:pPr>
              <a:buNone/>
            </a:pPr>
            <a:endParaRPr lang="ru-RU" sz="1800" b="1" dirty="0" smtClean="0"/>
          </a:p>
          <a:p>
            <a:r>
              <a:rPr lang="ru-RU" sz="1800" b="1" dirty="0" smtClean="0"/>
              <a:t>Во-вторых, в процессе всего обучения у учащихся должна складываться устойчивая установка на необходимость овладения знаниями в течение всей жизни независимо от того, какой деятельностью в будущем они будут заняты</a:t>
            </a:r>
          </a:p>
          <a:p>
            <a:pPr>
              <a:buNone/>
            </a:pPr>
            <a:endParaRPr lang="ru-RU" sz="1800" b="1" dirty="0" smtClean="0"/>
          </a:p>
          <a:p>
            <a:r>
              <a:rPr lang="ru-RU" sz="1800" b="1" dirty="0" smtClean="0"/>
              <a:t> В-третьих, потребность в знаниях и некоторые формы самообразовательной деятельности учащихся необходимо развивать на каждом этапе обучения с учетом их возрастных особенностей.</a:t>
            </a:r>
            <a:endParaRPr lang="ru-RU" sz="1800" dirty="0"/>
          </a:p>
        </p:txBody>
      </p:sp>
      <p:pic>
        <p:nvPicPr>
          <p:cNvPr id="5" name="Рисунок 4" descr="C:\Users\88NOAS451748353\Desktop\к презентац12\SL2758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952328" cy="357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 Мотивы непосредственно побуждающие: любовь к учителю, интересное ведение учителем уроков, новые наглядные пособия;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C:\Users\88NOAS451748353\Desktop\к презентац12\ФОТО 2014 г\1 волейбол\для ерохиной т.и\SL2761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456384" cy="2629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Рисунок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8921"/>
            <a:ext cx="4392488" cy="3168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Мотивы перспективно побуждающие: желание заниматься каким-либо предметом; интерес к определенной деятельности; Желание заслужить одобрение коллектива</a:t>
            </a:r>
            <a:r>
              <a:rPr lang="ru-RU" sz="2400" b="1" dirty="0"/>
              <a:t>;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Могут </a:t>
            </a:r>
            <a:r>
              <a:rPr lang="ru-RU" sz="2400" b="1" dirty="0"/>
              <a:t>быть и отрицательные мотивы, такие как: страх перед строгим учителем, нежелание иметь плохие оценки;</a:t>
            </a:r>
            <a:br>
              <a:rPr lang="ru-RU" sz="2400" b="1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C:\Users\88NOAS451748353\Desktop\к презентац12\ФОТО 2014 г\2а кл фото\SL2761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3600400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C:\Users\88NOAS451748353\Desktop\к презентац12\ФОТО 2014 г\100_19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3384376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1785926"/>
            <a:ext cx="4857752" cy="42387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 </a:t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200" b="1" dirty="0" smtClean="0"/>
              <a:t>Мотивы интеллектуального побуждения: стремление найти ответ на волнующий вопрос или поставленную проблему, чувство удовлетворения от процесса мыслительной деятельности;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88NOAS451748353\Desktop\к презентац12\ФОТО 2014 г\S800428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01008"/>
            <a:ext cx="4176463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C:\Users\88NOAS451748353\Desktop\к презентац12\ФОТО 2014 г\S80042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836712"/>
            <a:ext cx="3672408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327</TotalTime>
  <Words>564</Words>
  <Application>Microsoft Office PowerPoint</Application>
  <PresentationFormat>Экран (4:3)</PresentationFormat>
  <Paragraphs>80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Организация                      деятельности учащихся школы по самообразованию, как важнейшему фактору повышения качества образования.</vt:lpstr>
      <vt:lpstr>Презентация PowerPoint</vt:lpstr>
      <vt:lpstr>  «Каждый учитель должен развить в ученике желание и способность самостоятельно, без учителя, приобретать новые познания… Обладая такой умственной силой, человек будет учиться всю жизнь, что конечно и составляет   одну из главнейших задач всякого школьного учения»?                                                                                    К.Д.Ушинский </vt:lpstr>
      <vt:lpstr>Презентация PowerPoint</vt:lpstr>
      <vt:lpstr>Успех же самообразования зависит от целого ряда компонентов познавательной деятельности ребенка, среди которых первостепенными являются:</vt:lpstr>
      <vt:lpstr>Условия самообразования:</vt:lpstr>
      <vt:lpstr> Мотивы непосредственно побуждающие: любовь к учителю, интересное ведение учителем уроков, новые наглядные пособия;  </vt:lpstr>
      <vt:lpstr>            Мотивы перспективно побуждающие: желание заниматься каким-либо предметом; интерес к определенной деятельности; Желание заслужить одобрение коллектива;          Могут быть и отрицательные мотивы, такие как: страх перед строгим учителем, нежелание иметь плохие оценки;  </vt:lpstr>
      <vt:lpstr>   Мотивы интеллектуального побуждения: стремление найти ответ на волнующий вопрос или поставленную проблему, чувство удовлетворения от процесса мыслительной деятельности; </vt:lpstr>
      <vt:lpstr>Мотивы социальные: сознание долга ответственности, стремление выработать мировоззрение, миропонимание окружающей действительности. </vt:lpstr>
      <vt:lpstr>Внешние и внутренние факторы, влияющие на развитие процесса самообразования </vt:lpstr>
      <vt:lpstr>Правила педагогической деятельности: </vt:lpstr>
      <vt:lpstr>ВЫВОД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                     деятельности учащихся                 школы по самообразованию, как важнейшему фактору повышения качества образования.</dc:title>
  <cp:lastModifiedBy>88NOAS451748353</cp:lastModifiedBy>
  <cp:revision>59</cp:revision>
  <dcterms:modified xsi:type="dcterms:W3CDTF">2015-01-23T16:24:41Z</dcterms:modified>
</cp:coreProperties>
</file>