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71" r:id="rId5"/>
    <p:sldId id="258" r:id="rId6"/>
    <p:sldId id="259" r:id="rId7"/>
    <p:sldId id="260" r:id="rId8"/>
    <p:sldId id="261" r:id="rId9"/>
    <p:sldId id="263" r:id="rId10"/>
    <p:sldId id="262" r:id="rId11"/>
    <p:sldId id="264" r:id="rId12"/>
    <p:sldId id="265" r:id="rId13"/>
    <p:sldId id="266" r:id="rId14"/>
    <p:sldId id="267" r:id="rId15"/>
    <p:sldId id="268" r:id="rId16"/>
    <p:sldId id="269"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Александр"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80808"/>
    <a:srgbClr val="0C0404"/>
    <a:srgbClr val="0F0505"/>
    <a:srgbClr val="A7E8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0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4" name="Рисунок 6" descr="0_8ba00_d94a6878_L.pn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5" name="Дата 3"/>
          <p:cNvSpPr>
            <a:spLocks noGrp="1"/>
          </p:cNvSpPr>
          <p:nvPr>
            <p:ph type="dt" sz="half" idx="10"/>
          </p:nvPr>
        </p:nvSpPr>
        <p:spPr/>
        <p:txBody>
          <a:bodyPr/>
          <a:lstStyle>
            <a:lvl1pPr>
              <a:defRPr/>
            </a:lvl1pPr>
          </a:lstStyle>
          <a:p>
            <a:pPr>
              <a:defRPr/>
            </a:pPr>
            <a:fld id="{025DD128-DF19-4B6B-A243-59B23EBDFFB0}" type="datetimeFigureOut">
              <a:rPr lang="ru-RU"/>
              <a:pPr>
                <a:defRPr/>
              </a:pPr>
              <a:t>23.05.2015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11C1073-B5E7-46D8-B819-F5FE56FEFD8C}"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81F7921-C0EC-4A0C-B2B5-7493883F5493}" type="datetimeFigureOut">
              <a:rPr lang="ru-RU"/>
              <a:pPr>
                <a:defRPr/>
              </a:pPr>
              <a:t>23.05.2015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962F43D-8C4B-4546-B244-BCE48EDF94F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8807CE1-3FC2-4941-B788-C9AFDA5BD8D5}" type="datetimeFigureOut">
              <a:rPr lang="ru-RU"/>
              <a:pPr>
                <a:defRPr/>
              </a:pPr>
              <a:t>23.05.2015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745671B-A33C-4C7A-AC0A-F6A54269CC4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E1C8F1E-6C13-41D3-843D-6FC47C53F8A7}" type="datetimeFigureOut">
              <a:rPr lang="ru-RU"/>
              <a:pPr>
                <a:defRPr/>
              </a:pPr>
              <a:t>23.05.2015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54B3727-ADC4-43B1-97AF-5169D411114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FD092B86-AA9B-45DC-BA53-68E862AF4C29}" type="datetimeFigureOut">
              <a:rPr lang="ru-RU"/>
              <a:pPr>
                <a:defRPr/>
              </a:pPr>
              <a:t>23.05.2015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B2E4FDE-BF21-4A94-9AFB-DB9FCC2C17E3}"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B24E6ABB-E5FD-48EE-BBDD-2C155802F89E}" type="datetimeFigureOut">
              <a:rPr lang="ru-RU"/>
              <a:pPr>
                <a:defRPr/>
              </a:pPr>
              <a:t>23.05.2015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E34568F-5CF6-4916-A0CB-45134445E7F7}"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051A633E-67E6-45CF-9255-A046A52CA3FC}" type="datetimeFigureOut">
              <a:rPr lang="ru-RU"/>
              <a:pPr>
                <a:defRPr/>
              </a:pPr>
              <a:t>23.05.2015</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077AF7E3-94E8-4B7C-9748-EA0086097F24}"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52F1145F-9DC0-426C-AA4C-B047D37586C3}" type="datetimeFigureOut">
              <a:rPr lang="ru-RU"/>
              <a:pPr>
                <a:defRPr/>
              </a:pPr>
              <a:t>23.05.2015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E2901396-DBBD-4A10-8528-90350A77A12F}"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4B22CBD3-7AC7-42BE-9504-17C46CBEF586}" type="datetimeFigureOut">
              <a:rPr lang="ru-RU"/>
              <a:pPr>
                <a:defRPr/>
              </a:pPr>
              <a:t>23.05.2015</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E5E7D567-2EB6-4199-9EE0-E0574C85F0C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7C11579-B77C-45F0-9161-F575C65881C7}" type="datetimeFigureOut">
              <a:rPr lang="ru-RU"/>
              <a:pPr>
                <a:defRPr/>
              </a:pPr>
              <a:t>23.05.2015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645F65F-C264-4799-957E-C1916887202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6DBF7FC-770E-479E-A49B-259B3B0F84A9}" type="datetimeFigureOut">
              <a:rPr lang="ru-RU"/>
              <a:pPr>
                <a:defRPr/>
              </a:pPr>
              <a:t>23.05.2015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87E4E0C-7355-47B6-8B23-BBD82F531B6C}"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8340BE8D-D994-4F4C-8DDA-A7BC5D902CE2}" type="datetimeFigureOut">
              <a:rPr lang="ru-RU"/>
              <a:pPr>
                <a:defRPr/>
              </a:pPr>
              <a:t>23.05.2015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56B41F7-9A19-4F67-8F83-43EDB8DBCBA4}" type="slidenum">
              <a:rPr lang="ru-RU"/>
              <a:pPr>
                <a:defRPr/>
              </a:pPr>
              <a:t>‹#›</a:t>
            </a:fld>
            <a:endParaRPr lang="ru-RU"/>
          </a:p>
        </p:txBody>
      </p:sp>
      <p:sp>
        <p:nvSpPr>
          <p:cNvPr id="8" name="Прямоугольник 7"/>
          <p:cNvSpPr/>
          <p:nvPr userDrawn="1"/>
        </p:nvSpPr>
        <p:spPr>
          <a:xfrm>
            <a:off x="1143000" y="142875"/>
            <a:ext cx="7786688" cy="6500813"/>
          </a:xfrm>
          <a:prstGeom prst="rect">
            <a:avLst/>
          </a:prstGeom>
          <a:solidFill>
            <a:srgbClr val="A7E8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9" name="Прямоугольник 8"/>
          <p:cNvSpPr/>
          <p:nvPr userDrawn="1"/>
        </p:nvSpPr>
        <p:spPr>
          <a:xfrm>
            <a:off x="1142976" y="142852"/>
            <a:ext cx="7786742" cy="6500858"/>
          </a:xfrm>
          <a:prstGeom prst="rect">
            <a:avLst/>
          </a:prstGeom>
          <a:noFill/>
          <a:ln w="3175">
            <a:solidFill>
              <a:srgbClr val="0070C0"/>
            </a:solidFill>
          </a:ln>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1035" name="Рисунок 9" descr="0_8df0f_5387f32c_L.png"/>
          <p:cNvPicPr>
            <a:picLocks noChangeAspect="1"/>
          </p:cNvPicPr>
          <p:nvPr userDrawn="1"/>
        </p:nvPicPr>
        <p:blipFill>
          <a:blip r:embed="rId13"/>
          <a:srcRect/>
          <a:stretch>
            <a:fillRect/>
          </a:stretch>
        </p:blipFill>
        <p:spPr bwMode="auto">
          <a:xfrm>
            <a:off x="0" y="0"/>
            <a:ext cx="1735138" cy="3143250"/>
          </a:xfrm>
          <a:prstGeom prst="rect">
            <a:avLst/>
          </a:prstGeom>
          <a:noFill/>
          <a:ln w="9525">
            <a:noFill/>
            <a:miter lim="800000"/>
            <a:headEnd/>
            <a:tailEnd/>
          </a:ln>
        </p:spPr>
      </p:pic>
      <p:pic>
        <p:nvPicPr>
          <p:cNvPr id="1036" name="Рисунок 10" descr="0_8df12_e56dd90f_L.png"/>
          <p:cNvPicPr>
            <a:picLocks noChangeAspect="1"/>
          </p:cNvPicPr>
          <p:nvPr userDrawn="1"/>
        </p:nvPicPr>
        <p:blipFill>
          <a:blip r:embed="rId14"/>
          <a:srcRect/>
          <a:stretch>
            <a:fillRect/>
          </a:stretch>
        </p:blipFill>
        <p:spPr bwMode="auto">
          <a:xfrm>
            <a:off x="71438" y="4071938"/>
            <a:ext cx="1785937" cy="2690812"/>
          </a:xfrm>
          <a:prstGeom prst="rect">
            <a:avLst/>
          </a:prstGeom>
          <a:noFill/>
          <a:ln w="9525">
            <a:noFill/>
            <a:miter lim="800000"/>
            <a:headEnd/>
            <a:tailEnd/>
          </a:ln>
        </p:spPr>
      </p:pic>
      <p:pic>
        <p:nvPicPr>
          <p:cNvPr id="1037" name="Рисунок 11" descr="0_8df12_e56dd90f_L.png"/>
          <p:cNvPicPr>
            <a:picLocks noChangeAspect="1"/>
          </p:cNvPicPr>
          <p:nvPr userDrawn="1"/>
        </p:nvPicPr>
        <p:blipFill>
          <a:blip r:embed="rId14"/>
          <a:srcRect/>
          <a:stretch>
            <a:fillRect/>
          </a:stretch>
        </p:blipFill>
        <p:spPr bwMode="auto">
          <a:xfrm>
            <a:off x="0" y="2071688"/>
            <a:ext cx="1714500" cy="2581275"/>
          </a:xfrm>
          <a:prstGeom prst="rect">
            <a:avLst/>
          </a:prstGeom>
          <a:noFill/>
          <a:ln w="9525">
            <a:noFill/>
            <a:miter lim="800000"/>
            <a:headEnd/>
            <a:tailEnd/>
          </a:ln>
        </p:spPr>
      </p:pic>
      <p:pic>
        <p:nvPicPr>
          <p:cNvPr id="1038" name="Рисунок 12" descr="0_8df0f_5387f32c_L.png"/>
          <p:cNvPicPr>
            <a:picLocks noChangeAspect="1"/>
          </p:cNvPicPr>
          <p:nvPr userDrawn="1"/>
        </p:nvPicPr>
        <p:blipFill>
          <a:blip r:embed="rId13"/>
          <a:srcRect/>
          <a:stretch>
            <a:fillRect/>
          </a:stretch>
        </p:blipFill>
        <p:spPr bwMode="auto">
          <a:xfrm>
            <a:off x="0" y="3714750"/>
            <a:ext cx="1735138" cy="3143250"/>
          </a:xfrm>
          <a:prstGeom prst="rect">
            <a:avLst/>
          </a:prstGeom>
          <a:noFill/>
          <a:ln w="9525">
            <a:noFill/>
            <a:miter lim="800000"/>
            <a:headEnd/>
            <a:tailEnd/>
          </a:ln>
        </p:spPr>
      </p:pic>
      <p:sp>
        <p:nvSpPr>
          <p:cNvPr id="7" name="Прямоугольник 6"/>
          <p:cNvSpPr/>
          <p:nvPr userDrawn="1"/>
        </p:nvSpPr>
        <p:spPr>
          <a:xfrm>
            <a:off x="0" y="6642100"/>
            <a:ext cx="1200150" cy="215900"/>
          </a:xfrm>
          <a:prstGeom prst="rect">
            <a:avLst/>
          </a:prstGeom>
        </p:spPr>
        <p:txBody>
          <a:bodyPr wrap="none">
            <a:spAutoFit/>
          </a:bodyPr>
          <a:lstStyle/>
          <a:p>
            <a:pPr fontAlgn="auto">
              <a:spcBef>
                <a:spcPts val="0"/>
              </a:spcBef>
              <a:spcAft>
                <a:spcPts val="0"/>
              </a:spcAft>
              <a:defRPr/>
            </a:pPr>
            <a:r>
              <a:rPr lang="en-US" sz="800" dirty="0">
                <a:solidFill>
                  <a:schemeClr val="tx1">
                    <a:lumMod val="65000"/>
                    <a:lumOff val="35000"/>
                  </a:schemeClr>
                </a:solidFill>
                <a:latin typeface="Times New Roman" pitchFamily="18" charset="0"/>
                <a:cs typeface="Times New Roman" pitchFamily="18" charset="0"/>
              </a:rPr>
              <a:t>http://linda6035.ucoz.ru/</a:t>
            </a:r>
            <a:endParaRPr lang="ru-RU" sz="800" dirty="0">
              <a:solidFill>
                <a:schemeClr val="tx1">
                  <a:lumMod val="65000"/>
                  <a:lumOff val="35000"/>
                </a:schemeClr>
              </a:solidFill>
              <a:latin typeface="Times New Roman" pitchFamily="18" charset="0"/>
              <a:cs typeface="Times New Roman" pitchFamily="18" charset="0"/>
            </a:endParaRPr>
          </a:p>
        </p:txBody>
      </p:sp>
      <p:pic>
        <p:nvPicPr>
          <p:cNvPr id="1040" name="Рисунок 13" descr="0_8df0f_5387f32c_L.png"/>
          <p:cNvPicPr>
            <a:picLocks noChangeAspect="1"/>
          </p:cNvPicPr>
          <p:nvPr userDrawn="1"/>
        </p:nvPicPr>
        <p:blipFill>
          <a:blip r:embed="rId15"/>
          <a:srcRect/>
          <a:stretch>
            <a:fillRect/>
          </a:stretch>
        </p:blipFill>
        <p:spPr bwMode="auto">
          <a:xfrm>
            <a:off x="8315325" y="142875"/>
            <a:ext cx="828675" cy="1500188"/>
          </a:xfrm>
          <a:prstGeom prst="rect">
            <a:avLst/>
          </a:prstGeom>
          <a:noFill/>
          <a:ln w="9525">
            <a:noFill/>
            <a:miter lim="800000"/>
            <a:headEnd/>
            <a:tailEnd/>
          </a:ln>
        </p:spPr>
      </p:pic>
      <p:pic>
        <p:nvPicPr>
          <p:cNvPr id="1041" name="Рисунок 14" descr="0_8df0f_5387f32c_L.png"/>
          <p:cNvPicPr>
            <a:picLocks noChangeAspect="1"/>
          </p:cNvPicPr>
          <p:nvPr userDrawn="1"/>
        </p:nvPicPr>
        <p:blipFill>
          <a:blip r:embed="rId13"/>
          <a:srcRect/>
          <a:stretch>
            <a:fillRect/>
          </a:stretch>
        </p:blipFill>
        <p:spPr bwMode="auto">
          <a:xfrm>
            <a:off x="8143875" y="4813300"/>
            <a:ext cx="1128713" cy="2044700"/>
          </a:xfrm>
          <a:prstGeom prst="rect">
            <a:avLst/>
          </a:prstGeom>
          <a:noFill/>
          <a:ln w="9525">
            <a:noFill/>
            <a:miter lim="800000"/>
            <a:headEnd/>
            <a:tailEnd/>
          </a:ln>
        </p:spPr>
      </p:pic>
      <p:pic>
        <p:nvPicPr>
          <p:cNvPr id="1042" name="Рисунок 15" descr="0_8df0f_5387f32c_L.png"/>
          <p:cNvPicPr>
            <a:picLocks noChangeAspect="1"/>
          </p:cNvPicPr>
          <p:nvPr userDrawn="1"/>
        </p:nvPicPr>
        <p:blipFill>
          <a:blip r:embed="rId16"/>
          <a:srcRect/>
          <a:stretch>
            <a:fillRect/>
          </a:stretch>
        </p:blipFill>
        <p:spPr bwMode="auto">
          <a:xfrm>
            <a:off x="8277225" y="3214688"/>
            <a:ext cx="866775" cy="1571625"/>
          </a:xfrm>
          <a:prstGeom prst="rect">
            <a:avLst/>
          </a:prstGeom>
          <a:noFill/>
          <a:ln w="9525">
            <a:noFill/>
            <a:miter lim="800000"/>
            <a:headEnd/>
            <a:tailEnd/>
          </a:ln>
        </p:spPr>
      </p:pic>
      <p:pic>
        <p:nvPicPr>
          <p:cNvPr id="1043" name="Рисунок 16" descr="0_8df0f_5387f32c_L.png"/>
          <p:cNvPicPr>
            <a:picLocks noChangeAspect="1"/>
          </p:cNvPicPr>
          <p:nvPr userDrawn="1"/>
        </p:nvPicPr>
        <p:blipFill>
          <a:blip r:embed="rId17"/>
          <a:srcRect/>
          <a:stretch>
            <a:fillRect/>
          </a:stretch>
        </p:blipFill>
        <p:spPr bwMode="auto">
          <a:xfrm>
            <a:off x="8286750" y="1571625"/>
            <a:ext cx="857250" cy="1552575"/>
          </a:xfrm>
          <a:prstGeom prst="rect">
            <a:avLst/>
          </a:prstGeom>
          <a:noFill/>
          <a:ln w="9525">
            <a:noFill/>
            <a:miter lim="800000"/>
            <a:headEnd/>
            <a:tailEnd/>
          </a:ln>
        </p:spPr>
      </p:pic>
      <p:pic>
        <p:nvPicPr>
          <p:cNvPr id="1044" name="Рисунок 17" descr="0_8df0f_5387f32c_L.png"/>
          <p:cNvPicPr>
            <a:picLocks noChangeAspect="1"/>
          </p:cNvPicPr>
          <p:nvPr userDrawn="1"/>
        </p:nvPicPr>
        <p:blipFill>
          <a:blip r:embed="rId18"/>
          <a:srcRect/>
          <a:stretch>
            <a:fillRect/>
          </a:stretch>
        </p:blipFill>
        <p:spPr bwMode="auto">
          <a:xfrm>
            <a:off x="0" y="0"/>
            <a:ext cx="906463" cy="1643063"/>
          </a:xfrm>
          <a:prstGeom prst="rect">
            <a:avLst/>
          </a:prstGeom>
          <a:noFill/>
          <a:ln w="9525">
            <a:noFill/>
            <a:miter lim="800000"/>
            <a:headEnd/>
            <a:tailEnd/>
          </a:ln>
        </p:spPr>
      </p:pic>
      <p:pic>
        <p:nvPicPr>
          <p:cNvPr id="1045" name="Рисунок 18" descr="0_8df12_e56dd90f_L.png"/>
          <p:cNvPicPr>
            <a:picLocks noChangeAspect="1"/>
          </p:cNvPicPr>
          <p:nvPr userDrawn="1"/>
        </p:nvPicPr>
        <p:blipFill>
          <a:blip r:embed="rId19"/>
          <a:srcRect/>
          <a:stretch>
            <a:fillRect/>
          </a:stretch>
        </p:blipFill>
        <p:spPr bwMode="auto">
          <a:xfrm>
            <a:off x="0" y="2357438"/>
            <a:ext cx="995363" cy="1500187"/>
          </a:xfrm>
          <a:prstGeom prst="rect">
            <a:avLst/>
          </a:prstGeom>
          <a:noFill/>
          <a:ln w="9525">
            <a:noFill/>
            <a:miter lim="800000"/>
            <a:headEnd/>
            <a:tailEnd/>
          </a:ln>
        </p:spPr>
      </p:pic>
      <p:pic>
        <p:nvPicPr>
          <p:cNvPr id="1046" name="Рисунок 19" descr="0_8df12_e56dd90f_L.png"/>
          <p:cNvPicPr>
            <a:picLocks noChangeAspect="1"/>
          </p:cNvPicPr>
          <p:nvPr userDrawn="1"/>
        </p:nvPicPr>
        <p:blipFill>
          <a:blip r:embed="rId19"/>
          <a:srcRect/>
          <a:stretch>
            <a:fillRect/>
          </a:stretch>
        </p:blipFill>
        <p:spPr bwMode="auto">
          <a:xfrm>
            <a:off x="0" y="4071938"/>
            <a:ext cx="995363" cy="1500187"/>
          </a:xfrm>
          <a:prstGeom prst="rect">
            <a:avLst/>
          </a:prstGeom>
          <a:noFill/>
          <a:ln w="9525">
            <a:noFill/>
            <a:miter lim="800000"/>
            <a:headEnd/>
            <a:tailEnd/>
          </a:ln>
        </p:spPr>
      </p:pic>
      <p:pic>
        <p:nvPicPr>
          <p:cNvPr id="1047" name="Рисунок 20" descr="0_8df0f_5387f32c_L.png"/>
          <p:cNvPicPr>
            <a:picLocks noChangeAspect="1"/>
          </p:cNvPicPr>
          <p:nvPr userDrawn="1"/>
        </p:nvPicPr>
        <p:blipFill>
          <a:blip r:embed="rId18"/>
          <a:srcRect/>
          <a:stretch>
            <a:fillRect/>
          </a:stretch>
        </p:blipFill>
        <p:spPr bwMode="auto">
          <a:xfrm>
            <a:off x="0" y="3214688"/>
            <a:ext cx="906463" cy="16430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u.wikipedia.org/wiki/%D0%90%D1%83%D1%82" TargetMode="External"/><Relationship Id="rId2" Type="http://schemas.openxmlformats.org/officeDocument/2006/relationships/hyperlink" Target="https://ru.wikipedia.org/wiki/%D0%9F%D0%BE%D0%B4%D0%B0%D1%87%D0%B0" TargetMode="External"/><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2" Type="http://schemas.openxmlformats.org/officeDocument/2006/relationships/hyperlink" Target="https://ru.wikipedia.org/wiki/%D0%9B%D0%B8%D0%B1%D0%B5%D1%80%D0%BE_(%D0%B2%D0%BE%D0%BB%D0%B5%D0%B9%D0%B1%D0%BE%D0%BB)"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hyperlink" Target="https://ru.wikipedia.org/wiki/%D0%9A%D0%B8%D1%80%D0%B0%D0%B9,_%D0%9A%D0%B0%D1%80%D1%87" TargetMode="External"/><Relationship Id="rId13" Type="http://schemas.openxmlformats.org/officeDocument/2006/relationships/hyperlink" Target="https://ru.wikipedia.org/w/index.php?title=%D0%94%D0%B0%D0%BB%D1%8C_%D0%97%D0%BE%D1%82%D1%82%D0%BE,_%D0%A0%D0%B5%D0%BD%D0%B0%D0%BD&amp;action=edit&amp;redlink=1" TargetMode="External"/><Relationship Id="rId18" Type="http://schemas.openxmlformats.org/officeDocument/2006/relationships/hyperlink" Target="https://ru.wikipedia.org/wiki/%D0%A4%D0%B5%D1%80%D0%BD%D0%B0%D0%BD%D0%B4%D0%B5%D1%81,_%D0%90%D0%BD%D0%B0_%D0%98%D0%B1%D0%B8%D1%81" TargetMode="External"/><Relationship Id="rId3" Type="http://schemas.openxmlformats.org/officeDocument/2006/relationships/hyperlink" Target="https://ru.wikipedia.org/wiki/%D0%A0%D1%8B%D1%81%D0%BA%D0%B0%D0%BB%D1%8C,_%D0%98%D0%BD%D0%BD%D0%B0_%D0%92%D0%B0%D0%BB%D0%B5%D1%80%D1%8C%D0%B5%D0%B2%D0%BD%D0%B0" TargetMode="External"/><Relationship Id="rId7" Type="http://schemas.openxmlformats.org/officeDocument/2006/relationships/hyperlink" Target="https://ru.wikipedia.org/wiki/%D0%92%D1%83%D0%B9%D1%82%D0%BE%D0%B2%D0%B8%D1%87,_%D0%A2%D0%BE%D0%BC%D0%B0%D1%88" TargetMode="External"/><Relationship Id="rId12" Type="http://schemas.openxmlformats.org/officeDocument/2006/relationships/hyperlink" Target="https://ru.wikipedia.org/wiki/%D0%A0%D0%B5%D0%B2%D0%B0,_%D0%9A%D0%BE%D0%BD%D1%81%D1%82%D0%B0%D0%BD%D1%82%D0%B8%D0%BD_%D0%9A%D1%83%D0%B7%D1%8C%D0%BC%D0%B8%D1%87" TargetMode="External"/><Relationship Id="rId17" Type="http://schemas.openxmlformats.org/officeDocument/2006/relationships/hyperlink" Target="https://ru.wikipedia.org/w/index.php?title=%D0%9F%D0%B0%D0%BF%D0%B8,_%D0%A1%D0%B0%D0%BC%D1%83%D1%8D%D0%BB%D0%B5&amp;action=edit&amp;redlink=1" TargetMode="External"/><Relationship Id="rId2" Type="http://schemas.openxmlformats.org/officeDocument/2006/relationships/hyperlink" Target="https://ru.wikipedia.org/w/index.php?title=%D0%9B%D0%B0%D0%BD_%D0%9F%D0%B8%D0%BD%D1%8C&amp;action=edit&amp;redlink=1" TargetMode="External"/><Relationship Id="rId16" Type="http://schemas.openxmlformats.org/officeDocument/2006/relationships/hyperlink" Target="https://ru.wikipedia.org/wiki/%D0%A2%D0%B5%D1%82%D1%8E%D1%85%D0%B8%D0%BD,_%D0%A1%D0%B5%D1%80%D0%B3%D0%B5%D0%B9_%D0%AE%D1%80%D1%8C%D0%B5%D0%B2%D0%B8%D1%87" TargetMode="External"/><Relationship Id="rId1" Type="http://schemas.openxmlformats.org/officeDocument/2006/relationships/slideLayout" Target="../slideLayouts/slideLayout7.xml"/><Relationship Id="rId6" Type="http://schemas.openxmlformats.org/officeDocument/2006/relationships/hyperlink" Target="https://ru.wikipedia.org/w/index.php?title=%D0%91%D0%BB%D0%B0%D0%BD%D0%B6%D0%B5,_%D0%9F%D0%B5%D1%82%D0%B5%D1%80&amp;action=edit&amp;redlink=1" TargetMode="External"/><Relationship Id="rId11" Type="http://schemas.openxmlformats.org/officeDocument/2006/relationships/hyperlink" Target="https://ru.wikipedia.org/w/index.php?title=%D0%9D%D1%8D%D0%BA%D0%BE%D0%B4%D0%B0,_%D0%9A%D0%B0%D1%86%D1%83%D1%82%D0%BE%D1%81%D0%B8&amp;action=edit&amp;redlink=1" TargetMode="External"/><Relationship Id="rId5" Type="http://schemas.openxmlformats.org/officeDocument/2006/relationships/hyperlink" Target="https://ru.wikipedia.org/w/index.php?title=%D0%92%D0%B5%D0%BD%D1%82%D1%83%D1%80%D0%B8%D0%BD%D0%B8,_%D0%A4%D0%B5%D1%80%D0%BD%D0%B0%D0%BD%D0%B4%D0%B0&amp;action=edit&amp;redlink=1" TargetMode="External"/><Relationship Id="rId15" Type="http://schemas.openxmlformats.org/officeDocument/2006/relationships/hyperlink" Target="https://ru.wikipedia.org/wiki/%D0%96%D0%B5%D0%BD%D1%81%D0%BA%D0%B0%D1%8F_%D1%81%D0%B1%D0%BE%D1%80%D0%BD%D0%B0%D1%8F_%D0%AF%D0%BF%D0%BE%D0%BD%D0%B8%D0%B8_%D0%BF%D0%BE_%D0%B2%D0%BE%D0%BB%D0%B5%D0%B9%D0%B1%D0%BE%D0%BB%D1%83" TargetMode="External"/><Relationship Id="rId10" Type="http://schemas.openxmlformats.org/officeDocument/2006/relationships/hyperlink" Target="https://ru.wikipedia.org/w/index.php?title=%D0%9C%D1%83%D1%81%D0%B8%D0%BB,_%D0%99%D0%BE%D0%B7%D0%B5%D1%84&amp;action=edit&amp;redlink=1" TargetMode="External"/><Relationship Id="rId4" Type="http://schemas.openxmlformats.org/officeDocument/2006/relationships/hyperlink" Target="https://ru.wikipedia.org/wiki/%D0%A2%D0%BE%D1%80%D1%80%D0%B5%D1%81,_%D0%A0%D0%B5%D0%B3%D0%BB%D0%B0" TargetMode="External"/><Relationship Id="rId9" Type="http://schemas.openxmlformats.org/officeDocument/2006/relationships/hyperlink" Target="https://ru.wikipedia.org/wiki/%D0%9A%D0%BE%D0%BD%D1%82%D0%B5,_%D0%A3%D0%B3%D0%BE" TargetMode="External"/><Relationship Id="rId14" Type="http://schemas.openxmlformats.org/officeDocument/2006/relationships/hyperlink" Target="https://ru.wikipedia.org/wiki/%D0%9C%D1%83%D0%B6%D1%81%D0%BA%D0%B0%D1%8F_%D1%81%D0%B1%D0%BE%D1%80%D0%BD%D0%B0%D1%8F_%D0%98%D1%82%D0%B0%D0%BB%D0%B8%D0%B8_%D0%BF%D0%BE_%D0%B2%D0%BE%D0%BB%D0%B5%D0%B9%D0%B1%D0%BE%D0%BB%D1%83"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ru.wikipedia.org/wiki/%D0%90%D0%BD%D0%B3%D0%BB%D0%B8%D0%B9%D1%81%D0%BA%D0%B8%D0%B9_%D1%8F%D0%B7%D1%8B%D0%BA" TargetMode="External"/><Relationship Id="rId7" Type="http://schemas.openxmlformats.org/officeDocument/2006/relationships/hyperlink" Target="https://ru.wikipedia.org/wiki/%D0%92%D0%BE%D0%BB%D0%B5%D0%B9%D0%B1%D0%BE%D0%BB%D1%8C%D0%BD%D1%8B%D0%B9_%D0%BC%D1%8F%D1%87" TargetMode="External"/><Relationship Id="rId2" Type="http://schemas.openxmlformats.org/officeDocument/2006/relationships/image" Target="../media/image10.jpeg"/><Relationship Id="rId1" Type="http://schemas.openxmlformats.org/officeDocument/2006/relationships/slideLayout" Target="../slideLayouts/slideLayout7.xml"/><Relationship Id="rId6" Type="http://schemas.openxmlformats.org/officeDocument/2006/relationships/hyperlink" Target="https://ru.wikipedia.org/w/index.php?title=%D0%A1%D0%B5%D1%82%D0%BA%D0%B0_(%D1%81%D0%BF%D0%BE%D1%80%D1%82%D0%B8%D0%B2%D0%BD%D0%B0%D1%8F)&amp;action=edit&amp;redlink=1" TargetMode="External"/><Relationship Id="rId5" Type="http://schemas.openxmlformats.org/officeDocument/2006/relationships/hyperlink" Target="https://ru.wikipedia.org/wiki/%D0%92%D0%BE%D0%BB%D0%B5%D0%B9%D0%B1%D0%BE%D0%BB%D1%8C%D0%BD%D0%B0%D1%8F_%D0%BF%D0%BB%D0%BE%D1%89%D0%B0%D0%B4%D0%BA%D0%B0" TargetMode="External"/><Relationship Id="rId4" Type="http://schemas.openxmlformats.org/officeDocument/2006/relationships/hyperlink" Target="https://ru.wikipedia.org/wiki/%D0%A1%D0%BF%D0%BE%D1%80%D1%82"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8" Type="http://schemas.openxmlformats.org/officeDocument/2006/relationships/hyperlink" Target="https://ru.wikipedia.org/wiki/%D0%91%D0%BE%D0%BB%D0%B3%D0%B0%D1%80%D0%B8%D1%8F" TargetMode="External"/><Relationship Id="rId3" Type="http://schemas.openxmlformats.org/officeDocument/2006/relationships/hyperlink" Target="https://ru.wikipedia.org/wiki/%D0%92%D0%BE%D0%BB%D0%B5%D0%B9%D0%B1%D0%BE%D0%BB%D1%8C%D0%BD%D0%B0%D1%8F_%D0%BF%D0%BB%D0%BE%D1%89%D0%B0%D0%B4%D0%BA%D0%B0" TargetMode="External"/><Relationship Id="rId7" Type="http://schemas.openxmlformats.org/officeDocument/2006/relationships/hyperlink" Target="https://ru.wikipedia.org/wiki/%D0%A7%D0%B5%D1%85%D0%BE%D1%81%D0%BB%D0%BE%D0%B2%D0%B0%D0%BA%D0%B8%D1%8F" TargetMode="External"/><Relationship Id="rId2" Type="http://schemas.openxmlformats.org/officeDocument/2006/relationships/hyperlink" Target="https://ru.wikipedia.org/wiki/%D0%A1%D0%BF%D1%80%D0%B8%D0%BD%D0%B3%D1%84%D0%B8%D0%BB%D0%B4_(%D0%9C%D0%B0%D1%81%D1%81%D0%B0%D1%87%D1%83%D1%81%D0%B5%D1%82%D1%81)" TargetMode="External"/><Relationship Id="rId1" Type="http://schemas.openxmlformats.org/officeDocument/2006/relationships/slideLayout" Target="../slideLayouts/slideLayout7.xml"/><Relationship Id="rId6" Type="http://schemas.openxmlformats.org/officeDocument/2006/relationships/hyperlink" Target="https://ru.wikipedia.org/wiki/%D0%91%D0%B0%D1%81%D0%BA%D0%B5%D1%82%D0%B1%D0%BE%D0%BB" TargetMode="External"/><Relationship Id="rId11" Type="http://schemas.openxmlformats.org/officeDocument/2006/relationships/hyperlink" Target="https://ru.wikipedia.org/wiki/%D0%AF%D0%BF%D0%BE%D0%BD%D0%B8%D1%8F" TargetMode="External"/><Relationship Id="rId5" Type="http://schemas.openxmlformats.org/officeDocument/2006/relationships/hyperlink" Target="https://ru.wikipedia.org/wiki/%D0%91%D1%80%D1%83%D0%BA%D0%BB%D0%B8%D0%BD" TargetMode="External"/><Relationship Id="rId10" Type="http://schemas.openxmlformats.org/officeDocument/2006/relationships/hyperlink" Target="https://ru.wikipedia.org/wiki/%D0%A1%D0%A8%D0%90" TargetMode="External"/><Relationship Id="rId4" Type="http://schemas.openxmlformats.org/officeDocument/2006/relationships/hyperlink" Target="https://ru.wikipedia.org/wiki/%D0%92%D0%BE%D0%BB%D0%B5%D0%B9%D0%B1%D0%BE%D0%BB%D1%8C%D0%BD%D1%8B%D0%B9_%D0%BC%D1%8F%D1%87" TargetMode="External"/><Relationship Id="rId9" Type="http://schemas.openxmlformats.org/officeDocument/2006/relationships/hyperlink" Target="https://ru.wikipedia.org/wiki/%D0%A1%D0%A1%D0%A1%D0%A0"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ru.wikipedia.org/wiki/%D0%9B%D0%B8%D0%B1%D0%B5%D1%80%D0%BE_(%D0%B2%D0%BE%D0%BB%D0%B5%D0%B9%D0%B1%D0%BE%D0%BB)" TargetMode="External"/><Relationship Id="rId3" Type="http://schemas.openxmlformats.org/officeDocument/2006/relationships/hyperlink" Target="https://ru.wikipedia.org/wiki/%D0%9C%D0%B5%D0%BA%D1%81%D0%B8%D0%BA%D0%B0" TargetMode="External"/><Relationship Id="rId7" Type="http://schemas.openxmlformats.org/officeDocument/2006/relationships/hyperlink" Target="https://ru.wikipedia.org/wiki/%D0%A2%D0%BE%D0%BA%D0%B8%D0%BE" TargetMode="External"/><Relationship Id="rId2" Type="http://schemas.openxmlformats.org/officeDocument/2006/relationships/hyperlink" Target="https://ru.wikipedia.org/wiki/%D0%90%D0%BA%D0%BE%D1%81%D1%82%D0%B0,_%D0%A0%D1%83%D0%B1%D0%B5%D0%BD" TargetMode="External"/><Relationship Id="rId1" Type="http://schemas.openxmlformats.org/officeDocument/2006/relationships/slideLayout" Target="../slideLayouts/slideLayout7.xml"/><Relationship Id="rId6" Type="http://schemas.openxmlformats.org/officeDocument/2006/relationships/hyperlink" Target="https://ru.wikipedia.org/wiki/%C2%EE%EB%E5%E9%E1%EE%EB" TargetMode="External"/><Relationship Id="rId5" Type="http://schemas.openxmlformats.org/officeDocument/2006/relationships/hyperlink" Target="https://ru.wikipedia.org/wiki/%D0%A1%D0%B5%D1%83%D0%BB" TargetMode="External"/><Relationship Id="rId4" Type="http://schemas.openxmlformats.org/officeDocument/2006/relationships/hyperlink" Target="https://ru.wikipedia.org/wiki/%D0%9B%D0%B5%D1%82%D0%BD%D0%B8%D0%B5_%D0%9E%D0%BB%D0%B8%D0%BC%D0%BF%D0%B8%D0%B9%D1%81%D0%BA%D0%B8%D0%B5_%D0%B8%D0%B3%D1%80%D1%8B_1988"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ru.wikipedia.org/wiki/%D0%9C%D0%B8%D1%80%D0%BE%D0%B2%D0%BE%D0%B9_%D0%93%D1%80%D0%B0%D0%BD-%D0%BF%D1%80%D0%B8_%D0%BF%D0%BE_%D0%B2%D0%BE%D0%BB%D0%B5%D0%B9%D0%B1%D0%BE%D0%BB%D1%83" TargetMode="External"/><Relationship Id="rId2" Type="http://schemas.openxmlformats.org/officeDocument/2006/relationships/hyperlink" Target="https://ru.wikipedia.org/wiki/%D0%9C%D0%B8%D1%80%D0%BE%D0%B2%D0%B0%D1%8F_%D0%BB%D0%B8%D0%B3%D0%B0_(%D0%B2%D0%BE%D0%BB%D0%B5%D0%B9%D0%B1%D0%BE%D0%BB)" TargetMode="External"/><Relationship Id="rId1" Type="http://schemas.openxmlformats.org/officeDocument/2006/relationships/slideLayout" Target="../slideLayouts/slideLayout7.xml"/><Relationship Id="rId6" Type="http://schemas.openxmlformats.org/officeDocument/2006/relationships/hyperlink" Target="https://ru.wikipedia.org/wiki/%D0%92%D0%BE%D0%BB%D0%B5%D0%B9%D0%B1%D0%BE%D0%BB%D1%8C%D0%BD%D1%8B%D0%B9_%D0%97%D0%B0%D0%BB_%D1%81%D0%BB%D0%B0%D0%B2%D1%8B" TargetMode="External"/><Relationship Id="rId5" Type="http://schemas.openxmlformats.org/officeDocument/2006/relationships/hyperlink" Target="https://ru.wikipedia.org/wiki/%D0%A5%D0%BE%D0%BB%D0%B8%D0%BE%D0%BA_(%D0%9C%D0%B0%D1%81%D1%81%D0%B0%D1%87%D1%83%D1%81%D0%B5%D1%82%D1%81)" TargetMode="External"/><Relationship Id="rId4" Type="http://schemas.openxmlformats.org/officeDocument/2006/relationships/hyperlink" Target="https://ru.wikipedia.org/wiki/%D0%98%D1%82%D0%B0%D0%BB%D0%B8%D1%8F"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3" name="Группа 6"/>
          <p:cNvGrpSpPr>
            <a:grpSpLocks/>
          </p:cNvGrpSpPr>
          <p:nvPr/>
        </p:nvGrpSpPr>
        <p:grpSpPr bwMode="auto">
          <a:xfrm>
            <a:off x="987425" y="333375"/>
            <a:ext cx="8156575" cy="5902325"/>
            <a:chOff x="711572" y="175409"/>
            <a:chExt cx="7575183" cy="6149727"/>
          </a:xfrm>
        </p:grpSpPr>
        <p:sp>
          <p:nvSpPr>
            <p:cNvPr id="8" name="Прямоугольник 7"/>
            <p:cNvSpPr/>
            <p:nvPr/>
          </p:nvSpPr>
          <p:spPr>
            <a:xfrm>
              <a:off x="717564" y="508862"/>
              <a:ext cx="7563529" cy="3174848"/>
            </a:xfrm>
            <a:prstGeom prst="rect">
              <a:avLst/>
            </a:prstGeom>
            <a:noFill/>
          </p:spPr>
          <p:txBody>
            <a:bodyPr>
              <a:spAutoFit/>
            </a:bodyPr>
            <a:lstStyle/>
            <a:p>
              <a:pPr algn="ctr" fontAlgn="auto">
                <a:spcBef>
                  <a:spcPts val="0"/>
                </a:spcBef>
                <a:spcAft>
                  <a:spcPts val="0"/>
                </a:spcAft>
                <a:defRPr/>
              </a:pPr>
              <a:r>
                <a:rPr lang="ru-RU" sz="9600" b="1" i="1" u="sng" dirty="0">
                  <a:ln w="19050">
                    <a:solidFill>
                      <a:prstClr val="white"/>
                    </a:solidFill>
                    <a:prstDash val="solid"/>
                  </a:ln>
                  <a:solidFill>
                    <a:srgbClr val="00B0F0"/>
                  </a:solidFill>
                  <a:latin typeface="Monotype Corsiva" pitchFamily="66" charset="0"/>
                  <a:cs typeface="+mn-cs"/>
                </a:rPr>
                <a:t>История Волейбола</a:t>
              </a:r>
              <a:endParaRPr lang="ru-RU" sz="9600" b="1" i="1" u="sng" dirty="0">
                <a:ln w="19050">
                  <a:solidFill>
                    <a:prstClr val="white"/>
                  </a:solidFill>
                  <a:prstDash val="solid"/>
                </a:ln>
                <a:solidFill>
                  <a:srgbClr val="00B0F0"/>
                </a:solidFill>
                <a:latin typeface="Monotype Corsiva" pitchFamily="66" charset="0"/>
                <a:cs typeface="+mn-cs"/>
              </a:endParaRPr>
            </a:p>
          </p:txBody>
        </p:sp>
        <p:sp>
          <p:nvSpPr>
            <p:cNvPr id="13315" name="Прямоугольник 8"/>
            <p:cNvSpPr>
              <a:spLocks noChangeArrowheads="1"/>
            </p:cNvSpPr>
            <p:nvPr/>
          </p:nvSpPr>
          <p:spPr bwMode="auto">
            <a:xfrm>
              <a:off x="2361364" y="5084605"/>
              <a:ext cx="4909568" cy="1240531"/>
            </a:xfrm>
            <a:prstGeom prst="rect">
              <a:avLst/>
            </a:prstGeom>
            <a:noFill/>
            <a:ln w="9525">
              <a:noFill/>
              <a:miter lim="800000"/>
              <a:headEnd/>
              <a:tailEnd/>
            </a:ln>
          </p:spPr>
          <p:txBody>
            <a:bodyPr>
              <a:spAutoFit/>
            </a:bodyPr>
            <a:lstStyle/>
            <a:p>
              <a:pPr algn="ctr"/>
              <a:r>
                <a:rPr lang="ru-RU">
                  <a:solidFill>
                    <a:srgbClr val="000000"/>
                  </a:solidFill>
                  <a:latin typeface="Calibri" pitchFamily="34" charset="0"/>
                </a:rPr>
                <a:t>Подготовила: учитель физкультуры </a:t>
              </a:r>
            </a:p>
            <a:p>
              <a:pPr algn="ctr"/>
              <a:r>
                <a:rPr lang="ru-RU">
                  <a:solidFill>
                    <a:srgbClr val="000000"/>
                  </a:solidFill>
                  <a:latin typeface="Calibri" pitchFamily="34" charset="0"/>
                </a:rPr>
                <a:t>МБОУ СОШ с.Усть-Вымь</a:t>
              </a:r>
            </a:p>
            <a:p>
              <a:pPr algn="ctr"/>
              <a:r>
                <a:rPr lang="ru-RU">
                  <a:solidFill>
                    <a:srgbClr val="000000"/>
                  </a:solidFill>
                  <a:latin typeface="Calibri" pitchFamily="34" charset="0"/>
                </a:rPr>
                <a:t>Макаров Максим Иванович</a:t>
              </a:r>
            </a:p>
            <a:p>
              <a:pPr algn="ctr"/>
              <a:r>
                <a:rPr lang="ru-RU">
                  <a:solidFill>
                    <a:srgbClr val="000000"/>
                  </a:solidFill>
                  <a:latin typeface="Calibri" pitchFamily="34" charset="0"/>
                </a:rPr>
                <a:t> </a:t>
              </a:r>
            </a:p>
          </p:txBody>
        </p:sp>
      </p:gr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48038" y="0"/>
            <a:ext cx="2643187" cy="762000"/>
          </a:xfrm>
          <a:prstGeom prst="rect">
            <a:avLst/>
          </a:prstGeom>
        </p:spPr>
        <p:txBody>
          <a:bodyPr>
            <a:spAutoFit/>
          </a:bodyPr>
          <a:lstStyle/>
          <a:p>
            <a:pPr algn="r" fontAlgn="auto">
              <a:spcBef>
                <a:spcPts val="0"/>
              </a:spcBef>
              <a:spcAft>
                <a:spcPts val="0"/>
              </a:spcAft>
              <a:defRPr/>
            </a:pPr>
            <a:r>
              <a:rPr lang="ru-RU" sz="4400" b="1" i="1" dirty="0">
                <a:solidFill>
                  <a:srgbClr val="002060"/>
                </a:solidFill>
                <a:effectLst>
                  <a:outerShdw blurRad="38100" dist="38100" dir="2700000" algn="tl">
                    <a:srgbClr val="000000">
                      <a:alpha val="43137"/>
                    </a:srgbClr>
                  </a:outerShdw>
                </a:effectLst>
                <a:latin typeface="+mn-lt"/>
                <a:cs typeface="+mn-cs"/>
              </a:rPr>
              <a:t>Подача</a:t>
            </a:r>
            <a:endParaRPr lang="ru-RU" sz="4400" b="1" i="1" dirty="0">
              <a:solidFill>
                <a:srgbClr val="002060"/>
              </a:solidFill>
              <a:effectLst>
                <a:outerShdw blurRad="38100" dist="38100" dir="2700000" algn="tl">
                  <a:srgbClr val="000000">
                    <a:alpha val="43137"/>
                  </a:srgbClr>
                </a:outerShdw>
              </a:effectLst>
              <a:latin typeface="+mn-lt"/>
              <a:cs typeface="+mn-cs"/>
            </a:endParaRPr>
          </a:p>
        </p:txBody>
      </p:sp>
      <p:sp>
        <p:nvSpPr>
          <p:cNvPr id="22530" name="Прямоугольник 2"/>
          <p:cNvSpPr>
            <a:spLocks noChangeArrowheads="1"/>
          </p:cNvSpPr>
          <p:nvPr/>
        </p:nvSpPr>
        <p:spPr bwMode="auto">
          <a:xfrm>
            <a:off x="1357313" y="692150"/>
            <a:ext cx="7786687" cy="4486275"/>
          </a:xfrm>
          <a:prstGeom prst="rect">
            <a:avLst/>
          </a:prstGeom>
          <a:noFill/>
          <a:ln w="9525">
            <a:noFill/>
            <a:miter lim="800000"/>
            <a:headEnd/>
            <a:tailEnd/>
          </a:ln>
        </p:spPr>
        <p:txBody>
          <a:bodyPr>
            <a:spAutoFit/>
          </a:bodyPr>
          <a:lstStyle/>
          <a:p>
            <a:r>
              <a:rPr lang="ru-RU">
                <a:latin typeface="Calibri" pitchFamily="34" charset="0"/>
              </a:rPr>
              <a:t>Выполняет </a:t>
            </a:r>
            <a:r>
              <a:rPr lang="ru-RU">
                <a:latin typeface="Calibri" pitchFamily="34" charset="0"/>
                <a:hlinkClick r:id="rId2" tooltip="Подача"/>
              </a:rPr>
              <a:t>подачу</a:t>
            </a:r>
            <a:r>
              <a:rPr lang="ru-RU">
                <a:latin typeface="Calibri" pitchFamily="34" charset="0"/>
              </a:rPr>
              <a:t> игрок, который в результате последнего перехода перемещается из второй в первую зону. Подача производится из зоны подачи за задней линией игровой площадки с целью приземлить мяч на половине противника или максимально усложнить приём. До того как игрок не коснётся мяча при подаче, ни одна часть его тела не должна коснуться поверхности площадки (в особенности это касается подачи в прыжке). В полёте мяч может коснуться сетки, но не должен касаться антенн или их мысленного продолжения вверх. Если мяч коснётся поверхности игровой площадки на стороне принимающей команды, подающей команде засчитывается очко. Если игрок, который подавал, нарушил правила или отправил мяч в </a:t>
            </a:r>
            <a:r>
              <a:rPr lang="ru-RU" i="1">
                <a:latin typeface="Calibri" pitchFamily="34" charset="0"/>
                <a:hlinkClick r:id="rId3" tooltip="Аут"/>
              </a:rPr>
              <a:t>аут</a:t>
            </a:r>
            <a:r>
              <a:rPr lang="ru-RU">
                <a:latin typeface="Calibri" pitchFamily="34" charset="0"/>
              </a:rPr>
              <a:t>, то очко засчитывается принимающей команде. Не разрешается блокировать мяч при подаче, прерывая его траекторию над сеткой. Если очко выиграно командой, которая подавала мяч, то подачу продолжает выполнять тот же игрок.</a:t>
            </a:r>
          </a:p>
          <a:p>
            <a:endParaRPr lang="ru-RU">
              <a:latin typeface="Calibri" pitchFamily="34" charset="0"/>
            </a:endParaRPr>
          </a:p>
        </p:txBody>
      </p:sp>
      <p:pic>
        <p:nvPicPr>
          <p:cNvPr id="22531" name="Picture 2" descr="https://upload.wikimedia.org/wikipedia/commons/d/d2/Urpo%25Sivula.jpg"/>
          <p:cNvPicPr>
            <a:picLocks noChangeAspect="1" noChangeArrowheads="1"/>
          </p:cNvPicPr>
          <p:nvPr/>
        </p:nvPicPr>
        <p:blipFill>
          <a:blip r:embed="rId4"/>
          <a:srcRect/>
          <a:stretch>
            <a:fillRect/>
          </a:stretch>
        </p:blipFill>
        <p:spPr bwMode="auto">
          <a:xfrm>
            <a:off x="6929438" y="4602163"/>
            <a:ext cx="1857375" cy="2255837"/>
          </a:xfrm>
          <a:prstGeom prst="rect">
            <a:avLst/>
          </a:prstGeom>
          <a:noFill/>
          <a:ln w="9525">
            <a:noFill/>
            <a:miter lim="800000"/>
            <a:headEnd/>
            <a:tailEnd/>
          </a:ln>
        </p:spPr>
      </p:pic>
    </p:spTree>
  </p:cSld>
  <p:clrMapOvr>
    <a:masterClrMapping/>
  </p:clrMapOvr>
  <p:transition>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Прямоугольник 1"/>
          <p:cNvSpPr>
            <a:spLocks noChangeArrowheads="1"/>
          </p:cNvSpPr>
          <p:nvPr/>
        </p:nvSpPr>
        <p:spPr bwMode="auto">
          <a:xfrm>
            <a:off x="2700338" y="0"/>
            <a:ext cx="4857750" cy="641350"/>
          </a:xfrm>
          <a:prstGeom prst="rect">
            <a:avLst/>
          </a:prstGeom>
          <a:noFill/>
          <a:ln w="9525">
            <a:noFill/>
            <a:miter lim="800000"/>
            <a:headEnd/>
            <a:tailEnd/>
          </a:ln>
        </p:spPr>
        <p:txBody>
          <a:bodyPr>
            <a:spAutoFit/>
          </a:bodyPr>
          <a:lstStyle/>
          <a:p>
            <a:pPr algn="ctr"/>
            <a:r>
              <a:rPr lang="ru-RU" sz="3600" b="1" i="1">
                <a:solidFill>
                  <a:srgbClr val="002060"/>
                </a:solidFill>
                <a:latin typeface="Calibri" pitchFamily="34" charset="0"/>
              </a:rPr>
              <a:t>Атака</a:t>
            </a:r>
          </a:p>
        </p:txBody>
      </p:sp>
      <p:sp>
        <p:nvSpPr>
          <p:cNvPr id="23554" name="Прямоугольник 2"/>
          <p:cNvSpPr>
            <a:spLocks noChangeArrowheads="1"/>
          </p:cNvSpPr>
          <p:nvPr/>
        </p:nvSpPr>
        <p:spPr bwMode="auto">
          <a:xfrm>
            <a:off x="1116013" y="692150"/>
            <a:ext cx="7670800" cy="5273675"/>
          </a:xfrm>
          <a:prstGeom prst="rect">
            <a:avLst/>
          </a:prstGeom>
          <a:noFill/>
          <a:ln w="9525">
            <a:noFill/>
            <a:miter lim="800000"/>
            <a:headEnd/>
            <a:tailEnd/>
          </a:ln>
        </p:spPr>
        <p:txBody>
          <a:bodyPr>
            <a:spAutoFit/>
          </a:bodyPr>
          <a:lstStyle/>
          <a:p>
            <a:r>
              <a:rPr lang="ru-RU" sz="2000">
                <a:latin typeface="Calibri" pitchFamily="34" charset="0"/>
              </a:rPr>
              <a:t>Обычно при позитивном приёме мяч принимается игроками задней линии (1-е касание) и доводится до связующего игрока. Связующий передаёт (2-м касанием) мяч игроку для выполнения атакующего удара (3-е касание). При атакующем ударе мяч должен пройти над сеткой, но в пространстве между двумя антеннами, при этом мяч может задеть сетку, но не должен задевать антенны или их мысленного продолжения вверх. Игроки передней линии могут атаковать с любой точки площадки. Игроки задней линии перед атакой должны отталкиваться за специальной трёхметровой линией. Запрещено атаковать (то есть наносить удар по мячу выше линии верхнего края сетки) только </a:t>
            </a:r>
            <a:r>
              <a:rPr lang="ru-RU" sz="2000">
                <a:latin typeface="Calibri" pitchFamily="34" charset="0"/>
                <a:hlinkClick r:id="rId2" tooltip="Либеро (волейбол)"/>
              </a:rPr>
              <a:t>либеро</a:t>
            </a:r>
            <a:r>
              <a:rPr lang="ru-RU" sz="2000">
                <a:latin typeface="Calibri" pitchFamily="34" charset="0"/>
              </a:rPr>
              <a:t>.</a:t>
            </a:r>
          </a:p>
          <a:p>
            <a:r>
              <a:rPr lang="ru-RU" sz="2000">
                <a:latin typeface="Calibri" pitchFamily="34" charset="0"/>
              </a:rPr>
              <a:t>Различают атакующие удары: прямые (по ходу) и боковые, удары с переводом вправо (влево) и обманные удары (скидки). Все атакующие удары выполняются только на своей стороне, переносить руки на сторону противника можно только после выполнения удара.</a:t>
            </a:r>
          </a:p>
        </p:txBody>
      </p:sp>
    </p:spTree>
  </p:cSld>
  <p:clrMapOvr>
    <a:masterClrMapping/>
  </p:clrMapOvr>
  <p:transition>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9" name="Picture 2" descr="Открытки на kards.qip.ru - Поиск - День волейбола"/>
          <p:cNvPicPr>
            <a:picLocks noChangeAspect="1" noChangeArrowheads="1"/>
          </p:cNvPicPr>
          <p:nvPr/>
        </p:nvPicPr>
        <p:blipFill>
          <a:blip r:embed="rId2"/>
          <a:srcRect/>
          <a:stretch>
            <a:fillRect/>
          </a:stretch>
        </p:blipFill>
        <p:spPr bwMode="auto">
          <a:xfrm>
            <a:off x="6804025" y="4221163"/>
            <a:ext cx="2114550" cy="2365375"/>
          </a:xfrm>
          <a:prstGeom prst="rect">
            <a:avLst/>
          </a:prstGeom>
          <a:noFill/>
          <a:ln w="9525">
            <a:noFill/>
            <a:miter lim="800000"/>
            <a:headEnd/>
            <a:tailEnd/>
          </a:ln>
        </p:spPr>
      </p:pic>
      <p:sp>
        <p:nvSpPr>
          <p:cNvPr id="24577" name="Прямоугольник 1"/>
          <p:cNvSpPr>
            <a:spLocks noChangeArrowheads="1"/>
          </p:cNvSpPr>
          <p:nvPr/>
        </p:nvSpPr>
        <p:spPr bwMode="auto">
          <a:xfrm>
            <a:off x="2051050" y="260350"/>
            <a:ext cx="4951413" cy="519113"/>
          </a:xfrm>
          <a:prstGeom prst="rect">
            <a:avLst/>
          </a:prstGeom>
          <a:noFill/>
          <a:ln w="9525">
            <a:noFill/>
            <a:miter lim="800000"/>
            <a:headEnd/>
            <a:tailEnd/>
          </a:ln>
        </p:spPr>
        <p:txBody>
          <a:bodyPr>
            <a:spAutoFit/>
          </a:bodyPr>
          <a:lstStyle/>
          <a:p>
            <a:pPr algn="ctr"/>
            <a:r>
              <a:rPr lang="ru-RU" sz="2800" b="1" i="1">
                <a:solidFill>
                  <a:srgbClr val="002060"/>
                </a:solidFill>
                <a:latin typeface="Calibri" pitchFamily="34" charset="0"/>
              </a:rPr>
              <a:t>Защита (приём атаки)</a:t>
            </a:r>
          </a:p>
        </p:txBody>
      </p:sp>
      <p:sp>
        <p:nvSpPr>
          <p:cNvPr id="24578" name="Прямоугольник 2"/>
          <p:cNvSpPr>
            <a:spLocks noChangeArrowheads="1"/>
          </p:cNvSpPr>
          <p:nvPr/>
        </p:nvSpPr>
        <p:spPr bwMode="auto">
          <a:xfrm>
            <a:off x="1042988" y="765175"/>
            <a:ext cx="7886700" cy="4211638"/>
          </a:xfrm>
          <a:prstGeom prst="rect">
            <a:avLst/>
          </a:prstGeom>
          <a:noFill/>
          <a:ln w="9525">
            <a:noFill/>
            <a:miter lim="800000"/>
            <a:headEnd/>
            <a:tailEnd/>
          </a:ln>
        </p:spPr>
        <p:txBody>
          <a:bodyPr>
            <a:spAutoFit/>
          </a:bodyPr>
          <a:lstStyle/>
          <a:p>
            <a:r>
              <a:rPr lang="ru-RU" b="1" i="1">
                <a:latin typeface="Calibri" pitchFamily="34" charset="0"/>
              </a:rPr>
              <a:t>Приём атакующего удара отличается от приёма подачи, так как в защите в обязательном порядке всегда участвуют все 6 игроков находящихся на площадке; некоторые игроки передней линии ставят блок (иногда все трое), а все остальные играют в защите. Цель защищающихся оставить мяч в игре и по возможности довести его пасующему. Защита может быть эффективной только в случае согласованных действий всех игроков команды, поэтому были разработаны схемы игры в защите, из которых прижились только две: «углом назад» и «углом вперёд». В обеих схемах крайние защитники стоят по боковым линиям, выходя из-за блока в 5-6 метрах от сетки, а вот защитник в 6 зоне, в соответствии с названием схемы, играет или непосредственно позади блока (ловит скидки за блок), или за лицевой линией (играет дальние рикошеты от блока).</a:t>
            </a:r>
          </a:p>
        </p:txBody>
      </p:sp>
    </p:spTree>
  </p:cSld>
  <p:clrMapOvr>
    <a:masterClrMapping/>
  </p:clrMapOvr>
  <p:transition>
    <p:whee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3" name="Picture 2" descr="Блокирование в волейболе"/>
          <p:cNvPicPr>
            <a:picLocks noChangeAspect="1" noChangeArrowheads="1"/>
          </p:cNvPicPr>
          <p:nvPr/>
        </p:nvPicPr>
        <p:blipFill>
          <a:blip r:embed="rId2"/>
          <a:srcRect/>
          <a:stretch>
            <a:fillRect/>
          </a:stretch>
        </p:blipFill>
        <p:spPr bwMode="auto">
          <a:xfrm>
            <a:off x="4068763" y="4652963"/>
            <a:ext cx="5075237" cy="2000250"/>
          </a:xfrm>
          <a:prstGeom prst="rect">
            <a:avLst/>
          </a:prstGeom>
          <a:noFill/>
          <a:ln w="9525">
            <a:noFill/>
            <a:miter lim="800000"/>
            <a:headEnd/>
            <a:tailEnd/>
          </a:ln>
        </p:spPr>
      </p:pic>
      <p:sp>
        <p:nvSpPr>
          <p:cNvPr id="25601" name="Прямоугольник 1"/>
          <p:cNvSpPr>
            <a:spLocks noChangeArrowheads="1"/>
          </p:cNvSpPr>
          <p:nvPr/>
        </p:nvSpPr>
        <p:spPr bwMode="auto">
          <a:xfrm>
            <a:off x="2357438" y="285750"/>
            <a:ext cx="5815012" cy="701675"/>
          </a:xfrm>
          <a:prstGeom prst="rect">
            <a:avLst/>
          </a:prstGeom>
          <a:noFill/>
          <a:ln w="9525">
            <a:noFill/>
            <a:miter lim="800000"/>
            <a:headEnd/>
            <a:tailEnd/>
          </a:ln>
        </p:spPr>
        <p:txBody>
          <a:bodyPr>
            <a:spAutoFit/>
          </a:bodyPr>
          <a:lstStyle/>
          <a:p>
            <a:pPr algn="ctr"/>
            <a:r>
              <a:rPr lang="ru-RU" sz="4000" b="1">
                <a:solidFill>
                  <a:srgbClr val="002060"/>
                </a:solidFill>
                <a:latin typeface="Calibri" pitchFamily="34" charset="0"/>
              </a:rPr>
              <a:t>Блокирование</a:t>
            </a:r>
          </a:p>
        </p:txBody>
      </p:sp>
      <p:sp>
        <p:nvSpPr>
          <p:cNvPr id="25602" name="Прямоугольник 2"/>
          <p:cNvSpPr>
            <a:spLocks noChangeArrowheads="1"/>
          </p:cNvSpPr>
          <p:nvPr/>
        </p:nvSpPr>
        <p:spPr bwMode="auto">
          <a:xfrm>
            <a:off x="1187450" y="836613"/>
            <a:ext cx="7705725" cy="4664075"/>
          </a:xfrm>
          <a:prstGeom prst="rect">
            <a:avLst/>
          </a:prstGeom>
          <a:noFill/>
          <a:ln w="9525">
            <a:noFill/>
            <a:miter lim="800000"/>
            <a:headEnd/>
            <a:tailEnd/>
          </a:ln>
        </p:spPr>
        <p:txBody>
          <a:bodyPr>
            <a:spAutoFit/>
          </a:bodyPr>
          <a:lstStyle/>
          <a:p>
            <a:r>
              <a:rPr lang="ru-RU" sz="2000" b="1" i="1">
                <a:latin typeface="Calibri" pitchFamily="34" charset="0"/>
              </a:rPr>
              <a:t>Это игровой приём, при котором защищающаяся команда препятствует переводу мяча при атаке противника на свою сторону, перекрывая его ход любой частью тела над сеткой, обычно руками, перенесёнными на сторону противника в рамках правил. Разрешается переносить руки на сторону противника при блокировании в той степени, чтобы они не мешали противнику до его атаки или другого игрового действия.</a:t>
            </a:r>
          </a:p>
          <a:p>
            <a:r>
              <a:rPr lang="ru-RU" sz="2000" b="1" i="1">
                <a:latin typeface="Calibri" pitchFamily="34" charset="0"/>
              </a:rPr>
              <a:t>Блок может быть одиночным или групповым (двойным, тройным). Касание блока не считается за одно из трёх касаний. Блокировать могут только те игроки, что стоят на передней</a:t>
            </a:r>
            <a:endParaRPr lang="en-US" sz="2000" b="1" i="1">
              <a:latin typeface="Calibri" pitchFamily="34" charset="0"/>
            </a:endParaRPr>
          </a:p>
          <a:p>
            <a:r>
              <a:rPr lang="ru-RU" sz="2000" b="1" i="1">
                <a:latin typeface="Calibri" pitchFamily="34" charset="0"/>
              </a:rPr>
              <a:t> линии, то есть</a:t>
            </a:r>
            <a:endParaRPr lang="en-US" sz="2000" b="1" i="1">
              <a:latin typeface="Calibri" pitchFamily="34" charset="0"/>
            </a:endParaRPr>
          </a:p>
          <a:p>
            <a:r>
              <a:rPr lang="ru-RU" sz="2000" b="1" i="1">
                <a:latin typeface="Calibri" pitchFamily="34" charset="0"/>
              </a:rPr>
              <a:t> в зонах 2, 3, 4.</a:t>
            </a:r>
          </a:p>
        </p:txBody>
      </p:sp>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2" descr="Презентация на тему: &quot;Волейбол&quot; Выполнила ученик 10Б класса …"/>
          <p:cNvPicPr>
            <a:picLocks noChangeAspect="1" noChangeArrowheads="1"/>
          </p:cNvPicPr>
          <p:nvPr/>
        </p:nvPicPr>
        <p:blipFill>
          <a:blip r:embed="rId2"/>
          <a:srcRect/>
          <a:stretch>
            <a:fillRect/>
          </a:stretch>
        </p:blipFill>
        <p:spPr bwMode="auto">
          <a:xfrm>
            <a:off x="1116013" y="268288"/>
            <a:ext cx="8027987" cy="6589712"/>
          </a:xfrm>
          <a:prstGeom prst="rect">
            <a:avLst/>
          </a:prstGeom>
          <a:noFill/>
          <a:ln w="9525">
            <a:noFill/>
            <a:miter lim="800000"/>
            <a:headEnd/>
            <a:tailEnd/>
          </a:ln>
        </p:spPr>
      </p:pic>
    </p:spTree>
  </p:cSld>
  <p:clrMapOvr>
    <a:masterClrMapping/>
  </p:clrMapOvr>
  <p:transition>
    <p:pull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Прямоугольник 1"/>
          <p:cNvSpPr>
            <a:spLocks noChangeArrowheads="1"/>
          </p:cNvSpPr>
          <p:nvPr/>
        </p:nvSpPr>
        <p:spPr bwMode="auto">
          <a:xfrm>
            <a:off x="1042988" y="0"/>
            <a:ext cx="6583362" cy="519113"/>
          </a:xfrm>
          <a:prstGeom prst="rect">
            <a:avLst/>
          </a:prstGeom>
          <a:noFill/>
          <a:ln w="9525">
            <a:noFill/>
            <a:miter lim="800000"/>
            <a:headEnd/>
            <a:tailEnd/>
          </a:ln>
        </p:spPr>
        <p:txBody>
          <a:bodyPr>
            <a:spAutoFit/>
          </a:bodyPr>
          <a:lstStyle/>
          <a:p>
            <a:pPr algn="ctr"/>
            <a:r>
              <a:rPr lang="ru-RU" sz="2800" b="1" i="1">
                <a:solidFill>
                  <a:srgbClr val="002060"/>
                </a:solidFill>
                <a:latin typeface="Calibri" pitchFamily="34" charset="0"/>
              </a:rPr>
              <a:t>Выдающиеся волейболисты</a:t>
            </a:r>
          </a:p>
        </p:txBody>
      </p:sp>
      <p:sp>
        <p:nvSpPr>
          <p:cNvPr id="27650" name="Прямоугольник 2"/>
          <p:cNvSpPr>
            <a:spLocks noChangeArrowheads="1"/>
          </p:cNvSpPr>
          <p:nvPr/>
        </p:nvSpPr>
        <p:spPr bwMode="auto">
          <a:xfrm>
            <a:off x="0" y="671513"/>
            <a:ext cx="9144000" cy="6134100"/>
          </a:xfrm>
          <a:prstGeom prst="rect">
            <a:avLst/>
          </a:prstGeom>
          <a:noFill/>
          <a:ln w="9525">
            <a:noFill/>
            <a:miter lim="800000"/>
            <a:headEnd/>
            <a:tailEnd/>
          </a:ln>
        </p:spPr>
        <p:txBody>
          <a:bodyPr>
            <a:spAutoFit/>
          </a:bodyPr>
          <a:lstStyle/>
          <a:p>
            <a:r>
              <a:rPr lang="en-US" b="1">
                <a:solidFill>
                  <a:srgbClr val="080808"/>
                </a:solidFill>
                <a:latin typeface="Calibri" pitchFamily="34" charset="0"/>
              </a:rPr>
              <a:t>  </a:t>
            </a:r>
            <a:r>
              <a:rPr lang="ru-RU" b="1">
                <a:solidFill>
                  <a:srgbClr val="080808"/>
                </a:solidFill>
                <a:latin typeface="Calibri" pitchFamily="34" charset="0"/>
              </a:rPr>
              <a:t>В 2000 году Международная федерация волейбола проводила опрос по определению лучших волейболисток XX века. Среди женщин на это звание были номинированы </a:t>
            </a:r>
            <a:r>
              <a:rPr lang="ru-RU" b="1">
                <a:solidFill>
                  <a:srgbClr val="080808"/>
                </a:solidFill>
                <a:latin typeface="Calibri" pitchFamily="34" charset="0"/>
                <a:hlinkClick r:id="rId2" tooltip="Лан Пинь (страница отсутствует)"/>
              </a:rPr>
              <a:t>Лан Пинь</a:t>
            </a:r>
            <a:r>
              <a:rPr lang="ru-RU" b="1">
                <a:solidFill>
                  <a:srgbClr val="080808"/>
                </a:solidFill>
                <a:latin typeface="Calibri" pitchFamily="34" charset="0"/>
              </a:rPr>
              <a:t> (Китай), </a:t>
            </a:r>
            <a:r>
              <a:rPr lang="ru-RU" b="1">
                <a:solidFill>
                  <a:srgbClr val="080808"/>
                </a:solidFill>
                <a:latin typeface="Calibri" pitchFamily="34" charset="0"/>
                <a:hlinkClick r:id="rId3" tooltip="Рыскаль, Инна Валерьевна"/>
              </a:rPr>
              <a:t>Инна Рыскаль</a:t>
            </a:r>
            <a:r>
              <a:rPr lang="ru-RU" b="1">
                <a:solidFill>
                  <a:srgbClr val="080808"/>
                </a:solidFill>
                <a:latin typeface="Calibri" pitchFamily="34" charset="0"/>
              </a:rPr>
              <a:t> (СССР), </a:t>
            </a:r>
            <a:r>
              <a:rPr lang="ru-RU" b="1">
                <a:solidFill>
                  <a:srgbClr val="080808"/>
                </a:solidFill>
                <a:latin typeface="Calibri" pitchFamily="34" charset="0"/>
                <a:hlinkClick r:id="rId4" tooltip="Торрес, Регла"/>
              </a:rPr>
              <a:t>Регла Торрес</a:t>
            </a:r>
            <a:r>
              <a:rPr lang="ru-RU" b="1">
                <a:solidFill>
                  <a:srgbClr val="080808"/>
                </a:solidFill>
                <a:latin typeface="Calibri" pitchFamily="34" charset="0"/>
              </a:rPr>
              <a:t> (Куба) и </a:t>
            </a:r>
            <a:r>
              <a:rPr lang="ru-RU" b="1">
                <a:solidFill>
                  <a:srgbClr val="080808"/>
                </a:solidFill>
                <a:latin typeface="Calibri" pitchFamily="34" charset="0"/>
                <a:hlinkClick r:id="rId5" tooltip="Вентурини, Фернанда (страница отсутствует)"/>
              </a:rPr>
              <a:t>Фернанда Вентурини</a:t>
            </a:r>
            <a:r>
              <a:rPr lang="ru-RU" b="1">
                <a:solidFill>
                  <a:srgbClr val="080808"/>
                </a:solidFill>
                <a:latin typeface="Calibri" pitchFamily="34" charset="0"/>
              </a:rPr>
              <a:t> (Бразилия), среди мужчин было 8 претендентов — </a:t>
            </a:r>
            <a:r>
              <a:rPr lang="ru-RU" b="1">
                <a:solidFill>
                  <a:srgbClr val="080808"/>
                </a:solidFill>
                <a:latin typeface="Calibri" pitchFamily="34" charset="0"/>
                <a:hlinkClick r:id="rId6" tooltip="Бланже, Петер (страница отсутствует)"/>
              </a:rPr>
              <a:t>Петер Бланже</a:t>
            </a:r>
            <a:r>
              <a:rPr lang="ru-RU" b="1">
                <a:solidFill>
                  <a:srgbClr val="080808"/>
                </a:solidFill>
                <a:latin typeface="Calibri" pitchFamily="34" charset="0"/>
              </a:rPr>
              <a:t> (Нидерланды), </a:t>
            </a:r>
            <a:r>
              <a:rPr lang="ru-RU" b="1">
                <a:solidFill>
                  <a:srgbClr val="080808"/>
                </a:solidFill>
                <a:latin typeface="Calibri" pitchFamily="34" charset="0"/>
                <a:hlinkClick r:id="rId7" tooltip="Вуйтович, Томаш"/>
              </a:rPr>
              <a:t>Томаш Вуйтович</a:t>
            </a:r>
            <a:r>
              <a:rPr lang="ru-RU" b="1">
                <a:solidFill>
                  <a:srgbClr val="080808"/>
                </a:solidFill>
                <a:latin typeface="Calibri" pitchFamily="34" charset="0"/>
              </a:rPr>
              <a:t> (Польша), </a:t>
            </a:r>
            <a:r>
              <a:rPr lang="ru-RU" b="1">
                <a:solidFill>
                  <a:srgbClr val="080808"/>
                </a:solidFill>
                <a:latin typeface="Calibri" pitchFamily="34" charset="0"/>
                <a:hlinkClick r:id="rId8" tooltip="Кирай, Карч"/>
              </a:rPr>
              <a:t>Карч Кирай</a:t>
            </a:r>
            <a:r>
              <a:rPr lang="ru-RU" b="1">
                <a:solidFill>
                  <a:srgbClr val="080808"/>
                </a:solidFill>
                <a:latin typeface="Calibri" pitchFamily="34" charset="0"/>
              </a:rPr>
              <a:t> (США), </a:t>
            </a:r>
            <a:r>
              <a:rPr lang="ru-RU" b="1">
                <a:solidFill>
                  <a:srgbClr val="080808"/>
                </a:solidFill>
                <a:latin typeface="Calibri" pitchFamily="34" charset="0"/>
                <a:hlinkClick r:id="rId9" tooltip="Конте, Уго"/>
              </a:rPr>
              <a:t>Уго Конте</a:t>
            </a:r>
            <a:r>
              <a:rPr lang="ru-RU" b="1">
                <a:solidFill>
                  <a:srgbClr val="080808"/>
                </a:solidFill>
                <a:latin typeface="Calibri" pitchFamily="34" charset="0"/>
              </a:rPr>
              <a:t>(Аргентина), </a:t>
            </a:r>
            <a:r>
              <a:rPr lang="ru-RU" b="1">
                <a:solidFill>
                  <a:srgbClr val="080808"/>
                </a:solidFill>
                <a:latin typeface="Calibri" pitchFamily="34" charset="0"/>
                <a:hlinkClick r:id="rId10" tooltip="Мусил, Йозеф (страница отсутствует)"/>
              </a:rPr>
              <a:t>Йозеф Мусил</a:t>
            </a:r>
            <a:r>
              <a:rPr lang="ru-RU" b="1">
                <a:solidFill>
                  <a:srgbClr val="080808"/>
                </a:solidFill>
                <a:latin typeface="Calibri" pitchFamily="34" charset="0"/>
              </a:rPr>
              <a:t> (Чехословакия), </a:t>
            </a:r>
            <a:r>
              <a:rPr lang="ru-RU" b="1">
                <a:solidFill>
                  <a:srgbClr val="080808"/>
                </a:solidFill>
                <a:latin typeface="Calibri" pitchFamily="34" charset="0"/>
                <a:hlinkClick r:id="rId11" tooltip="Нэкода, Кацутоси (страница отсутствует)"/>
              </a:rPr>
              <a:t>Кацутоси Нэкода</a:t>
            </a:r>
            <a:r>
              <a:rPr lang="ru-RU" b="1">
                <a:solidFill>
                  <a:srgbClr val="080808"/>
                </a:solidFill>
                <a:latin typeface="Calibri" pitchFamily="34" charset="0"/>
              </a:rPr>
              <a:t> (Япония), </a:t>
            </a:r>
            <a:r>
              <a:rPr lang="ru-RU" b="1">
                <a:solidFill>
                  <a:srgbClr val="080808"/>
                </a:solidFill>
                <a:latin typeface="Calibri" pitchFamily="34" charset="0"/>
                <a:hlinkClick r:id="rId12" tooltip="Рева, Константин Кузьмич"/>
              </a:rPr>
              <a:t>Константин Рева</a:t>
            </a:r>
            <a:r>
              <a:rPr lang="ru-RU" b="1">
                <a:solidFill>
                  <a:srgbClr val="080808"/>
                </a:solidFill>
                <a:latin typeface="Calibri" pitchFamily="34" charset="0"/>
              </a:rPr>
              <a:t> (СССР) и </a:t>
            </a:r>
            <a:r>
              <a:rPr lang="ru-RU" b="1">
                <a:solidFill>
                  <a:srgbClr val="080808"/>
                </a:solidFill>
                <a:latin typeface="Calibri" pitchFamily="34" charset="0"/>
                <a:hlinkClick r:id="rId13" tooltip="Даль Зотто, Ренан (страница отсутствует)"/>
              </a:rPr>
              <a:t>Ренан Даль Зотто</a:t>
            </a:r>
            <a:r>
              <a:rPr lang="ru-RU" b="1">
                <a:solidFill>
                  <a:srgbClr val="080808"/>
                </a:solidFill>
                <a:latin typeface="Calibri" pitchFamily="34" charset="0"/>
              </a:rPr>
              <a:t> (Бразилия</a:t>
            </a:r>
            <a:r>
              <a:rPr lang="en-US" b="1">
                <a:solidFill>
                  <a:srgbClr val="080808"/>
                </a:solidFill>
                <a:latin typeface="Calibri" pitchFamily="34" charset="0"/>
              </a:rPr>
              <a:t>)</a:t>
            </a:r>
            <a:r>
              <a:rPr lang="ru-RU" b="1">
                <a:solidFill>
                  <a:srgbClr val="080808"/>
                </a:solidFill>
                <a:latin typeface="Calibri" pitchFamily="34" charset="0"/>
              </a:rPr>
              <a:t>.</a:t>
            </a:r>
          </a:p>
          <a:p>
            <a:r>
              <a:rPr lang="en-US" b="1">
                <a:solidFill>
                  <a:srgbClr val="080808"/>
                </a:solidFill>
                <a:latin typeface="Calibri" pitchFamily="34" charset="0"/>
              </a:rPr>
              <a:t>  </a:t>
            </a:r>
            <a:r>
              <a:rPr lang="ru-RU" b="1">
                <a:solidFill>
                  <a:srgbClr val="080808"/>
                </a:solidFill>
                <a:latin typeface="Calibri" pitchFamily="34" charset="0"/>
              </a:rPr>
              <a:t>По итогам опроса лучшей волейболисткой прошлого века была признана </a:t>
            </a:r>
            <a:r>
              <a:rPr lang="ru-RU" b="1">
                <a:solidFill>
                  <a:srgbClr val="080808"/>
                </a:solidFill>
                <a:latin typeface="Calibri" pitchFamily="34" charset="0"/>
                <a:hlinkClick r:id="rId4" tooltip="Торрес, Регла"/>
              </a:rPr>
              <a:t>Регла Торрес</a:t>
            </a:r>
            <a:r>
              <a:rPr lang="ru-RU" b="1">
                <a:solidFill>
                  <a:srgbClr val="080808"/>
                </a:solidFill>
                <a:latin typeface="Calibri" pitchFamily="34" charset="0"/>
              </a:rPr>
              <a:t>, лишь на несколько голосов опередив </a:t>
            </a:r>
            <a:r>
              <a:rPr lang="ru-RU" b="1">
                <a:solidFill>
                  <a:srgbClr val="080808"/>
                </a:solidFill>
                <a:latin typeface="Calibri" pitchFamily="34" charset="0"/>
                <a:hlinkClick r:id="rId3" tooltip="Рыскаль, Инна Валерьевна"/>
              </a:rPr>
              <a:t>Инну Рыскаль</a:t>
            </a:r>
            <a:r>
              <a:rPr lang="ru-RU" b="1">
                <a:solidFill>
                  <a:srgbClr val="080808"/>
                </a:solidFill>
                <a:latin typeface="Calibri" pitchFamily="34" charset="0"/>
              </a:rPr>
              <a:t>, которой также присудили награду. Лучшим волейболистом был объявлен </a:t>
            </a:r>
            <a:r>
              <a:rPr lang="ru-RU" b="1">
                <a:solidFill>
                  <a:srgbClr val="080808"/>
                </a:solidFill>
                <a:latin typeface="Calibri" pitchFamily="34" charset="0"/>
                <a:hlinkClick r:id="rId8" tooltip="Кирай, Карч"/>
              </a:rPr>
              <a:t>Карч Кирай</a:t>
            </a:r>
            <a:r>
              <a:rPr lang="ru-RU" b="1">
                <a:solidFill>
                  <a:srgbClr val="080808"/>
                </a:solidFill>
                <a:latin typeface="Calibri" pitchFamily="34" charset="0"/>
              </a:rPr>
              <a:t> — первый трёхкратный олимпийский чемпион по волейболу, выигравший две золотые медали в классическом волейболе (1984, 1988) и одну в пляжном (1996). Лучшими командами XX века стали трёхкратный чемпион мира </a:t>
            </a:r>
            <a:r>
              <a:rPr lang="ru-RU" b="1">
                <a:solidFill>
                  <a:srgbClr val="080808"/>
                </a:solidFill>
                <a:latin typeface="Calibri" pitchFamily="34" charset="0"/>
                <a:hlinkClick r:id="rId14" tooltip="Мужская сборная Италии по волейболу"/>
              </a:rPr>
              <a:t>мужская сборная Италии</a:t>
            </a:r>
            <a:r>
              <a:rPr lang="ru-RU" b="1">
                <a:solidFill>
                  <a:srgbClr val="080808"/>
                </a:solidFill>
                <a:latin typeface="Calibri" pitchFamily="34" charset="0"/>
              </a:rPr>
              <a:t> 1990—1998 годов и </a:t>
            </a:r>
            <a:r>
              <a:rPr lang="ru-RU" b="1">
                <a:solidFill>
                  <a:srgbClr val="080808"/>
                </a:solidFill>
                <a:latin typeface="Calibri" pitchFamily="34" charset="0"/>
                <a:hlinkClick r:id="rId15" tooltip="Женская сборная Японии по волейболу"/>
              </a:rPr>
              <a:t>женская команда Японии</a:t>
            </a:r>
            <a:r>
              <a:rPr lang="ru-RU" b="1">
                <a:solidFill>
                  <a:srgbClr val="080808"/>
                </a:solidFill>
                <a:latin typeface="Calibri" pitchFamily="34" charset="0"/>
              </a:rPr>
              <a:t> 1960—1965 годов.</a:t>
            </a:r>
          </a:p>
          <a:p>
            <a:r>
              <a:rPr lang="en-US" b="1">
                <a:solidFill>
                  <a:srgbClr val="080808"/>
                </a:solidFill>
                <a:latin typeface="Calibri" pitchFamily="34" charset="0"/>
              </a:rPr>
              <a:t>  </a:t>
            </a:r>
            <a:r>
              <a:rPr lang="ru-RU" b="1">
                <a:solidFill>
                  <a:srgbClr val="080808"/>
                </a:solidFill>
                <a:latin typeface="Calibri" pitchFamily="34" charset="0"/>
              </a:rPr>
              <a:t>Наибольшее количество медалей в истории волейбола на Олимпийских играх завоевали российский волейболист </a:t>
            </a:r>
            <a:r>
              <a:rPr lang="ru-RU" b="1">
                <a:solidFill>
                  <a:srgbClr val="080808"/>
                </a:solidFill>
                <a:latin typeface="Calibri" pitchFamily="34" charset="0"/>
                <a:hlinkClick r:id="rId16" tooltip="Тетюхин, Сергей Юрьевич"/>
              </a:rPr>
              <a:t>Сергей Тетюхин</a:t>
            </a:r>
            <a:r>
              <a:rPr lang="ru-RU" b="1">
                <a:solidFill>
                  <a:srgbClr val="080808"/>
                </a:solidFill>
                <a:latin typeface="Calibri" pitchFamily="34" charset="0"/>
              </a:rPr>
              <a:t> (золото, серебро и две бронзы в период с 2000 по 2012 год) и итальянец </a:t>
            </a:r>
            <a:r>
              <a:rPr lang="ru-RU" b="1">
                <a:solidFill>
                  <a:srgbClr val="080808"/>
                </a:solidFill>
                <a:latin typeface="Calibri" pitchFamily="34" charset="0"/>
                <a:hlinkClick r:id="rId17" tooltip="Папи, Самуэле (страница отсутствует)"/>
              </a:rPr>
              <a:t>Самуэле Папи</a:t>
            </a:r>
            <a:r>
              <a:rPr lang="ru-RU" b="1">
                <a:solidFill>
                  <a:srgbClr val="080808"/>
                </a:solidFill>
                <a:latin typeface="Calibri" pitchFamily="34" charset="0"/>
              </a:rPr>
              <a:t> (два серебра и две бронзы на Играх 1996—2004, 2012 годов). Среди женщин это кубинка </a:t>
            </a:r>
            <a:r>
              <a:rPr lang="ru-RU" b="1">
                <a:solidFill>
                  <a:srgbClr val="080808"/>
                </a:solidFill>
                <a:latin typeface="Calibri" pitchFamily="34" charset="0"/>
                <a:hlinkClick r:id="rId18" tooltip="Фернандес, Ана Ибис"/>
              </a:rPr>
              <a:t>Ана Ибис Фернандес</a:t>
            </a:r>
            <a:r>
              <a:rPr lang="ru-RU" b="1">
                <a:solidFill>
                  <a:srgbClr val="080808"/>
                </a:solidFill>
                <a:latin typeface="Calibri" pitchFamily="34" charset="0"/>
              </a:rPr>
              <a:t> (три золотые медали и одна бронзовая в 1992—2004 годах) и советская волейболистка </a:t>
            </a:r>
            <a:r>
              <a:rPr lang="ru-RU" b="1">
                <a:solidFill>
                  <a:srgbClr val="080808"/>
                </a:solidFill>
                <a:latin typeface="Calibri" pitchFamily="34" charset="0"/>
                <a:hlinkClick r:id="rId3" tooltip="Рыскаль, Инна Валерьевна"/>
              </a:rPr>
              <a:t>Инна Рыскаль</a:t>
            </a:r>
            <a:r>
              <a:rPr lang="ru-RU" b="1">
                <a:solidFill>
                  <a:srgbClr val="080808"/>
                </a:solidFill>
                <a:latin typeface="Calibri" pitchFamily="34" charset="0"/>
              </a:rPr>
              <a:t>, которая на четырёх Олимпиадах (1964—1976) завоевала 2 золотые и 2 серебряные медали.</a:t>
            </a:r>
          </a:p>
        </p:txBody>
      </p:sp>
    </p:spTree>
  </p:cSld>
  <p:clrMapOvr>
    <a:masterClrMapping/>
  </p:clrMapOvr>
  <p:transition>
    <p:blind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2" descr="C:\Users\Александр\Desktop\508689480368047936.jpg"/>
          <p:cNvPicPr>
            <a:picLocks noChangeAspect="1" noChangeArrowheads="1" noCrop="1"/>
          </p:cNvPicPr>
          <p:nvPr/>
        </p:nvPicPr>
        <p:blipFill>
          <a:blip r:embed="rId2"/>
          <a:srcRect/>
          <a:stretch>
            <a:fillRect/>
          </a:stretch>
        </p:blipFill>
        <p:spPr bwMode="auto">
          <a:xfrm>
            <a:off x="2357438" y="642938"/>
            <a:ext cx="5000625" cy="4687887"/>
          </a:xfrm>
          <a:prstGeom prst="rect">
            <a:avLst/>
          </a:prstGeom>
          <a:noFill/>
          <a:ln w="9525">
            <a:noFill/>
            <a:miter lim="800000"/>
            <a:headEnd/>
            <a:tailEnd/>
          </a:ln>
        </p:spPr>
      </p:pic>
      <p:sp>
        <p:nvSpPr>
          <p:cNvPr id="28674" name="Заголовок 1"/>
          <p:cNvSpPr>
            <a:spLocks noGrp="1"/>
          </p:cNvSpPr>
          <p:nvPr>
            <p:ph type="title"/>
          </p:nvPr>
        </p:nvSpPr>
        <p:spPr/>
        <p:txBody>
          <a:bodyPr/>
          <a:lstStyle/>
          <a:p>
            <a:endParaRPr lang="ru-RU" smtClean="0"/>
          </a:p>
        </p:txBody>
      </p:sp>
      <p:sp>
        <p:nvSpPr>
          <p:cNvPr id="28675" name="Рисунок 2"/>
          <p:cNvSpPr>
            <a:spLocks noGrp="1"/>
          </p:cNvSpPr>
          <p:nvPr>
            <p:ph type="pic" idx="1"/>
          </p:nvPr>
        </p:nvSpPr>
        <p:spPr/>
      </p:sp>
      <p:sp>
        <p:nvSpPr>
          <p:cNvPr id="28676" name="Текст 3"/>
          <p:cNvSpPr>
            <a:spLocks noGrp="1"/>
          </p:cNvSpPr>
          <p:nvPr>
            <p:ph type="body" sz="half" idx="2"/>
          </p:nvPr>
        </p:nvSpPr>
        <p:spPr>
          <a:xfrm>
            <a:off x="2357438" y="5367338"/>
            <a:ext cx="5599112" cy="804862"/>
          </a:xfrm>
        </p:spPr>
        <p:txBody>
          <a:bodyPr/>
          <a:lstStyle/>
          <a:p>
            <a:r>
              <a:rPr lang="ru-RU" sz="3600" smtClean="0">
                <a:solidFill>
                  <a:srgbClr val="002060"/>
                </a:solidFill>
              </a:rPr>
              <a:t>СПАСИБО ЗА ВНИМАНИЕ</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a:bodyPr>
          <a:lstStyle/>
          <a:p>
            <a:pPr fontAlgn="auto">
              <a:spcAft>
                <a:spcPts val="0"/>
              </a:spcAft>
              <a:defRPr/>
            </a:pPr>
            <a:r>
              <a:rPr lang="ru-RU" sz="6000" dirty="0" smtClean="0">
                <a:solidFill>
                  <a:schemeClr val="accent6">
                    <a:lumMod val="75000"/>
                  </a:schemeClr>
                </a:solidFill>
              </a:rPr>
              <a:t>ПЛАН УРОКА:</a:t>
            </a:r>
            <a:endParaRPr lang="ru-RU" sz="6000" dirty="0">
              <a:solidFill>
                <a:schemeClr val="accent6">
                  <a:lumMod val="75000"/>
                </a:schemeClr>
              </a:solidFill>
            </a:endParaRPr>
          </a:p>
        </p:txBody>
      </p:sp>
      <p:sp>
        <p:nvSpPr>
          <p:cNvPr id="14338" name="Объект 2"/>
          <p:cNvSpPr>
            <a:spLocks noGrp="1"/>
          </p:cNvSpPr>
          <p:nvPr>
            <p:ph idx="1"/>
          </p:nvPr>
        </p:nvSpPr>
        <p:spPr>
          <a:xfrm>
            <a:off x="1187450" y="1417638"/>
            <a:ext cx="7499350" cy="4708525"/>
          </a:xfrm>
        </p:spPr>
        <p:txBody>
          <a:bodyPr/>
          <a:lstStyle/>
          <a:p>
            <a:pPr marL="514350" indent="-514350">
              <a:buFont typeface="Calibri" pitchFamily="34" charset="0"/>
              <a:buAutoNum type="arabicPeriod"/>
            </a:pPr>
            <a:r>
              <a:rPr lang="ru-RU" smtClean="0"/>
              <a:t>Ознакомиться с термином «волейбол»</a:t>
            </a:r>
          </a:p>
          <a:p>
            <a:pPr marL="514350" indent="-514350">
              <a:buFont typeface="Calibri" pitchFamily="34" charset="0"/>
              <a:buAutoNum type="arabicPeriod"/>
            </a:pPr>
            <a:r>
              <a:rPr lang="ru-RU" smtClean="0"/>
              <a:t>Узнать некоторые факты из истории волейбола</a:t>
            </a:r>
          </a:p>
          <a:p>
            <a:pPr marL="514350" indent="-514350">
              <a:buFont typeface="Calibri" pitchFamily="34" charset="0"/>
              <a:buAutoNum type="arabicPeriod"/>
            </a:pPr>
            <a:r>
              <a:rPr lang="ru-RU" smtClean="0"/>
              <a:t>Изучить правила игры в волейбол</a:t>
            </a:r>
          </a:p>
        </p:txBody>
      </p:sp>
      <p:pic>
        <p:nvPicPr>
          <p:cNvPr id="14339" name="Рисунок 3"/>
          <p:cNvPicPr>
            <a:picLocks noChangeAspect="1"/>
          </p:cNvPicPr>
          <p:nvPr/>
        </p:nvPicPr>
        <p:blipFill>
          <a:blip r:embed="rId2"/>
          <a:srcRect/>
          <a:stretch>
            <a:fillRect/>
          </a:stretch>
        </p:blipFill>
        <p:spPr bwMode="auto">
          <a:xfrm>
            <a:off x="1444625" y="4005263"/>
            <a:ext cx="6985000" cy="259238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2" descr="Волейбол - турнир городов РФ среди юношей на призы ОАО &quot;Сатурн - газовые турбины&quot;. - Инфорыбинск"/>
          <p:cNvPicPr>
            <a:picLocks noChangeAspect="1" noChangeArrowheads="1"/>
          </p:cNvPicPr>
          <p:nvPr/>
        </p:nvPicPr>
        <p:blipFill>
          <a:blip r:embed="rId2"/>
          <a:srcRect/>
          <a:stretch>
            <a:fillRect/>
          </a:stretch>
        </p:blipFill>
        <p:spPr bwMode="auto">
          <a:xfrm>
            <a:off x="5219700" y="4365625"/>
            <a:ext cx="3571875" cy="2238375"/>
          </a:xfrm>
          <a:prstGeom prst="rect">
            <a:avLst/>
          </a:prstGeom>
          <a:noFill/>
          <a:ln w="9525">
            <a:noFill/>
            <a:miter lim="800000"/>
            <a:headEnd/>
            <a:tailEnd/>
          </a:ln>
        </p:spPr>
      </p:pic>
      <p:sp>
        <p:nvSpPr>
          <p:cNvPr id="2" name="Прямоугольник 1"/>
          <p:cNvSpPr/>
          <p:nvPr/>
        </p:nvSpPr>
        <p:spPr>
          <a:xfrm>
            <a:off x="684213" y="428625"/>
            <a:ext cx="8174037" cy="2895600"/>
          </a:xfrm>
          <a:prstGeom prst="rect">
            <a:avLst/>
          </a:prstGeom>
        </p:spPr>
        <p:txBody>
          <a:bodyPr>
            <a:spAutoFit/>
          </a:bodyPr>
          <a:lstStyle/>
          <a:p>
            <a:r>
              <a:rPr lang="en-US" sz="2400" i="1">
                <a:solidFill>
                  <a:srgbClr val="002060"/>
                </a:solidFill>
                <a:effectLst>
                  <a:outerShdw blurRad="38100" dist="38100" dir="2700000" algn="tl">
                    <a:srgbClr val="000000"/>
                  </a:outerShdw>
                </a:effectLst>
                <a:latin typeface="Calibri" pitchFamily="34" charset="0"/>
              </a:rPr>
              <a:t>      </a:t>
            </a:r>
            <a:r>
              <a:rPr lang="ru-RU" sz="2000" i="1">
                <a:solidFill>
                  <a:srgbClr val="002060"/>
                </a:solidFill>
                <a:effectLst>
                  <a:outerShdw blurRad="38100" dist="38100" dir="2700000" algn="tl">
                    <a:srgbClr val="000000"/>
                  </a:outerShdw>
                </a:effectLst>
                <a:latin typeface="Times New Roman" pitchFamily="18" charset="0"/>
              </a:rPr>
              <a:t>Волейбол</a:t>
            </a:r>
            <a:r>
              <a:rPr lang="ru-RU" sz="2000" i="1">
                <a:effectLst>
                  <a:outerShdw blurRad="38100" dist="38100" dir="2700000" algn="tl">
                    <a:srgbClr val="FFFFFF"/>
                  </a:outerShdw>
                </a:effectLst>
                <a:latin typeface="Times New Roman" pitchFamily="18" charset="0"/>
              </a:rPr>
              <a:t> </a:t>
            </a:r>
            <a:r>
              <a:rPr lang="ru-RU" sz="2000">
                <a:latin typeface="Times New Roman" pitchFamily="18" charset="0"/>
              </a:rPr>
              <a:t>(</a:t>
            </a:r>
            <a:r>
              <a:rPr lang="ru-RU" sz="2000">
                <a:latin typeface="Times New Roman" pitchFamily="18" charset="0"/>
                <a:hlinkClick r:id="rId3" tooltip="Английский язык"/>
              </a:rPr>
              <a:t>англ.</a:t>
            </a:r>
            <a:r>
              <a:rPr lang="ru-RU" sz="2000">
                <a:latin typeface="Times New Roman" pitchFamily="18" charset="0"/>
              </a:rPr>
              <a:t> </a:t>
            </a:r>
            <a:r>
              <a:rPr lang="ru-RU" sz="2000" i="1">
                <a:latin typeface="Times New Roman" pitchFamily="18" charset="0"/>
              </a:rPr>
              <a:t>volleyball</a:t>
            </a:r>
            <a:r>
              <a:rPr lang="ru-RU" sz="2000">
                <a:latin typeface="Times New Roman" pitchFamily="18" charset="0"/>
              </a:rPr>
              <a:t> от volley — «удар с лёта» и ball — «мяч») — вид </a:t>
            </a:r>
            <a:r>
              <a:rPr lang="ru-RU" sz="2000">
                <a:latin typeface="Times New Roman" pitchFamily="18" charset="0"/>
                <a:hlinkClick r:id="rId4" tooltip="Спорт"/>
              </a:rPr>
              <a:t>спорта</a:t>
            </a:r>
            <a:r>
              <a:rPr lang="ru-RU" sz="2000">
                <a:latin typeface="Times New Roman" pitchFamily="18" charset="0"/>
              </a:rPr>
              <a:t>, командная спортивная игра, в процессе которой две команды соревнуются на специальной </a:t>
            </a:r>
            <a:r>
              <a:rPr lang="ru-RU" sz="2000">
                <a:latin typeface="Times New Roman" pitchFamily="18" charset="0"/>
                <a:hlinkClick r:id="rId5" tooltip="Волейбольная площадка"/>
              </a:rPr>
              <a:t>площадке</a:t>
            </a:r>
            <a:r>
              <a:rPr lang="ru-RU" sz="2000">
                <a:latin typeface="Times New Roman" pitchFamily="18" charset="0"/>
              </a:rPr>
              <a:t>, разделённой </a:t>
            </a:r>
            <a:r>
              <a:rPr lang="ru-RU" sz="2000">
                <a:latin typeface="Times New Roman" pitchFamily="18" charset="0"/>
                <a:hlinkClick r:id="rId6" tooltip="Сетка (спортивная) (страница отсутствует)"/>
              </a:rPr>
              <a:t>сеткой</a:t>
            </a:r>
            <a:r>
              <a:rPr lang="ru-RU" sz="2000">
                <a:latin typeface="Times New Roman" pitchFamily="18" charset="0"/>
              </a:rPr>
              <a:t>, стремясь направить </a:t>
            </a:r>
            <a:r>
              <a:rPr lang="ru-RU" sz="2000">
                <a:latin typeface="Times New Roman" pitchFamily="18" charset="0"/>
                <a:hlinkClick r:id="rId7" tooltip="Волейбольный мяч"/>
              </a:rPr>
              <a:t>мяч</a:t>
            </a:r>
            <a:r>
              <a:rPr lang="ru-RU" sz="2000">
                <a:latin typeface="Times New Roman" pitchFamily="18" charset="0"/>
              </a:rPr>
              <a:t> на сторону соперника таким образом, чтобы он приземлился на площадке противника , либо чтобы игрок защищающейся команды допустил ошибку. При этом для организации атаки игрокам одной команды разрешается не более трёх касаний мяча подряд (в дополнение к касанию на блоке).</a:t>
            </a:r>
          </a:p>
        </p:txBody>
      </p:sp>
      <p:sp>
        <p:nvSpPr>
          <p:cNvPr id="15362" name="Прямоугольник 2"/>
          <p:cNvSpPr>
            <a:spLocks noChangeArrowheads="1"/>
          </p:cNvSpPr>
          <p:nvPr/>
        </p:nvSpPr>
        <p:spPr bwMode="auto">
          <a:xfrm>
            <a:off x="323850" y="3500438"/>
            <a:ext cx="8820150" cy="2530475"/>
          </a:xfrm>
          <a:prstGeom prst="rect">
            <a:avLst/>
          </a:prstGeom>
          <a:noFill/>
          <a:ln w="9525">
            <a:noFill/>
            <a:miter lim="800000"/>
            <a:headEnd/>
            <a:tailEnd/>
          </a:ln>
        </p:spPr>
        <p:txBody>
          <a:bodyPr>
            <a:spAutoFit/>
          </a:bodyPr>
          <a:lstStyle/>
          <a:p>
            <a:r>
              <a:rPr lang="en-US" b="1">
                <a:solidFill>
                  <a:srgbClr val="0F0505"/>
                </a:solidFill>
                <a:latin typeface="Calibri" pitchFamily="34" charset="0"/>
              </a:rPr>
              <a:t>    </a:t>
            </a:r>
            <a:r>
              <a:rPr lang="ru-RU" sz="2000" b="1">
                <a:solidFill>
                  <a:srgbClr val="0F0505"/>
                </a:solidFill>
                <a:latin typeface="Times New Roman" pitchFamily="18" charset="0"/>
              </a:rPr>
              <a:t>Волейбол</a:t>
            </a:r>
            <a:r>
              <a:rPr lang="ru-RU" sz="2000">
                <a:latin typeface="Times New Roman" pitchFamily="18" charset="0"/>
              </a:rPr>
              <a:t> — неконтактный, комбинационный вид спорта, где каждый игрок имеет строгую специализацию на площадке. Важнейшими качествами для игроков в волейбол</a:t>
            </a:r>
            <a:endParaRPr lang="en-US" sz="2000">
              <a:latin typeface="Times New Roman" pitchFamily="18" charset="0"/>
            </a:endParaRPr>
          </a:p>
          <a:p>
            <a:r>
              <a:rPr lang="ru-RU" sz="2000">
                <a:latin typeface="Times New Roman" pitchFamily="18" charset="0"/>
              </a:rPr>
              <a:t> являются прыгучесть для возможности</a:t>
            </a:r>
            <a:endParaRPr lang="en-US" sz="2000">
              <a:latin typeface="Times New Roman" pitchFamily="18" charset="0"/>
            </a:endParaRPr>
          </a:p>
          <a:p>
            <a:r>
              <a:rPr lang="ru-RU" sz="2000">
                <a:latin typeface="Times New Roman" pitchFamily="18" charset="0"/>
              </a:rPr>
              <a:t> высоко подняться над сеткой, реакция, </a:t>
            </a:r>
            <a:endParaRPr lang="en-US" sz="2000">
              <a:latin typeface="Times New Roman" pitchFamily="18" charset="0"/>
            </a:endParaRPr>
          </a:p>
          <a:p>
            <a:r>
              <a:rPr lang="ru-RU" sz="2000">
                <a:latin typeface="Times New Roman" pitchFamily="18" charset="0"/>
              </a:rPr>
              <a:t>координация, физическая сила </a:t>
            </a:r>
            <a:endParaRPr lang="en-US" sz="2000">
              <a:latin typeface="Times New Roman" pitchFamily="18" charset="0"/>
            </a:endParaRPr>
          </a:p>
          <a:p>
            <a:r>
              <a:rPr lang="ru-RU" sz="2000">
                <a:latin typeface="Times New Roman" pitchFamily="18" charset="0"/>
              </a:rPr>
              <a:t>для эффективного произведения </a:t>
            </a:r>
            <a:endParaRPr lang="en-US" sz="2000">
              <a:latin typeface="Times New Roman" pitchFamily="18" charset="0"/>
            </a:endParaRPr>
          </a:p>
          <a:p>
            <a:r>
              <a:rPr lang="ru-RU" sz="2000">
                <a:latin typeface="Times New Roman" pitchFamily="18" charset="0"/>
              </a:rPr>
              <a:t>атакующих ударов.</a:t>
            </a:r>
          </a:p>
        </p:txBody>
      </p:sp>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dirty="0" smtClean="0"/>
              <a:t>Основные качества волейболистов:</a:t>
            </a:r>
            <a:endParaRPr lang="ru-RU" dirty="0"/>
          </a:p>
        </p:txBody>
      </p:sp>
      <p:sp>
        <p:nvSpPr>
          <p:cNvPr id="16386" name="Объект 2"/>
          <p:cNvSpPr>
            <a:spLocks noGrp="1"/>
          </p:cNvSpPr>
          <p:nvPr>
            <p:ph idx="1"/>
          </p:nvPr>
        </p:nvSpPr>
        <p:spPr>
          <a:xfrm>
            <a:off x="1692275" y="1600200"/>
            <a:ext cx="6994525" cy="4525963"/>
          </a:xfrm>
        </p:spPr>
        <p:txBody>
          <a:bodyPr/>
          <a:lstStyle/>
          <a:p>
            <a:r>
              <a:rPr lang="ru-RU" smtClean="0"/>
              <a:t>Координация</a:t>
            </a:r>
          </a:p>
          <a:p>
            <a:r>
              <a:rPr lang="ru-RU" smtClean="0"/>
              <a:t>Реакция</a:t>
            </a:r>
          </a:p>
          <a:p>
            <a:r>
              <a:rPr lang="ru-RU" smtClean="0"/>
              <a:t>Прыгучесть</a:t>
            </a:r>
          </a:p>
          <a:p>
            <a:r>
              <a:rPr lang="ru-RU" smtClean="0"/>
              <a:t>Физическая сила</a:t>
            </a:r>
          </a:p>
          <a:p>
            <a:endParaRPr lang="ru-RU" smtClean="0"/>
          </a:p>
        </p:txBody>
      </p:sp>
      <p:pic>
        <p:nvPicPr>
          <p:cNvPr id="16387" name="Рисунок 3"/>
          <p:cNvPicPr>
            <a:picLocks noChangeAspect="1"/>
          </p:cNvPicPr>
          <p:nvPr/>
        </p:nvPicPr>
        <p:blipFill>
          <a:blip r:embed="rId2"/>
          <a:srcRect/>
          <a:stretch>
            <a:fillRect/>
          </a:stretch>
        </p:blipFill>
        <p:spPr bwMode="auto">
          <a:xfrm>
            <a:off x="5867400" y="1196975"/>
            <a:ext cx="2381250" cy="2808288"/>
          </a:xfrm>
          <a:prstGeom prst="rect">
            <a:avLst/>
          </a:prstGeom>
          <a:noFill/>
          <a:ln w="9525">
            <a:noFill/>
            <a:miter lim="800000"/>
            <a:headEnd/>
            <a:tailEnd/>
          </a:ln>
        </p:spPr>
      </p:pic>
      <p:pic>
        <p:nvPicPr>
          <p:cNvPr id="16388" name="Рисунок 4"/>
          <p:cNvPicPr>
            <a:picLocks noChangeAspect="1"/>
          </p:cNvPicPr>
          <p:nvPr/>
        </p:nvPicPr>
        <p:blipFill>
          <a:blip r:embed="rId3"/>
          <a:srcRect/>
          <a:stretch>
            <a:fillRect/>
          </a:stretch>
        </p:blipFill>
        <p:spPr bwMode="auto">
          <a:xfrm>
            <a:off x="5165725" y="4187825"/>
            <a:ext cx="2792413" cy="2030413"/>
          </a:xfrm>
          <a:prstGeom prst="rect">
            <a:avLst/>
          </a:prstGeom>
          <a:noFill/>
          <a:ln w="9525">
            <a:noFill/>
            <a:miter lim="800000"/>
            <a:headEnd/>
            <a:tailEnd/>
          </a:ln>
        </p:spPr>
      </p:pic>
      <p:pic>
        <p:nvPicPr>
          <p:cNvPr id="16389" name="Рисунок 5"/>
          <p:cNvPicPr>
            <a:picLocks noChangeAspect="1"/>
          </p:cNvPicPr>
          <p:nvPr/>
        </p:nvPicPr>
        <p:blipFill>
          <a:blip r:embed="rId4"/>
          <a:srcRect/>
          <a:stretch>
            <a:fillRect/>
          </a:stretch>
        </p:blipFill>
        <p:spPr bwMode="auto">
          <a:xfrm>
            <a:off x="1774825" y="4119563"/>
            <a:ext cx="2919413" cy="218916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09" name="Группа 6"/>
          <p:cNvGrpSpPr>
            <a:grpSpLocks/>
          </p:cNvGrpSpPr>
          <p:nvPr/>
        </p:nvGrpSpPr>
        <p:grpSpPr bwMode="auto">
          <a:xfrm>
            <a:off x="1928813" y="1031875"/>
            <a:ext cx="7429500" cy="5627688"/>
            <a:chOff x="539750" y="1344094"/>
            <a:chExt cx="7993063" cy="5189402"/>
          </a:xfrm>
        </p:grpSpPr>
        <p:grpSp>
          <p:nvGrpSpPr>
            <p:cNvPr id="17415" name="Группа 1"/>
            <p:cNvGrpSpPr>
              <a:grpSpLocks/>
            </p:cNvGrpSpPr>
            <p:nvPr/>
          </p:nvGrpSpPr>
          <p:grpSpPr bwMode="auto">
            <a:xfrm>
              <a:off x="539750" y="1344094"/>
              <a:ext cx="7993063" cy="4486216"/>
              <a:chOff x="539552" y="-815361"/>
              <a:chExt cx="7992888" cy="5608007"/>
            </a:xfrm>
          </p:grpSpPr>
          <p:sp>
            <p:nvSpPr>
              <p:cNvPr id="17417" name="Прямоугольник 4"/>
              <p:cNvSpPr>
                <a:spLocks noChangeArrowheads="1"/>
              </p:cNvSpPr>
              <p:nvPr/>
            </p:nvSpPr>
            <p:spPr bwMode="auto">
              <a:xfrm>
                <a:off x="539552" y="-815361"/>
                <a:ext cx="7992888" cy="550273"/>
              </a:xfrm>
              <a:prstGeom prst="rect">
                <a:avLst/>
              </a:prstGeom>
              <a:noFill/>
              <a:ln w="9525">
                <a:noFill/>
                <a:miter lim="800000"/>
                <a:headEnd/>
                <a:tailEnd/>
              </a:ln>
            </p:spPr>
            <p:txBody>
              <a:bodyPr>
                <a:spAutoFit/>
              </a:bodyPr>
              <a:lstStyle/>
              <a:p>
                <a:pPr algn="ctr"/>
                <a:endParaRPr lang="ru-RU">
                  <a:solidFill>
                    <a:srgbClr val="0070C0"/>
                  </a:solidFill>
                  <a:latin typeface="Calibri" pitchFamily="34" charset="0"/>
                </a:endParaRPr>
              </a:p>
            </p:txBody>
          </p:sp>
          <p:sp>
            <p:nvSpPr>
              <p:cNvPr id="17418" name="Прямоугольник 3"/>
              <p:cNvSpPr>
                <a:spLocks noChangeArrowheads="1"/>
              </p:cNvSpPr>
              <p:nvPr/>
            </p:nvSpPr>
            <p:spPr bwMode="auto">
              <a:xfrm>
                <a:off x="2699547" y="4196516"/>
                <a:ext cx="3628503" cy="596130"/>
              </a:xfrm>
              <a:prstGeom prst="rect">
                <a:avLst/>
              </a:prstGeom>
              <a:noFill/>
              <a:ln w="9525">
                <a:noFill/>
                <a:miter lim="800000"/>
                <a:headEnd/>
                <a:tailEnd/>
              </a:ln>
            </p:spPr>
            <p:txBody>
              <a:bodyPr>
                <a:spAutoFit/>
              </a:bodyPr>
              <a:lstStyle/>
              <a:p>
                <a:pPr algn="ctr"/>
                <a:endParaRPr lang="ru-RU" sz="2000" b="1">
                  <a:solidFill>
                    <a:srgbClr val="000000"/>
                  </a:solidFill>
                  <a:latin typeface="Monotype Corsiva" pitchFamily="66" charset="0"/>
                </a:endParaRPr>
              </a:p>
            </p:txBody>
          </p:sp>
        </p:grpSp>
        <p:sp>
          <p:nvSpPr>
            <p:cNvPr id="17416" name="TextBox 3"/>
            <p:cNvSpPr txBox="1">
              <a:spLocks noChangeArrowheads="1"/>
            </p:cNvSpPr>
            <p:nvPr/>
          </p:nvSpPr>
          <p:spPr bwMode="auto">
            <a:xfrm>
              <a:off x="2411760" y="6093296"/>
              <a:ext cx="191382" cy="440200"/>
            </a:xfrm>
            <a:prstGeom prst="rect">
              <a:avLst/>
            </a:prstGeom>
            <a:noFill/>
            <a:ln w="9525">
              <a:noFill/>
              <a:miter lim="800000"/>
              <a:headEnd/>
              <a:tailEnd/>
            </a:ln>
          </p:spPr>
          <p:txBody>
            <a:bodyPr wrap="none">
              <a:spAutoFit/>
            </a:bodyPr>
            <a:lstStyle/>
            <a:p>
              <a:endParaRPr lang="ru-RU" b="1">
                <a:solidFill>
                  <a:srgbClr val="0070C0"/>
                </a:solidFill>
                <a:latin typeface="Calibri" pitchFamily="34" charset="0"/>
              </a:endParaRPr>
            </a:p>
          </p:txBody>
        </p:sp>
      </p:grpSp>
      <p:pic>
        <p:nvPicPr>
          <p:cNvPr id="17410" name="Picture 2" descr="Организатору дворовой волейбольной секции в Глазове назначили принудительное лечение в психбольнице - Рамблер-Новости"/>
          <p:cNvPicPr>
            <a:picLocks noChangeAspect="1" noChangeArrowheads="1"/>
          </p:cNvPicPr>
          <p:nvPr/>
        </p:nvPicPr>
        <p:blipFill>
          <a:blip r:embed="rId2"/>
          <a:srcRect/>
          <a:stretch>
            <a:fillRect/>
          </a:stretch>
        </p:blipFill>
        <p:spPr bwMode="auto">
          <a:xfrm>
            <a:off x="4378325" y="1436688"/>
            <a:ext cx="4067175" cy="2516187"/>
          </a:xfrm>
          <a:prstGeom prst="rect">
            <a:avLst/>
          </a:prstGeom>
          <a:noFill/>
          <a:ln w="9525">
            <a:noFill/>
            <a:miter lim="800000"/>
            <a:headEnd/>
            <a:tailEnd/>
          </a:ln>
        </p:spPr>
      </p:pic>
      <p:pic>
        <p:nvPicPr>
          <p:cNvPr id="17411" name="Picture 4" descr="Моя жизнь - MyPage"/>
          <p:cNvPicPr>
            <a:picLocks noChangeAspect="1" noChangeArrowheads="1"/>
          </p:cNvPicPr>
          <p:nvPr/>
        </p:nvPicPr>
        <p:blipFill>
          <a:blip r:embed="rId3"/>
          <a:srcRect/>
          <a:stretch>
            <a:fillRect/>
          </a:stretch>
        </p:blipFill>
        <p:spPr bwMode="auto">
          <a:xfrm>
            <a:off x="4378325" y="4057650"/>
            <a:ext cx="4067175" cy="2571750"/>
          </a:xfrm>
          <a:prstGeom prst="rect">
            <a:avLst/>
          </a:prstGeom>
          <a:noFill/>
          <a:ln w="9525">
            <a:noFill/>
            <a:miter lim="800000"/>
            <a:headEnd/>
            <a:tailEnd/>
          </a:ln>
        </p:spPr>
      </p:pic>
      <p:sp>
        <p:nvSpPr>
          <p:cNvPr id="17412" name="Заголовок 9"/>
          <p:cNvSpPr>
            <a:spLocks noGrp="1"/>
          </p:cNvSpPr>
          <p:nvPr>
            <p:ph type="title"/>
          </p:nvPr>
        </p:nvSpPr>
        <p:spPr>
          <a:xfrm>
            <a:off x="457200" y="273050"/>
            <a:ext cx="8229600" cy="1162050"/>
          </a:xfrm>
        </p:spPr>
        <p:txBody>
          <a:bodyPr/>
          <a:lstStyle/>
          <a:p>
            <a:pPr algn="ctr"/>
            <a:r>
              <a:rPr lang="ru-RU" sz="4000" smtClean="0"/>
              <a:t>ГДЕ НАЧИНАЕТСЯ ИСТОРИЯ ВОЛЕЙБОЛА?</a:t>
            </a:r>
          </a:p>
        </p:txBody>
      </p:sp>
      <p:sp>
        <p:nvSpPr>
          <p:cNvPr id="17413" name="Объект 10"/>
          <p:cNvSpPr>
            <a:spLocks noGrp="1"/>
          </p:cNvSpPr>
          <p:nvPr>
            <p:ph idx="1"/>
          </p:nvPr>
        </p:nvSpPr>
        <p:spPr>
          <a:xfrm>
            <a:off x="4214813" y="6958013"/>
            <a:ext cx="5111750" cy="4691062"/>
          </a:xfrm>
        </p:spPr>
        <p:txBody>
          <a:bodyPr/>
          <a:lstStyle/>
          <a:p>
            <a:endParaRPr lang="ru-RU" smtClean="0"/>
          </a:p>
        </p:txBody>
      </p:sp>
      <p:sp>
        <p:nvSpPr>
          <p:cNvPr id="12" name="Текст 11"/>
          <p:cNvSpPr>
            <a:spLocks noGrp="1"/>
          </p:cNvSpPr>
          <p:nvPr>
            <p:ph type="body" sz="half" idx="2"/>
          </p:nvPr>
        </p:nvSpPr>
        <p:spPr>
          <a:xfrm>
            <a:off x="684213" y="1435100"/>
            <a:ext cx="3694112" cy="5089525"/>
          </a:xfrm>
        </p:spPr>
        <p:txBody>
          <a:bodyPr>
            <a:normAutofit/>
          </a:bodyPr>
          <a:lstStyle/>
          <a:p>
            <a:pPr>
              <a:lnSpc>
                <a:spcPct val="150000"/>
              </a:lnSpc>
              <a:spcBef>
                <a:spcPct val="0"/>
              </a:spcBef>
            </a:pPr>
            <a:r>
              <a:rPr lang="ru-RU" smtClean="0">
                <a:solidFill>
                  <a:srgbClr val="000000"/>
                </a:solidFill>
                <a:latin typeface="Times New Roman" pitchFamily="18" charset="0"/>
                <a:cs typeface="Times New Roman" pitchFamily="18" charset="0"/>
              </a:rPr>
              <a:t> </a:t>
            </a:r>
            <a:r>
              <a:rPr lang="ru-RU" sz="1800" b="1" smtClean="0">
                <a:solidFill>
                  <a:srgbClr val="000000"/>
                </a:solidFill>
                <a:effectLst>
                  <a:outerShdw blurRad="38100" dist="38100" dir="2700000" algn="tl">
                    <a:srgbClr val="FFFFFF"/>
                  </a:outerShdw>
                </a:effectLst>
                <a:cs typeface="Times New Roman" pitchFamily="18" charset="0"/>
              </a:rPr>
              <a:t>Родина волейбола- США. Избирателем  волейбола считается -Вильям. Дж.Морган.</a:t>
            </a:r>
          </a:p>
          <a:p>
            <a:pPr>
              <a:lnSpc>
                <a:spcPct val="150000"/>
              </a:lnSpc>
              <a:spcBef>
                <a:spcPct val="0"/>
              </a:spcBef>
            </a:pPr>
            <a:r>
              <a:rPr lang="ru-RU" sz="1800" b="1" smtClean="0">
                <a:solidFill>
                  <a:srgbClr val="000000"/>
                </a:solidFill>
                <a:effectLst>
                  <a:outerShdw blurRad="38100" dist="38100" dir="2700000" algn="tl">
                    <a:srgbClr val="FFFFFF"/>
                  </a:outerShdw>
                </a:effectLst>
                <a:cs typeface="Times New Roman" pitchFamily="18" charset="0"/>
              </a:rPr>
              <a:t>9 февраля 1895года в спортивном зале он подвесил  теннисную сетку на высоте 197см,и его ученики, число которых на площадке не ограничивалось, стали перебрасывать мяч через неё.</a:t>
            </a:r>
          </a:p>
          <a:p>
            <a:pPr>
              <a:lnSpc>
                <a:spcPct val="150000"/>
              </a:lnSpc>
              <a:spcBef>
                <a:spcPct val="0"/>
              </a:spcBef>
            </a:pPr>
            <a:r>
              <a:rPr lang="ru-RU" sz="1800" b="1" smtClean="0">
                <a:solidFill>
                  <a:srgbClr val="000000"/>
                </a:solidFill>
                <a:effectLst>
                  <a:outerShdw blurRad="38100" dist="38100" dir="2700000" algn="tl">
                    <a:srgbClr val="FFFFFF"/>
                  </a:outerShdw>
                </a:effectLst>
                <a:cs typeface="Times New Roman" pitchFamily="18" charset="0"/>
              </a:rPr>
              <a:t>Морган назвал  новую игру «минтонет»</a:t>
            </a:r>
          </a:p>
          <a:p>
            <a:pPr>
              <a:lnSpc>
                <a:spcPct val="80000"/>
              </a:lnSpc>
            </a:pPr>
            <a:endParaRPr lang="ru-RU" sz="1800" b="1" smtClean="0"/>
          </a:p>
        </p:txBody>
      </p:sp>
    </p:spTree>
  </p:cSld>
  <p:clrMapOvr>
    <a:masterClrMapping/>
  </p:clrMapOvr>
  <p:transition>
    <p:cover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750" y="285750"/>
            <a:ext cx="8318500" cy="2838450"/>
          </a:xfrm>
          <a:prstGeom prst="rect">
            <a:avLst/>
          </a:prstGeom>
        </p:spPr>
        <p:txBody>
          <a:bodyPr>
            <a:spAutoFit/>
          </a:bodyPr>
          <a:lstStyle/>
          <a:p>
            <a:pPr fontAlgn="auto">
              <a:spcBef>
                <a:spcPts val="0"/>
              </a:spcBef>
              <a:spcAft>
                <a:spcPts val="0"/>
              </a:spcAft>
              <a:defRPr/>
            </a:pPr>
            <a:r>
              <a:rPr lang="ru-RU" b="1" i="1" dirty="0">
                <a:effectLst>
                  <a:outerShdw blurRad="38100" dist="38100" dir="2700000" algn="tl">
                    <a:srgbClr val="000000">
                      <a:alpha val="43137"/>
                    </a:srgbClr>
                  </a:outerShdw>
                </a:effectLst>
                <a:latin typeface="+mn-lt"/>
                <a:cs typeface="+mn-cs"/>
              </a:rPr>
              <a:t>Позже игра демонстрировалась на конференции колледжей ассоциации молодых христиан в </a:t>
            </a:r>
            <a:r>
              <a:rPr lang="ru-RU" b="1" i="1" dirty="0">
                <a:effectLst>
                  <a:outerShdw blurRad="38100" dist="38100" dir="2700000" algn="tl">
                    <a:srgbClr val="000000">
                      <a:alpha val="43137"/>
                    </a:srgbClr>
                  </a:outerShdw>
                </a:effectLst>
                <a:latin typeface="+mn-lt"/>
                <a:cs typeface="+mn-cs"/>
                <a:hlinkClick r:id="rId2" tooltip="Спрингфилд (Массачусетс)"/>
              </a:rPr>
              <a:t>Спрингфилде</a:t>
            </a:r>
            <a:r>
              <a:rPr lang="ru-RU" b="1" i="1" dirty="0">
                <a:effectLst>
                  <a:outerShdw blurRad="38100" dist="38100" dir="2700000" algn="tl">
                    <a:srgbClr val="000000">
                      <a:alpha val="43137"/>
                    </a:srgbClr>
                  </a:outerShdw>
                </a:effectLst>
                <a:latin typeface="+mn-lt"/>
                <a:cs typeface="+mn-cs"/>
              </a:rPr>
              <a:t> и по предложению профессора Альфреда Т. </a:t>
            </a:r>
            <a:r>
              <a:rPr lang="ru-RU" b="1" i="1" dirty="0" err="1">
                <a:effectLst>
                  <a:outerShdw blurRad="38100" dist="38100" dir="2700000" algn="tl">
                    <a:srgbClr val="000000">
                      <a:alpha val="43137"/>
                    </a:srgbClr>
                  </a:outerShdw>
                </a:effectLst>
                <a:latin typeface="+mn-lt"/>
                <a:cs typeface="+mn-cs"/>
              </a:rPr>
              <a:t>Хальстеда</a:t>
            </a:r>
            <a:r>
              <a:rPr lang="ru-RU" b="1" i="1" dirty="0">
                <a:effectLst>
                  <a:outerShdw blurRad="38100" dist="38100" dir="2700000" algn="tl">
                    <a:srgbClr val="000000">
                      <a:alpha val="43137"/>
                    </a:srgbClr>
                  </a:outerShdw>
                </a:effectLst>
                <a:latin typeface="+mn-lt"/>
                <a:cs typeface="+mn-cs"/>
              </a:rPr>
              <a:t> получила новое название — «волейбол». В 1897 году в США были опубликованы первые правила волейбола: размер </a:t>
            </a:r>
            <a:r>
              <a:rPr lang="ru-RU" b="1" i="1" dirty="0">
                <a:effectLst>
                  <a:outerShdw blurRad="38100" dist="38100" dir="2700000" algn="tl">
                    <a:srgbClr val="000000">
                      <a:alpha val="43137"/>
                    </a:srgbClr>
                  </a:outerShdw>
                </a:effectLst>
                <a:latin typeface="+mn-lt"/>
                <a:cs typeface="+mn-cs"/>
                <a:hlinkClick r:id="rId3" tooltip="Волейбольная площадка"/>
              </a:rPr>
              <a:t>площадки</a:t>
            </a:r>
            <a:r>
              <a:rPr lang="ru-RU" b="1" i="1" dirty="0">
                <a:effectLst>
                  <a:outerShdw blurRad="38100" dist="38100" dir="2700000" algn="tl">
                    <a:srgbClr val="000000">
                      <a:alpha val="43137"/>
                    </a:srgbClr>
                  </a:outerShdw>
                </a:effectLst>
                <a:latin typeface="+mn-lt"/>
                <a:cs typeface="+mn-cs"/>
              </a:rPr>
              <a:t> 7,6×15,1 м (25 </a:t>
            </a:r>
            <a:r>
              <a:rPr lang="ru-RU" b="1" i="1" dirty="0" err="1">
                <a:effectLst>
                  <a:outerShdw blurRad="38100" dist="38100" dir="2700000" algn="tl">
                    <a:srgbClr val="000000">
                      <a:alpha val="43137"/>
                    </a:srgbClr>
                  </a:outerShdw>
                </a:effectLst>
                <a:latin typeface="+mn-lt"/>
                <a:cs typeface="+mn-cs"/>
              </a:rPr>
              <a:t>x</a:t>
            </a:r>
            <a:r>
              <a:rPr lang="ru-RU" b="1" i="1" dirty="0">
                <a:effectLst>
                  <a:outerShdw blurRad="38100" dist="38100" dir="2700000" algn="tl">
                    <a:srgbClr val="000000">
                      <a:alpha val="43137"/>
                    </a:srgbClr>
                  </a:outerShdw>
                </a:effectLst>
                <a:latin typeface="+mn-lt"/>
                <a:cs typeface="+mn-cs"/>
              </a:rPr>
              <a:t> 50 футов), высота сетки 198 см (6,5 фута), </a:t>
            </a:r>
            <a:r>
              <a:rPr lang="ru-RU" b="1" i="1" dirty="0">
                <a:effectLst>
                  <a:outerShdw blurRad="38100" dist="38100" dir="2700000" algn="tl">
                    <a:srgbClr val="000000">
                      <a:alpha val="43137"/>
                    </a:srgbClr>
                  </a:outerShdw>
                </a:effectLst>
                <a:latin typeface="+mn-lt"/>
                <a:cs typeface="+mn-cs"/>
                <a:hlinkClick r:id="rId4" tooltip="Волейбольный мяч"/>
              </a:rPr>
              <a:t>мяч</a:t>
            </a:r>
            <a:r>
              <a:rPr lang="ru-RU" b="1" i="1" dirty="0">
                <a:effectLst>
                  <a:outerShdw blurRad="38100" dist="38100" dir="2700000" algn="tl">
                    <a:srgbClr val="000000">
                      <a:alpha val="43137"/>
                    </a:srgbClr>
                  </a:outerShdw>
                </a:effectLst>
                <a:latin typeface="+mn-lt"/>
                <a:cs typeface="+mn-cs"/>
              </a:rPr>
              <a:t> окружностью 63,5—68,5 см (25—27 дюймов) и массой 340 г, количество игроков на площадке и касаний мяча не регламентировалось, очко засчитывалось только при собственной подаче, при неудачной подаче её можно было повторить, играли до 21 очка в партии.</a:t>
            </a:r>
            <a:endParaRPr lang="ru-RU" b="1" i="1" dirty="0">
              <a:effectLst>
                <a:outerShdw blurRad="38100" dist="38100" dir="2700000" algn="tl">
                  <a:srgbClr val="000000">
                    <a:alpha val="43137"/>
                  </a:srgbClr>
                </a:outerShdw>
              </a:effectLst>
              <a:latin typeface="+mn-lt"/>
              <a:cs typeface="+mn-cs"/>
            </a:endParaRPr>
          </a:p>
        </p:txBody>
      </p:sp>
      <p:sp>
        <p:nvSpPr>
          <p:cNvPr id="3" name="Прямоугольник 2"/>
          <p:cNvSpPr/>
          <p:nvPr/>
        </p:nvSpPr>
        <p:spPr>
          <a:xfrm>
            <a:off x="539750" y="3071813"/>
            <a:ext cx="8247063" cy="3140075"/>
          </a:xfrm>
          <a:prstGeom prst="rect">
            <a:avLst/>
          </a:prstGeom>
        </p:spPr>
        <p:txBody>
          <a:bodyPr>
            <a:spAutoFit/>
          </a:bodyPr>
          <a:lstStyle/>
          <a:p>
            <a:r>
              <a:rPr lang="ru-RU" sz="2000" b="1">
                <a:effectLst>
                  <a:outerShdw blurRad="38100" dist="38100" dir="2700000" algn="tl">
                    <a:srgbClr val="FFFFFF"/>
                  </a:outerShdw>
                </a:effectLst>
                <a:latin typeface="Calibri" pitchFamily="34" charset="0"/>
              </a:rPr>
              <a:t>В 1922 году проведены первые общенациональные соревнования — в </a:t>
            </a:r>
            <a:r>
              <a:rPr lang="ru-RU" sz="2000" b="1">
                <a:effectLst>
                  <a:outerShdw blurRad="38100" dist="38100" dir="2700000" algn="tl">
                    <a:srgbClr val="FFFFFF"/>
                  </a:outerShdw>
                </a:effectLst>
                <a:latin typeface="Calibri" pitchFamily="34" charset="0"/>
                <a:hlinkClick r:id="rId5" tooltip="Бруклин"/>
              </a:rPr>
              <a:t>Бруклине</a:t>
            </a:r>
            <a:r>
              <a:rPr lang="ru-RU" sz="2000" b="1">
                <a:effectLst>
                  <a:outerShdw blurRad="38100" dist="38100" dir="2700000" algn="tl">
                    <a:srgbClr val="FFFFFF"/>
                  </a:outerShdw>
                </a:effectLst>
                <a:latin typeface="Calibri" pitchFamily="34" charset="0"/>
              </a:rPr>
              <a:t> состоялся чемпионат YMCA с участием 23 мужских команд. В 1924 году был образован Союз </a:t>
            </a:r>
            <a:r>
              <a:rPr lang="ru-RU" sz="2000" b="1">
                <a:effectLst>
                  <a:outerShdw blurRad="38100" dist="38100" dir="2700000" algn="tl">
                    <a:srgbClr val="FFFFFF"/>
                  </a:outerShdw>
                </a:effectLst>
                <a:latin typeface="Calibri" pitchFamily="34" charset="0"/>
                <a:hlinkClick r:id="rId6" tooltip="Баскетбол"/>
              </a:rPr>
              <a:t>баскетбола</a:t>
            </a:r>
            <a:r>
              <a:rPr lang="ru-RU" sz="2000" b="1">
                <a:effectLst>
                  <a:outerShdw blurRad="38100" dist="38100" dir="2700000" algn="tl">
                    <a:srgbClr val="FFFFFF"/>
                  </a:outerShdw>
                </a:effectLst>
                <a:latin typeface="Calibri" pitchFamily="34" charset="0"/>
              </a:rPr>
              <a:t> и волейбола</a:t>
            </a:r>
            <a:r>
              <a:rPr lang="ru-RU" sz="2000" b="1">
                <a:effectLst>
                  <a:outerShdw blurRad="38100" dist="38100" dir="2700000" algn="tl">
                    <a:srgbClr val="FFFFFF"/>
                  </a:outerShdw>
                </a:effectLst>
                <a:latin typeface="Calibri" pitchFamily="34" charset="0"/>
                <a:hlinkClick r:id="rId7" tooltip="Чехословакия"/>
              </a:rPr>
              <a:t>Чехословакии</a:t>
            </a:r>
            <a:r>
              <a:rPr lang="ru-RU" sz="2000" b="1">
                <a:effectLst>
                  <a:outerShdw blurRad="38100" dist="38100" dir="2700000" algn="tl">
                    <a:srgbClr val="FFFFFF"/>
                  </a:outerShdw>
                </a:effectLst>
                <a:latin typeface="Calibri" pitchFamily="34" charset="0"/>
              </a:rPr>
              <a:t> — первая в Европе спортивная организация по волейболу. Во второй половине 1920-х годов возникли национальные федерации </a:t>
            </a:r>
            <a:r>
              <a:rPr lang="ru-RU" sz="2000" b="1">
                <a:effectLst>
                  <a:outerShdw blurRad="38100" dist="38100" dir="2700000" algn="tl">
                    <a:srgbClr val="FFFFFF"/>
                  </a:outerShdw>
                </a:effectLst>
                <a:latin typeface="Calibri" pitchFamily="34" charset="0"/>
                <a:hlinkClick r:id="rId8" tooltip="Болгария"/>
              </a:rPr>
              <a:t>Болгарии</a:t>
            </a:r>
            <a:r>
              <a:rPr lang="ru-RU" sz="2000" b="1">
                <a:effectLst>
                  <a:outerShdw blurRad="38100" dist="38100" dir="2700000" algn="tl">
                    <a:srgbClr val="FFFFFF"/>
                  </a:outerShdw>
                </a:effectLst>
                <a:latin typeface="Calibri" pitchFamily="34" charset="0"/>
              </a:rPr>
              <a:t>, </a:t>
            </a:r>
            <a:r>
              <a:rPr lang="ru-RU" sz="2000" b="1">
                <a:effectLst>
                  <a:outerShdw blurRad="38100" dist="38100" dir="2700000" algn="tl">
                    <a:srgbClr val="FFFFFF"/>
                  </a:outerShdw>
                </a:effectLst>
                <a:latin typeface="Calibri" pitchFamily="34" charset="0"/>
                <a:hlinkClick r:id="rId9" tooltip="СССР"/>
              </a:rPr>
              <a:t>СССР</a:t>
            </a:r>
            <a:r>
              <a:rPr lang="ru-RU" sz="2000" b="1">
                <a:effectLst>
                  <a:outerShdw blurRad="38100" dist="38100" dir="2700000" algn="tl">
                    <a:srgbClr val="FFFFFF"/>
                  </a:outerShdw>
                </a:effectLst>
                <a:latin typeface="Calibri" pitchFamily="34" charset="0"/>
              </a:rPr>
              <a:t>, </a:t>
            </a:r>
            <a:r>
              <a:rPr lang="ru-RU" sz="2000" b="1">
                <a:effectLst>
                  <a:outerShdw blurRad="38100" dist="38100" dir="2700000" algn="tl">
                    <a:srgbClr val="FFFFFF"/>
                  </a:outerShdw>
                </a:effectLst>
                <a:latin typeface="Calibri" pitchFamily="34" charset="0"/>
                <a:hlinkClick r:id="rId10" tooltip="США"/>
              </a:rPr>
              <a:t>США</a:t>
            </a:r>
            <a:r>
              <a:rPr lang="ru-RU" sz="2000" b="1">
                <a:effectLst>
                  <a:outerShdw blurRad="38100" dist="38100" dir="2700000" algn="tl">
                    <a:srgbClr val="FFFFFF"/>
                  </a:outerShdw>
                </a:effectLst>
                <a:latin typeface="Calibri" pitchFamily="34" charset="0"/>
              </a:rPr>
              <a:t> и </a:t>
            </a:r>
            <a:r>
              <a:rPr lang="ru-RU" sz="2000" b="1">
                <a:effectLst>
                  <a:outerShdw blurRad="38100" dist="38100" dir="2700000" algn="tl">
                    <a:srgbClr val="FFFFFF"/>
                  </a:outerShdw>
                </a:effectLst>
                <a:latin typeface="Calibri" pitchFamily="34" charset="0"/>
                <a:hlinkClick r:id="rId11" tooltip="Япония"/>
              </a:rPr>
              <a:t>Японии</a:t>
            </a:r>
            <a:r>
              <a:rPr lang="ru-RU" sz="2000" b="1">
                <a:effectLst>
                  <a:outerShdw blurRad="38100" dist="38100" dir="2700000" algn="tl">
                    <a:srgbClr val="FFFFFF"/>
                  </a:outerShdw>
                </a:effectLst>
                <a:latin typeface="Calibri" pitchFamily="34" charset="0"/>
              </a:rPr>
              <a:t>. В тот же период формируются главные технические приёмы — подача, передачи, атакующий удар и блок. На их основе возникает тактика командных действий. </a:t>
            </a:r>
          </a:p>
        </p:txBody>
      </p:sp>
    </p:spTree>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57375" y="214313"/>
            <a:ext cx="6357938" cy="523875"/>
          </a:xfrm>
          <a:prstGeom prst="rect">
            <a:avLst/>
          </a:prstGeom>
        </p:spPr>
        <p:txBody>
          <a:bodyPr>
            <a:spAutoFit/>
          </a:bodyPr>
          <a:lstStyle/>
          <a:p>
            <a:pPr algn="ctr" fontAlgn="auto">
              <a:spcBef>
                <a:spcPts val="0"/>
              </a:spcBef>
              <a:spcAft>
                <a:spcPts val="0"/>
              </a:spcAft>
              <a:defRPr/>
            </a:pPr>
            <a:r>
              <a:rPr lang="ru-RU" sz="2800" b="1" i="1" u="sng" dirty="0">
                <a:solidFill>
                  <a:schemeClr val="accent3">
                    <a:lumMod val="75000"/>
                  </a:schemeClr>
                </a:solidFill>
                <a:latin typeface="+mn-lt"/>
                <a:cs typeface="+mn-cs"/>
              </a:rPr>
              <a:t>Развитие игры в 1980—1990-е годы</a:t>
            </a:r>
            <a:endParaRPr lang="ru-RU" sz="2800" b="1" i="1" u="sng" dirty="0">
              <a:solidFill>
                <a:schemeClr val="accent3">
                  <a:lumMod val="75000"/>
                </a:schemeClr>
              </a:solidFill>
              <a:latin typeface="+mn-lt"/>
              <a:cs typeface="+mn-cs"/>
            </a:endParaRPr>
          </a:p>
        </p:txBody>
      </p:sp>
      <p:sp>
        <p:nvSpPr>
          <p:cNvPr id="19458" name="Прямоугольник 2"/>
          <p:cNvSpPr>
            <a:spLocks noChangeArrowheads="1"/>
          </p:cNvSpPr>
          <p:nvPr/>
        </p:nvSpPr>
        <p:spPr bwMode="auto">
          <a:xfrm>
            <a:off x="395288" y="928688"/>
            <a:ext cx="8391525" cy="5310187"/>
          </a:xfrm>
          <a:prstGeom prst="rect">
            <a:avLst/>
          </a:prstGeom>
          <a:noFill/>
          <a:ln w="9525">
            <a:noFill/>
            <a:miter lim="800000"/>
            <a:headEnd/>
            <a:tailEnd/>
          </a:ln>
        </p:spPr>
        <p:txBody>
          <a:bodyPr>
            <a:spAutoFit/>
          </a:bodyPr>
          <a:lstStyle/>
          <a:p>
            <a:r>
              <a:rPr lang="ru-RU" b="1" i="1">
                <a:latin typeface="Calibri" pitchFamily="34" charset="0"/>
              </a:rPr>
              <a:t>В 1984 году Поля Либо сменил на посту президента FIVB доктор </a:t>
            </a:r>
            <a:r>
              <a:rPr lang="ru-RU" b="1" i="1">
                <a:solidFill>
                  <a:srgbClr val="0C0404"/>
                </a:solidFill>
                <a:latin typeface="Calibri" pitchFamily="34" charset="0"/>
                <a:hlinkClick r:id="rId2" tooltip="Акоста, Рубен"/>
              </a:rPr>
              <a:t>Рубен Акоста</a:t>
            </a:r>
            <a:r>
              <a:rPr lang="ru-RU" b="1" i="1">
                <a:latin typeface="Calibri" pitchFamily="34" charset="0"/>
              </a:rPr>
              <a:t>, адвокат из </a:t>
            </a:r>
            <a:r>
              <a:rPr lang="ru-RU" b="1" i="1">
                <a:latin typeface="Calibri" pitchFamily="34" charset="0"/>
                <a:hlinkClick r:id="rId3" tooltip="Мексика"/>
              </a:rPr>
              <a:t>Мексики</a:t>
            </a:r>
            <a:r>
              <a:rPr lang="ru-RU" b="1" i="1">
                <a:latin typeface="Calibri" pitchFamily="34" charset="0"/>
              </a:rPr>
              <a:t>. По инициативе Рубена Акосты произведены многочисленные изменения в правилах игры, направленные на повышение зрелищности соревнований и «телегеничности» волейбола, связанной с сокращением продолжительности матчей. Накануне </a:t>
            </a:r>
            <a:r>
              <a:rPr lang="ru-RU" b="1" i="1">
                <a:latin typeface="Calibri" pitchFamily="34" charset="0"/>
                <a:hlinkClick r:id="rId4" tooltip="Летние Олимпийские игры 1988"/>
              </a:rPr>
              <a:t>Олимпийских игр-1988</a:t>
            </a:r>
            <a:r>
              <a:rPr lang="ru-RU" b="1" i="1">
                <a:latin typeface="Calibri" pitchFamily="34" charset="0"/>
              </a:rPr>
              <a:t> в </a:t>
            </a:r>
            <a:r>
              <a:rPr lang="ru-RU" b="1" i="1">
                <a:latin typeface="Calibri" pitchFamily="34" charset="0"/>
                <a:hlinkClick r:id="rId5" tooltip="Сеул"/>
              </a:rPr>
              <a:t>Сеуле</a:t>
            </a:r>
            <a:r>
              <a:rPr lang="ru-RU" b="1" i="1">
                <a:latin typeface="Calibri" pitchFamily="34" charset="0"/>
              </a:rPr>
              <a:t> состоялся XXI конгресс FIVB, где были приняты изменения в регламенте решающей пятой партии: она стала играться по системе «ралли-пойнт», или «тай-брейк» («розыгрыш — очко»), в 1990-е годы также устанавливался «потолок» в 17 очков для первых четырёх партий (то есть они могли заканчиваться при преимуществе соперников в 1 очко со счётом 17:16). Проводился эксперимент с ограничением волейбольных партий по времени</a:t>
            </a:r>
            <a:r>
              <a:rPr lang="ru-RU" b="1" i="1" baseline="30000">
                <a:latin typeface="Calibri" pitchFamily="34" charset="0"/>
                <a:hlinkClick r:id="rId6"/>
              </a:rPr>
              <a:t>[7]</a:t>
            </a:r>
            <a:r>
              <a:rPr lang="ru-RU" b="1" i="1">
                <a:latin typeface="Calibri" pitchFamily="34" charset="0"/>
              </a:rPr>
              <a:t>, однако в октябре 1998 года на конгрессе FIVB в </a:t>
            </a:r>
            <a:r>
              <a:rPr lang="ru-RU" b="1" i="1">
                <a:latin typeface="Calibri" pitchFamily="34" charset="0"/>
                <a:hlinkClick r:id="rId7" tooltip="Токио"/>
              </a:rPr>
              <a:t>Токио</a:t>
            </a:r>
            <a:r>
              <a:rPr lang="ru-RU" b="1" i="1">
                <a:latin typeface="Calibri" pitchFamily="34" charset="0"/>
              </a:rPr>
              <a:t> было принято ещё более революционное решение — играть по системе «ралли-пойнт» каждую партию: первые четыре до 25 очков, пятую — до 15. В 1996 году разрешены касание мяча любой частью тела и активная игра ногой, в 1997 году FIVB предложила национальным сборным включать в свои составы игрока </a:t>
            </a:r>
            <a:r>
              <a:rPr lang="ru-RU" b="1" i="1">
                <a:latin typeface="Calibri" pitchFamily="34" charset="0"/>
                <a:hlinkClick r:id="rId8" tooltip="Либеро (волейбол)"/>
              </a:rPr>
              <a:t>либеро</a:t>
            </a:r>
            <a:r>
              <a:rPr lang="ru-RU" b="1" i="1">
                <a:latin typeface="Calibri" pitchFamily="34" charset="0"/>
              </a:rPr>
              <a:t>.</a:t>
            </a:r>
          </a:p>
        </p:txBody>
      </p:sp>
    </p:spTree>
  </p:cSld>
  <p:clrMapOvr>
    <a:masterClrMapping/>
  </p:clrMapOvr>
  <p:transition>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Прямоугольник 1"/>
          <p:cNvSpPr>
            <a:spLocks noChangeArrowheads="1"/>
          </p:cNvSpPr>
          <p:nvPr/>
        </p:nvSpPr>
        <p:spPr bwMode="auto">
          <a:xfrm>
            <a:off x="323850" y="174625"/>
            <a:ext cx="8820150" cy="6683375"/>
          </a:xfrm>
          <a:prstGeom prst="rect">
            <a:avLst/>
          </a:prstGeom>
          <a:noFill/>
          <a:ln w="9525">
            <a:noFill/>
            <a:miter lim="800000"/>
            <a:headEnd/>
            <a:tailEnd/>
          </a:ln>
        </p:spPr>
        <p:txBody>
          <a:bodyPr>
            <a:spAutoFit/>
          </a:bodyPr>
          <a:lstStyle/>
          <a:p>
            <a:r>
              <a:rPr lang="ru-RU" b="1">
                <a:latin typeface="Calibri" pitchFamily="34" charset="0"/>
              </a:rPr>
              <a:t>В этот период продолжали совершенствоваться техника и тактика игры. В начале 1980-х появилась подача в прыжке и почти перестала применяться боковая подача, увеличилась частота нападающих ударов с задней линии, произошли изменения в способах приёма мяча — прежде непопулярный приём снизу стал господствующим, а приём сверху с падением почти исчез. Сузились игровые функции волейболистов: например, если раньше в приёме были задействованы все шесть игроков, то с 1980-х годов выполнение этого элемента стало обязанностью двух доигровщиков.</a:t>
            </a:r>
          </a:p>
          <a:p>
            <a:r>
              <a:rPr lang="ru-RU" b="1">
                <a:latin typeface="Calibri" pitchFamily="34" charset="0"/>
              </a:rPr>
              <a:t>Игра стала более силовой и быстрой. Волейбол увеличил требования к росту и атлетической подготовке спортсменов. Если в 1970-е годы в команде могло не быть вообще ни одного игрока ростом выше 2-х метров, то с 1990-х годов всё изменилось. В командах высокого класса ниже 195—200 см обычно только связующий и либеро. В число сильнейших добавились новые команды — Бразилия, США, Куба, Италия, Нидерланды, Югославия.</a:t>
            </a:r>
          </a:p>
          <a:p>
            <a:r>
              <a:rPr lang="ru-RU" b="1">
                <a:latin typeface="Calibri" pitchFamily="34" charset="0"/>
              </a:rPr>
              <a:t>С 1990 года стала разыгрываться </a:t>
            </a:r>
            <a:r>
              <a:rPr lang="ru-RU" b="1">
                <a:latin typeface="Calibri" pitchFamily="34" charset="0"/>
                <a:hlinkClick r:id="rId2" tooltip="Мировая лига (волейбол)"/>
              </a:rPr>
              <a:t>Мировая лига</a:t>
            </a:r>
            <a:r>
              <a:rPr lang="ru-RU" b="1">
                <a:latin typeface="Calibri" pitchFamily="34" charset="0"/>
              </a:rPr>
              <a:t> — ежегодное коммерческое соревнование, призванное увеличить популярность волейбола во всём мире. С 1993 года проводится аналогичное соревнование у женщин — </a:t>
            </a:r>
            <a:r>
              <a:rPr lang="ru-RU" b="1">
                <a:latin typeface="Calibri" pitchFamily="34" charset="0"/>
                <a:hlinkClick r:id="rId3" tooltip="Мировой Гран-при по волейболу"/>
              </a:rPr>
              <a:t>Гран-при</a:t>
            </a:r>
            <a:r>
              <a:rPr lang="ru-RU" b="1">
                <a:latin typeface="Calibri" pitchFamily="34" charset="0"/>
              </a:rPr>
              <a:t>. Со второй половины 1980-годов в </a:t>
            </a:r>
            <a:r>
              <a:rPr lang="ru-RU" b="1">
                <a:latin typeface="Calibri" pitchFamily="34" charset="0"/>
                <a:hlinkClick r:id="rId4" tooltip="Италия"/>
              </a:rPr>
              <a:t>Италии</a:t>
            </a:r>
            <a:r>
              <a:rPr lang="ru-RU" b="1">
                <a:latin typeface="Calibri" pitchFamily="34" charset="0"/>
              </a:rPr>
              <a:t> создаётся первая по-настоящему профессиональная лига, организация которой становится примером для национальных чемпионатов других стран.</a:t>
            </a:r>
          </a:p>
          <a:p>
            <a:r>
              <a:rPr lang="ru-RU" b="1">
                <a:latin typeface="Calibri" pitchFamily="34" charset="0"/>
              </a:rPr>
              <a:t>В 1985 году в </a:t>
            </a:r>
            <a:r>
              <a:rPr lang="ru-RU" b="1">
                <a:latin typeface="Calibri" pitchFamily="34" charset="0"/>
                <a:hlinkClick r:id="rId5" tooltip="Холиок (Массачусетс)"/>
              </a:rPr>
              <a:t>Холиоке</a:t>
            </a:r>
            <a:r>
              <a:rPr lang="ru-RU" b="1">
                <a:latin typeface="Calibri" pitchFamily="34" charset="0"/>
              </a:rPr>
              <a:t> открыт </a:t>
            </a:r>
            <a:r>
              <a:rPr lang="ru-RU" b="1">
                <a:latin typeface="Calibri" pitchFamily="34" charset="0"/>
                <a:hlinkClick r:id="rId6" tooltip="Волейбольный Зал славы"/>
              </a:rPr>
              <a:t>волейбольный Зал славы</a:t>
            </a:r>
            <a:r>
              <a:rPr lang="ru-RU" b="1">
                <a:latin typeface="Calibri" pitchFamily="34" charset="0"/>
              </a:rPr>
              <a:t>, в который заносятся имена наиболее выдающихся игроков, тренеров, команд, организаторов, судей.</a:t>
            </a:r>
          </a:p>
        </p:txBody>
      </p:sp>
    </p:spTree>
  </p:cSld>
  <p:clrMapOvr>
    <a:masterClrMapping/>
  </p:clrMapOvr>
  <p:transition>
    <p:push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Прямоугольник 1"/>
          <p:cNvSpPr>
            <a:spLocks noChangeArrowheads="1"/>
          </p:cNvSpPr>
          <p:nvPr/>
        </p:nvSpPr>
        <p:spPr bwMode="auto">
          <a:xfrm>
            <a:off x="2214563" y="214313"/>
            <a:ext cx="6000750" cy="1016000"/>
          </a:xfrm>
          <a:prstGeom prst="rect">
            <a:avLst/>
          </a:prstGeom>
          <a:noFill/>
          <a:ln w="9525">
            <a:noFill/>
            <a:miter lim="800000"/>
            <a:headEnd/>
            <a:tailEnd/>
          </a:ln>
        </p:spPr>
        <p:txBody>
          <a:bodyPr>
            <a:spAutoFit/>
          </a:bodyPr>
          <a:lstStyle/>
          <a:p>
            <a:pPr algn="ctr"/>
            <a:r>
              <a:rPr lang="ru-RU" sz="6000" b="1" i="1">
                <a:solidFill>
                  <a:srgbClr val="00B050"/>
                </a:solidFill>
                <a:latin typeface="Calibri" pitchFamily="34" charset="0"/>
              </a:rPr>
              <a:t>Правила игры</a:t>
            </a:r>
          </a:p>
        </p:txBody>
      </p:sp>
      <p:pic>
        <p:nvPicPr>
          <p:cNvPr id="21506" name="Picture 4" descr="Подачи - Фото 1768/35"/>
          <p:cNvPicPr>
            <a:picLocks noChangeAspect="1" noChangeArrowheads="1"/>
          </p:cNvPicPr>
          <p:nvPr/>
        </p:nvPicPr>
        <p:blipFill>
          <a:blip r:embed="rId2"/>
          <a:srcRect/>
          <a:stretch>
            <a:fillRect/>
          </a:stretch>
        </p:blipFill>
        <p:spPr bwMode="auto">
          <a:xfrm>
            <a:off x="2143125" y="1214438"/>
            <a:ext cx="6072188" cy="4564062"/>
          </a:xfrm>
          <a:prstGeom prst="rect">
            <a:avLst/>
          </a:prstGeom>
          <a:noFill/>
          <a:ln w="9525">
            <a:noFill/>
            <a:miter lim="800000"/>
            <a:headEnd/>
            <a:tailEnd/>
          </a:ln>
        </p:spPr>
      </p:pic>
    </p:spTree>
  </p:cSld>
  <p:clrMapOvr>
    <a:masterClrMapping/>
  </p:clrMapOvr>
  <p:transition>
    <p:diamond/>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1388</Words>
  <Application>Microsoft Office PowerPoint</Application>
  <PresentationFormat>Экран (4:3)</PresentationFormat>
  <Paragraphs>50</Paragraphs>
  <Slides>16</Slides>
  <Notes>0</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2</vt:i4>
      </vt:variant>
      <vt:variant>
        <vt:lpstr>Заголовки слайдов</vt:lpstr>
      </vt:variant>
      <vt:variant>
        <vt:i4>16</vt:i4>
      </vt:variant>
    </vt:vector>
  </HeadingPairs>
  <TitlesOfParts>
    <vt:vector size="22" baseType="lpstr">
      <vt:lpstr>Calibri</vt:lpstr>
      <vt:lpstr>Arial</vt:lpstr>
      <vt:lpstr>Times New Roman</vt:lpstr>
      <vt:lpstr>Monotype Corsiva</vt:lpstr>
      <vt:lpstr>Тема Office</vt:lpstr>
      <vt:lpstr>Тема Office</vt:lpstr>
      <vt:lpstr>Слайд 1</vt:lpstr>
      <vt:lpstr>ПЛАН УРОКА:</vt:lpstr>
      <vt:lpstr>Слайд 3</vt:lpstr>
      <vt:lpstr>Основные качества волейболистов:</vt:lpstr>
      <vt:lpstr>ГДЕ НАЧИНАЕТСЯ ИСТОРИЯ ВОЛЕЙБОЛА?</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Nina</cp:lastModifiedBy>
  <cp:revision>14</cp:revision>
  <dcterms:created xsi:type="dcterms:W3CDTF">2014-05-28T15:10:31Z</dcterms:created>
  <dcterms:modified xsi:type="dcterms:W3CDTF">2015-05-23T15:27:46Z</dcterms:modified>
</cp:coreProperties>
</file>