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59" r:id="rId6"/>
    <p:sldId id="260" r:id="rId7"/>
    <p:sldId id="264" r:id="rId8"/>
    <p:sldId id="265" r:id="rId9"/>
    <p:sldId id="261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665"/>
    <a:srgbClr val="092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9F5AA8-539A-4B6C-8F5D-3CC4A8E2DB3F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60D2FD-DAF8-4E20-B1F8-0660A5C419A5}">
      <dgm:prSet phldrT="[Текст]"/>
      <dgm:spPr/>
      <dgm:t>
        <a:bodyPr/>
        <a:lstStyle/>
        <a:p>
          <a:r>
            <a:rPr lang="ru-RU" dirty="0" smtClean="0"/>
            <a:t>1 этап</a:t>
          </a:r>
          <a:endParaRPr lang="ru-RU" dirty="0"/>
        </a:p>
      </dgm:t>
    </dgm:pt>
    <dgm:pt modelId="{CADBE680-89CA-4D99-B311-082BDC086460}" type="parTrans" cxnId="{14E40338-51A4-423B-9A39-97A168A59595}">
      <dgm:prSet/>
      <dgm:spPr/>
      <dgm:t>
        <a:bodyPr/>
        <a:lstStyle/>
        <a:p>
          <a:endParaRPr lang="ru-RU"/>
        </a:p>
      </dgm:t>
    </dgm:pt>
    <dgm:pt modelId="{13BF43D1-0298-4E06-8F94-9A4B13EF0F9F}" type="sibTrans" cxnId="{14E40338-51A4-423B-9A39-97A168A59595}">
      <dgm:prSet/>
      <dgm:spPr/>
      <dgm:t>
        <a:bodyPr/>
        <a:lstStyle/>
        <a:p>
          <a:endParaRPr lang="ru-RU"/>
        </a:p>
      </dgm:t>
    </dgm:pt>
    <dgm:pt modelId="{47E253F0-20F2-46F2-885D-597E0CA21E04}">
      <dgm:prSet phldrT="[Текст]" custT="1"/>
      <dgm:spPr/>
      <dgm:t>
        <a:bodyPr/>
        <a:lstStyle/>
        <a:p>
          <a:r>
            <a:rPr lang="ru-RU" sz="2400" dirty="0" smtClean="0"/>
            <a:t>Накопление учебно-обучающего материала в разделе «Сделай сам» информационного сайта.</a:t>
          </a:r>
          <a:endParaRPr lang="ru-RU" sz="2400" dirty="0"/>
        </a:p>
      </dgm:t>
    </dgm:pt>
    <dgm:pt modelId="{889B614D-093F-4E6B-A8BF-B677513CBC47}" type="parTrans" cxnId="{92904C45-4517-41F3-BB8C-DBE6B9B7AF04}">
      <dgm:prSet/>
      <dgm:spPr/>
      <dgm:t>
        <a:bodyPr/>
        <a:lstStyle/>
        <a:p>
          <a:endParaRPr lang="ru-RU"/>
        </a:p>
      </dgm:t>
    </dgm:pt>
    <dgm:pt modelId="{152E5537-6F5D-4E97-A3CB-48E6D13D0987}" type="sibTrans" cxnId="{92904C45-4517-41F3-BB8C-DBE6B9B7AF04}">
      <dgm:prSet/>
      <dgm:spPr/>
      <dgm:t>
        <a:bodyPr/>
        <a:lstStyle/>
        <a:p>
          <a:endParaRPr lang="ru-RU"/>
        </a:p>
      </dgm:t>
    </dgm:pt>
    <dgm:pt modelId="{438D5F66-66C3-4DA9-8C48-E69AF8617978}">
      <dgm:prSet phldrT="[Текст]"/>
      <dgm:spPr/>
      <dgm:t>
        <a:bodyPr/>
        <a:lstStyle/>
        <a:p>
          <a:r>
            <a:rPr lang="ru-RU" dirty="0" smtClean="0"/>
            <a:t>2 этап</a:t>
          </a:r>
          <a:endParaRPr lang="ru-RU" dirty="0"/>
        </a:p>
      </dgm:t>
    </dgm:pt>
    <dgm:pt modelId="{6A3B365E-3BA1-475A-A083-6E2E536DB7B9}" type="parTrans" cxnId="{813C62CC-3121-4D64-9171-3030D7F1D5F0}">
      <dgm:prSet/>
      <dgm:spPr/>
      <dgm:t>
        <a:bodyPr/>
        <a:lstStyle/>
        <a:p>
          <a:endParaRPr lang="ru-RU"/>
        </a:p>
      </dgm:t>
    </dgm:pt>
    <dgm:pt modelId="{D14BE43A-82D6-40F7-B279-2784616EA179}" type="sibTrans" cxnId="{813C62CC-3121-4D64-9171-3030D7F1D5F0}">
      <dgm:prSet/>
      <dgm:spPr/>
      <dgm:t>
        <a:bodyPr/>
        <a:lstStyle/>
        <a:p>
          <a:endParaRPr lang="ru-RU"/>
        </a:p>
      </dgm:t>
    </dgm:pt>
    <dgm:pt modelId="{FC93624F-4862-4F04-82D1-93069E7B0FAC}">
      <dgm:prSet phldrT="[Текст]" custT="1"/>
      <dgm:spPr/>
      <dgm:t>
        <a:bodyPr/>
        <a:lstStyle/>
        <a:p>
          <a:r>
            <a:rPr lang="ru-RU" sz="2400" dirty="0" smtClean="0"/>
            <a:t>Построения форм, размещение материалов по категориям-разделам</a:t>
          </a:r>
          <a:endParaRPr lang="ru-RU" sz="2400" dirty="0"/>
        </a:p>
      </dgm:t>
    </dgm:pt>
    <dgm:pt modelId="{7E2AC453-499C-43C5-BB91-35B04561FB64}" type="parTrans" cxnId="{7F7E5A8D-C4E7-4354-B76E-AC2EB41E58A1}">
      <dgm:prSet/>
      <dgm:spPr/>
      <dgm:t>
        <a:bodyPr/>
        <a:lstStyle/>
        <a:p>
          <a:endParaRPr lang="ru-RU"/>
        </a:p>
      </dgm:t>
    </dgm:pt>
    <dgm:pt modelId="{4E2F55D5-6E66-412E-8BF3-D1659D930D92}" type="sibTrans" cxnId="{7F7E5A8D-C4E7-4354-B76E-AC2EB41E58A1}">
      <dgm:prSet/>
      <dgm:spPr/>
      <dgm:t>
        <a:bodyPr/>
        <a:lstStyle/>
        <a:p>
          <a:endParaRPr lang="ru-RU"/>
        </a:p>
      </dgm:t>
    </dgm:pt>
    <dgm:pt modelId="{CF7791FC-4D7F-4E4C-821E-5792871F434D}" type="pres">
      <dgm:prSet presAssocID="{FA9F5AA8-539A-4B6C-8F5D-3CC4A8E2DB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9A212B-855D-4E69-AD7A-709340030085}" type="pres">
      <dgm:prSet presAssocID="{F260D2FD-DAF8-4E20-B1F8-0660A5C419A5}" presName="linNode" presStyleCnt="0"/>
      <dgm:spPr/>
    </dgm:pt>
    <dgm:pt modelId="{9A66D87B-2745-4410-8B1D-97C520E79380}" type="pres">
      <dgm:prSet presAssocID="{F260D2FD-DAF8-4E20-B1F8-0660A5C419A5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151B2-3522-4BB1-8C78-627F3481C170}" type="pres">
      <dgm:prSet presAssocID="{F260D2FD-DAF8-4E20-B1F8-0660A5C419A5}" presName="bracket" presStyleLbl="parChTrans1D1" presStyleIdx="0" presStyleCnt="2"/>
      <dgm:spPr/>
    </dgm:pt>
    <dgm:pt modelId="{4C94CD66-9D90-4B85-B823-698B4A77682E}" type="pres">
      <dgm:prSet presAssocID="{F260D2FD-DAF8-4E20-B1F8-0660A5C419A5}" presName="spH" presStyleCnt="0"/>
      <dgm:spPr/>
    </dgm:pt>
    <dgm:pt modelId="{5FB884A6-A0BD-43A7-AE47-31060DF3BA32}" type="pres">
      <dgm:prSet presAssocID="{F260D2FD-DAF8-4E20-B1F8-0660A5C419A5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12C91-FF95-4FD9-AE5B-61ABE7951A00}" type="pres">
      <dgm:prSet presAssocID="{13BF43D1-0298-4E06-8F94-9A4B13EF0F9F}" presName="spV" presStyleCnt="0"/>
      <dgm:spPr/>
    </dgm:pt>
    <dgm:pt modelId="{16111099-148E-489E-A52F-3B760ABD91DC}" type="pres">
      <dgm:prSet presAssocID="{438D5F66-66C3-4DA9-8C48-E69AF8617978}" presName="linNode" presStyleCnt="0"/>
      <dgm:spPr/>
    </dgm:pt>
    <dgm:pt modelId="{743C43C3-F25B-4CD7-AB7D-0CB4FED6D454}" type="pres">
      <dgm:prSet presAssocID="{438D5F66-66C3-4DA9-8C48-E69AF8617978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0EDBE-5EF4-4E92-9AC3-56A22352D429}" type="pres">
      <dgm:prSet presAssocID="{438D5F66-66C3-4DA9-8C48-E69AF8617978}" presName="bracket" presStyleLbl="parChTrans1D1" presStyleIdx="1" presStyleCnt="2"/>
      <dgm:spPr/>
    </dgm:pt>
    <dgm:pt modelId="{F6CCFFEF-E8F5-475E-9146-EDB8C2641BE8}" type="pres">
      <dgm:prSet presAssocID="{438D5F66-66C3-4DA9-8C48-E69AF8617978}" presName="spH" presStyleCnt="0"/>
      <dgm:spPr/>
    </dgm:pt>
    <dgm:pt modelId="{6B7DFB84-1328-4AE6-94BD-6B429A3E2FC3}" type="pres">
      <dgm:prSet presAssocID="{438D5F66-66C3-4DA9-8C48-E69AF8617978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7E5A8D-C4E7-4354-B76E-AC2EB41E58A1}" srcId="{438D5F66-66C3-4DA9-8C48-E69AF8617978}" destId="{FC93624F-4862-4F04-82D1-93069E7B0FAC}" srcOrd="0" destOrd="0" parTransId="{7E2AC453-499C-43C5-BB91-35B04561FB64}" sibTransId="{4E2F55D5-6E66-412E-8BF3-D1659D930D92}"/>
    <dgm:cxn modelId="{5B7976BC-9F6D-40B5-A390-CCF8E40C0BB5}" type="presOf" srcId="{F260D2FD-DAF8-4E20-B1F8-0660A5C419A5}" destId="{9A66D87B-2745-4410-8B1D-97C520E79380}" srcOrd="0" destOrd="0" presId="urn:diagrams.loki3.com/BracketList+Icon"/>
    <dgm:cxn modelId="{92904C45-4517-41F3-BB8C-DBE6B9B7AF04}" srcId="{F260D2FD-DAF8-4E20-B1F8-0660A5C419A5}" destId="{47E253F0-20F2-46F2-885D-597E0CA21E04}" srcOrd="0" destOrd="0" parTransId="{889B614D-093F-4E6B-A8BF-B677513CBC47}" sibTransId="{152E5537-6F5D-4E97-A3CB-48E6D13D0987}"/>
    <dgm:cxn modelId="{6C7D36E8-101E-4CD7-9650-8D3F6FDB730C}" type="presOf" srcId="{47E253F0-20F2-46F2-885D-597E0CA21E04}" destId="{5FB884A6-A0BD-43A7-AE47-31060DF3BA32}" srcOrd="0" destOrd="0" presId="urn:diagrams.loki3.com/BracketList+Icon"/>
    <dgm:cxn modelId="{14E40338-51A4-423B-9A39-97A168A59595}" srcId="{FA9F5AA8-539A-4B6C-8F5D-3CC4A8E2DB3F}" destId="{F260D2FD-DAF8-4E20-B1F8-0660A5C419A5}" srcOrd="0" destOrd="0" parTransId="{CADBE680-89CA-4D99-B311-082BDC086460}" sibTransId="{13BF43D1-0298-4E06-8F94-9A4B13EF0F9F}"/>
    <dgm:cxn modelId="{1A9A9EEE-C14B-42C2-82B5-F34B67F71BB1}" type="presOf" srcId="{FA9F5AA8-539A-4B6C-8F5D-3CC4A8E2DB3F}" destId="{CF7791FC-4D7F-4E4C-821E-5792871F434D}" srcOrd="0" destOrd="0" presId="urn:diagrams.loki3.com/BracketList+Icon"/>
    <dgm:cxn modelId="{A7F9E6E6-3C15-4258-A9D9-93951CB6507E}" type="presOf" srcId="{438D5F66-66C3-4DA9-8C48-E69AF8617978}" destId="{743C43C3-F25B-4CD7-AB7D-0CB4FED6D454}" srcOrd="0" destOrd="0" presId="urn:diagrams.loki3.com/BracketList+Icon"/>
    <dgm:cxn modelId="{813C62CC-3121-4D64-9171-3030D7F1D5F0}" srcId="{FA9F5AA8-539A-4B6C-8F5D-3CC4A8E2DB3F}" destId="{438D5F66-66C3-4DA9-8C48-E69AF8617978}" srcOrd="1" destOrd="0" parTransId="{6A3B365E-3BA1-475A-A083-6E2E536DB7B9}" sibTransId="{D14BE43A-82D6-40F7-B279-2784616EA179}"/>
    <dgm:cxn modelId="{7E0E2E8B-D7B9-436E-B73D-628C46BD63C9}" type="presOf" srcId="{FC93624F-4862-4F04-82D1-93069E7B0FAC}" destId="{6B7DFB84-1328-4AE6-94BD-6B429A3E2FC3}" srcOrd="0" destOrd="0" presId="urn:diagrams.loki3.com/BracketList+Icon"/>
    <dgm:cxn modelId="{AB274EF2-0DEA-4D38-90FC-397A4F580F4F}" type="presParOf" srcId="{CF7791FC-4D7F-4E4C-821E-5792871F434D}" destId="{3E9A212B-855D-4E69-AD7A-709340030085}" srcOrd="0" destOrd="0" presId="urn:diagrams.loki3.com/BracketList+Icon"/>
    <dgm:cxn modelId="{94823627-FD46-44D7-9226-BC8531ECE95D}" type="presParOf" srcId="{3E9A212B-855D-4E69-AD7A-709340030085}" destId="{9A66D87B-2745-4410-8B1D-97C520E79380}" srcOrd="0" destOrd="0" presId="urn:diagrams.loki3.com/BracketList+Icon"/>
    <dgm:cxn modelId="{4138DA39-1D91-42A2-99C5-3C3AB9F9E64B}" type="presParOf" srcId="{3E9A212B-855D-4E69-AD7A-709340030085}" destId="{95C151B2-3522-4BB1-8C78-627F3481C170}" srcOrd="1" destOrd="0" presId="urn:diagrams.loki3.com/BracketList+Icon"/>
    <dgm:cxn modelId="{D1501126-73ED-4762-81E3-3267943C6461}" type="presParOf" srcId="{3E9A212B-855D-4E69-AD7A-709340030085}" destId="{4C94CD66-9D90-4B85-B823-698B4A77682E}" srcOrd="2" destOrd="0" presId="urn:diagrams.loki3.com/BracketList+Icon"/>
    <dgm:cxn modelId="{949469AB-2DBD-4186-94EF-29D50A4585F9}" type="presParOf" srcId="{3E9A212B-855D-4E69-AD7A-709340030085}" destId="{5FB884A6-A0BD-43A7-AE47-31060DF3BA32}" srcOrd="3" destOrd="0" presId="urn:diagrams.loki3.com/BracketList+Icon"/>
    <dgm:cxn modelId="{CF697AA2-5FDC-471C-A457-538599BB01C3}" type="presParOf" srcId="{CF7791FC-4D7F-4E4C-821E-5792871F434D}" destId="{AB812C91-FF95-4FD9-AE5B-61ABE7951A00}" srcOrd="1" destOrd="0" presId="urn:diagrams.loki3.com/BracketList+Icon"/>
    <dgm:cxn modelId="{AC53B4CA-3059-40B4-A4C9-D34E2C1F6587}" type="presParOf" srcId="{CF7791FC-4D7F-4E4C-821E-5792871F434D}" destId="{16111099-148E-489E-A52F-3B760ABD91DC}" srcOrd="2" destOrd="0" presId="urn:diagrams.loki3.com/BracketList+Icon"/>
    <dgm:cxn modelId="{476E6377-56D4-4C51-8836-F32D75BBE628}" type="presParOf" srcId="{16111099-148E-489E-A52F-3B760ABD91DC}" destId="{743C43C3-F25B-4CD7-AB7D-0CB4FED6D454}" srcOrd="0" destOrd="0" presId="urn:diagrams.loki3.com/BracketList+Icon"/>
    <dgm:cxn modelId="{358EDD75-18C3-4CD2-8DEA-66A4694CA228}" type="presParOf" srcId="{16111099-148E-489E-A52F-3B760ABD91DC}" destId="{FB50EDBE-5EF4-4E92-9AC3-56A22352D429}" srcOrd="1" destOrd="0" presId="urn:diagrams.loki3.com/BracketList+Icon"/>
    <dgm:cxn modelId="{D3B236E5-E826-4FC0-BE33-304774F28288}" type="presParOf" srcId="{16111099-148E-489E-A52F-3B760ABD91DC}" destId="{F6CCFFEF-E8F5-475E-9146-EDB8C2641BE8}" srcOrd="2" destOrd="0" presId="urn:diagrams.loki3.com/BracketList+Icon"/>
    <dgm:cxn modelId="{C4A741F3-F28A-4772-B613-D51913FE5DB1}" type="presParOf" srcId="{16111099-148E-489E-A52F-3B760ABD91DC}" destId="{6B7DFB84-1328-4AE6-94BD-6B429A3E2FC3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6D87B-2745-4410-8B1D-97C520E79380}">
      <dsp:nvSpPr>
        <dsp:cNvPr id="0" name=""/>
        <dsp:cNvSpPr/>
      </dsp:nvSpPr>
      <dsp:spPr>
        <a:xfrm>
          <a:off x="0" y="344618"/>
          <a:ext cx="1971675" cy="1737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824" tIns="132080" rIns="369824" bIns="132080" numCol="1" spcCol="1270" anchor="ctr" anchorCtr="0">
          <a:noAutofit/>
        </a:bodyPr>
        <a:lstStyle/>
        <a:p>
          <a:pPr lvl="0" algn="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/>
            <a:t>1 этап</a:t>
          </a:r>
          <a:endParaRPr lang="ru-RU" sz="5200" kern="1200" dirty="0"/>
        </a:p>
      </dsp:txBody>
      <dsp:txXfrm>
        <a:off x="0" y="344618"/>
        <a:ext cx="1971675" cy="1737450"/>
      </dsp:txXfrm>
    </dsp:sp>
    <dsp:sp modelId="{95C151B2-3522-4BB1-8C78-627F3481C170}">
      <dsp:nvSpPr>
        <dsp:cNvPr id="0" name=""/>
        <dsp:cNvSpPr/>
      </dsp:nvSpPr>
      <dsp:spPr>
        <a:xfrm>
          <a:off x="1971674" y="344618"/>
          <a:ext cx="394335" cy="17374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B884A6-A0BD-43A7-AE47-31060DF3BA32}">
      <dsp:nvSpPr>
        <dsp:cNvPr id="0" name=""/>
        <dsp:cNvSpPr/>
      </dsp:nvSpPr>
      <dsp:spPr>
        <a:xfrm>
          <a:off x="2523743" y="344618"/>
          <a:ext cx="5362956" cy="1737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Накопление учебно-обучающего материала в разделе «Сделай сам» информационного сайта.</a:t>
          </a:r>
          <a:endParaRPr lang="ru-RU" sz="2400" kern="1200" dirty="0"/>
        </a:p>
      </dsp:txBody>
      <dsp:txXfrm>
        <a:off x="2523743" y="344618"/>
        <a:ext cx="5362956" cy="1737450"/>
      </dsp:txXfrm>
    </dsp:sp>
    <dsp:sp modelId="{743C43C3-F25B-4CD7-AB7D-0CB4FED6D454}">
      <dsp:nvSpPr>
        <dsp:cNvPr id="0" name=""/>
        <dsp:cNvSpPr/>
      </dsp:nvSpPr>
      <dsp:spPr>
        <a:xfrm>
          <a:off x="0" y="2269269"/>
          <a:ext cx="1971675" cy="1737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824" tIns="132080" rIns="369824" bIns="132080" numCol="1" spcCol="1270" anchor="ctr" anchorCtr="0">
          <a:noAutofit/>
        </a:bodyPr>
        <a:lstStyle/>
        <a:p>
          <a:pPr lvl="0" algn="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/>
            <a:t>2 этап</a:t>
          </a:r>
          <a:endParaRPr lang="ru-RU" sz="5200" kern="1200" dirty="0"/>
        </a:p>
      </dsp:txBody>
      <dsp:txXfrm>
        <a:off x="0" y="2269269"/>
        <a:ext cx="1971675" cy="1737450"/>
      </dsp:txXfrm>
    </dsp:sp>
    <dsp:sp modelId="{FB50EDBE-5EF4-4E92-9AC3-56A22352D429}">
      <dsp:nvSpPr>
        <dsp:cNvPr id="0" name=""/>
        <dsp:cNvSpPr/>
      </dsp:nvSpPr>
      <dsp:spPr>
        <a:xfrm>
          <a:off x="1971674" y="2269269"/>
          <a:ext cx="394335" cy="17374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DFB84-1328-4AE6-94BD-6B429A3E2FC3}">
      <dsp:nvSpPr>
        <dsp:cNvPr id="0" name=""/>
        <dsp:cNvSpPr/>
      </dsp:nvSpPr>
      <dsp:spPr>
        <a:xfrm>
          <a:off x="2523743" y="2269269"/>
          <a:ext cx="5362956" cy="1737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Построения форм, размещение материалов по категориям-разделам</a:t>
          </a:r>
          <a:endParaRPr lang="ru-RU" sz="2400" kern="1200" dirty="0"/>
        </a:p>
      </dsp:txBody>
      <dsp:txXfrm>
        <a:off x="2523743" y="2269269"/>
        <a:ext cx="5362956" cy="1737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1C04E-27A4-4FB3-9378-ED77B9B2BC3B}" type="datetimeFigureOut">
              <a:rPr lang="ru-RU"/>
              <a:pPr>
                <a:defRPr/>
              </a:pPr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754AA-7F19-4CDC-ABC7-43907B641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001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A80A2-6EF8-4559-B306-AC4C42C3FC7F}" type="datetimeFigureOut">
              <a:rPr lang="ru-RU"/>
              <a:pPr>
                <a:defRPr/>
              </a:pPr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125B7-887E-4C21-8D22-8400872E0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35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DF107-4771-4285-8379-22405878CC73}" type="datetimeFigureOut">
              <a:rPr lang="ru-RU"/>
              <a:pPr>
                <a:defRPr/>
              </a:pPr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1F61E-B5CD-4E78-BD36-227FF965D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57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2AFFE-52D9-4775-BDF8-5F9AD614D920}" type="datetimeFigureOut">
              <a:rPr lang="ru-RU"/>
              <a:pPr>
                <a:defRPr/>
              </a:pPr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3F450-2967-4730-88CA-11D18CC56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03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238FA-4BA7-4E53-A238-C6254B5FC911}" type="datetimeFigureOut">
              <a:rPr lang="ru-RU"/>
              <a:pPr>
                <a:defRPr/>
              </a:pPr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41E2D-31F2-43DA-8975-95BF560AB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107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441D1-72E0-4067-9E24-2730F414328C}" type="datetimeFigureOut">
              <a:rPr lang="ru-RU"/>
              <a:pPr>
                <a:defRPr/>
              </a:pPr>
              <a:t>25.05.2015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68D37-D620-4EAD-B32C-F7B718576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48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40F80-6F8A-4E23-B400-9C5317A4BDA0}" type="datetimeFigureOut">
              <a:rPr lang="ru-RU"/>
              <a:pPr>
                <a:defRPr/>
              </a:pPr>
              <a:t>25.05.2015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66C56-7A38-4EF7-A2BE-C17445568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92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5C452-21AB-4651-8AFE-C3B60BD15A95}" type="datetimeFigureOut">
              <a:rPr lang="ru-RU"/>
              <a:pPr>
                <a:defRPr/>
              </a:pPr>
              <a:t>25.05.2015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2F8D4-20B1-4383-925D-47E63698F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87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397F0-76FD-4F77-9C4E-77861AEE6698}" type="datetimeFigureOut">
              <a:rPr lang="ru-RU"/>
              <a:pPr>
                <a:defRPr/>
              </a:pPr>
              <a:t>25.05.2015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01B36-1F44-4AA8-8B20-10E16DD9E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99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FB770-FAF3-444B-9373-341BB2CF384F}" type="datetimeFigureOut">
              <a:rPr lang="ru-RU"/>
              <a:pPr>
                <a:defRPr/>
              </a:pPr>
              <a:t>25.05.2015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55395-EED5-4AA6-80AA-8E2A4188A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37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9F8CC-C391-4E9E-912F-489BCD86321E}" type="datetimeFigureOut">
              <a:rPr lang="ru-RU"/>
              <a:pPr>
                <a:defRPr/>
              </a:pPr>
              <a:t>25.05.2015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F91D9-66DD-46A1-A197-246F991A9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76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E825EF-45E6-49DC-87C6-5AB6E1D6D0AD}" type="datetimeFigureOut">
              <a:rPr lang="ru-RU"/>
              <a:pPr>
                <a:defRPr/>
              </a:pPr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4CE0383-6786-441C-84EE-9E7597C7F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6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hyperlink" Target="Video/shlyapa.mp4" TargetMode="External"/><Relationship Id="rId7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hyperlink" Target="Video/&#1084;&#1080;&#1085;&#1080;_&#1087;&#1083;&#1072;&#1085;&#1077;&#1088;.mp4" TargetMode="External"/><Relationship Id="rId10" Type="http://schemas.openxmlformats.org/officeDocument/2006/relationships/image" Target="../media/image43.jpeg"/><Relationship Id="rId4" Type="http://schemas.openxmlformats.org/officeDocument/2006/relationships/image" Target="../media/image38.jpeg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8350" y="1550988"/>
            <a:ext cx="7805738" cy="3600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Информационный сайт учреждения как  образовательный ресурс при обучении техническому творчеству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Автор: Мороз Николай Юрьевич,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педагог дополнительного образования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СП Кинель-Черкасская СЮТ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574" y="393534"/>
            <a:ext cx="5307127" cy="376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5637213"/>
            <a:ext cx="1411287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5616575"/>
            <a:ext cx="138271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5637213"/>
            <a:ext cx="985838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5637213"/>
            <a:ext cx="85248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5616575"/>
            <a:ext cx="13271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638175" y="949325"/>
            <a:ext cx="7886700" cy="4351338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1800" dirty="0"/>
              <a:t>В отличии от других форм дистанционного обучения, </a:t>
            </a:r>
            <a:r>
              <a:rPr lang="ru-RU" sz="1800" dirty="0" smtClean="0"/>
              <a:t>данный </a:t>
            </a:r>
            <a:r>
              <a:rPr lang="ru-RU" sz="1800" dirty="0"/>
              <a:t>проект не требует непосредственного контакта с педагогом, не требует вложения больших средств в покупку и установку оборудования, создания различных центров обучения. Его вполне возможно воплотить в любом учреждении дополнительного образования детей</a:t>
            </a:r>
            <a:r>
              <a:rPr lang="ru-RU" sz="1800" dirty="0" smtClean="0"/>
              <a:t>.</a:t>
            </a:r>
          </a:p>
          <a:p>
            <a:pPr algn="just" eaLnBrk="1" hangingPunct="1">
              <a:defRPr/>
            </a:pPr>
            <a:r>
              <a:rPr lang="ru-RU" sz="1800" dirty="0"/>
              <a:t>Обучающий материал представлен в виде </a:t>
            </a:r>
            <a:r>
              <a:rPr lang="ru-RU" sz="1800" dirty="0" err="1"/>
              <a:t>видеоучебников</a:t>
            </a:r>
            <a:r>
              <a:rPr lang="ru-RU" sz="1800" dirty="0"/>
              <a:t>, электронных учебников, которые могут изучать дети с любым уровнем знания компьютера независимо от возраста. </a:t>
            </a:r>
            <a:endParaRPr lang="ru-RU" sz="1800" dirty="0" smtClean="0"/>
          </a:p>
          <a:p>
            <a:pPr algn="just" eaLnBrk="1" hangingPunct="1">
              <a:defRPr/>
            </a:pPr>
            <a:r>
              <a:rPr lang="ru-RU" sz="1800" dirty="0" smtClean="0"/>
              <a:t>Материалы, размещенные на сайте учреждения, могут быть использованы педагогами при проведении занятий в объединениях.</a:t>
            </a:r>
            <a:endParaRPr lang="ru-RU" sz="18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dirty="0" smtClean="0"/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3176588" y="5694363"/>
            <a:ext cx="5807075" cy="1055687"/>
          </a:xfrm>
          <a:prstGeom prst="rect">
            <a:avLst/>
          </a:prstGeom>
          <a:solidFill>
            <a:srgbClr val="0C36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sz="1800"/>
          </a:p>
        </p:txBody>
      </p:sp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4552950" y="6015038"/>
            <a:ext cx="3714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0000"/>
                </a:solidFill>
              </a:rPr>
              <a:t>http://www.syt63.ru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712788" y="571500"/>
            <a:ext cx="7886700" cy="4351338"/>
          </a:xfrm>
        </p:spPr>
        <p:txBody>
          <a:bodyPr/>
          <a:lstStyle/>
          <a:p>
            <a:pPr eaLnBrk="1" hangingPunct="1"/>
            <a:r>
              <a:rPr lang="ru-RU" sz="2400" smtClean="0"/>
              <a:t>Внедрение дистанционного обучения способствует достижению основной цели модернизации образования – улучшению качества обучения, обеспечению доступности образования, гармоничному развитию личности, способной ориентироваться в информационном пространстве, приобщенной к информационно-коммуникационным возможностям современных технологий и обладающей информационной культурой, что обусловлено социальным заказом информационного общества.</a:t>
            </a:r>
          </a:p>
          <a:p>
            <a:pPr eaLnBrk="1" hangingPunct="1"/>
            <a:endParaRPr lang="ru-RU" smtClean="0"/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3186113" y="5675313"/>
            <a:ext cx="5816600" cy="1093787"/>
          </a:xfrm>
          <a:prstGeom prst="rect">
            <a:avLst/>
          </a:prstGeom>
          <a:solidFill>
            <a:srgbClr val="0C36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sz="1800"/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4552950" y="6015038"/>
            <a:ext cx="3714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0000"/>
                </a:solidFill>
              </a:rPr>
              <a:t>http://www.syt63.ru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54088" y="490538"/>
            <a:ext cx="6858000" cy="3006725"/>
          </a:xfrm>
        </p:spPr>
        <p:txBody>
          <a:bodyPr/>
          <a:lstStyle/>
          <a:p>
            <a:pPr algn="just" eaLnBrk="1" hangingPunct="1"/>
            <a:r>
              <a:rPr lang="ru-RU" sz="2000" b="1" smtClean="0"/>
              <a:t>Дополнительное образование детей </a:t>
            </a:r>
            <a:r>
              <a:rPr lang="ru-RU" sz="2000" smtClean="0"/>
              <a:t>включает в себя несколько направлений деятельности, одним из которых является детское техническое творчество.</a:t>
            </a:r>
          </a:p>
          <a:p>
            <a:pPr algn="just" eaLnBrk="1" hangingPunct="1"/>
            <a:r>
              <a:rPr lang="ru-RU" sz="2000" smtClean="0"/>
              <a:t>Оно направлено на формирование и развитие творческих способностей детей, на организацию их свободного времени.</a:t>
            </a:r>
          </a:p>
          <a:p>
            <a:pPr algn="just" eaLnBrk="1" hangingPunct="1"/>
            <a:r>
              <a:rPr lang="ru-RU" sz="2000" smtClean="0"/>
              <a:t> Современный ритм жизни требует более гибкого и эффективного подхода к процессу обучения в соответствии с запросами различных категорий обучающихся, использования в образовательном процессе инновационных технологий и технических средств.</a:t>
            </a:r>
          </a:p>
        </p:txBody>
      </p:sp>
      <p:pic>
        <p:nvPicPr>
          <p:cNvPr id="307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5686425"/>
            <a:ext cx="1046162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568642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5686425"/>
            <a:ext cx="10858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568642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5676900"/>
            <a:ext cx="9810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ъект 2"/>
          <p:cNvSpPr>
            <a:spLocks noGrp="1"/>
          </p:cNvSpPr>
          <p:nvPr>
            <p:ph idx="1"/>
          </p:nvPr>
        </p:nvSpPr>
        <p:spPr>
          <a:xfrm>
            <a:off x="590550" y="185738"/>
            <a:ext cx="7886700" cy="4351337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sz="2000" b="1" smtClean="0"/>
              <a:t>Анализ реального состояния проблемы развития детского технического творчества подтверждает существование следующих противоречий: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sz="1800" smtClean="0"/>
              <a:t> 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sz="1800" smtClean="0"/>
              <a:t>• между сложившейся системой дополнительного образования детей и социальными требованиями равного доступа молодых людей к полноценному качественному образованию в соответствии с их интересами и склонностями, независимо состояния здоровья и места проживания;  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sz="1800" smtClean="0"/>
              <a:t>• между потребностями личности в самореализации, развитии творческих способностей и реальными условиями деятельности учреждений дополнительного образования детей;  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sz="1800" smtClean="0"/>
              <a:t>• между интенсивным развитием информационных технологий и их медленной интеграцией в учебный процесс в системе дополнительного образования детей.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mtClean="0"/>
          </a:p>
        </p:txBody>
      </p:sp>
      <p:pic>
        <p:nvPicPr>
          <p:cNvPr id="409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5589588"/>
            <a:ext cx="11858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5578475"/>
            <a:ext cx="123825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5591175"/>
            <a:ext cx="1185862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5589588"/>
            <a:ext cx="12065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5589588"/>
            <a:ext cx="1189037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2"/>
          <p:cNvSpPr>
            <a:spLocks noGrp="1"/>
          </p:cNvSpPr>
          <p:nvPr>
            <p:ph idx="1"/>
          </p:nvPr>
        </p:nvSpPr>
        <p:spPr>
          <a:xfrm>
            <a:off x="515938" y="125413"/>
            <a:ext cx="7886700" cy="43513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sz="1800" smtClean="0"/>
              <a:t>Стало очевидным, что на современном этапе нужна новая, универсальная гуманистическая форма обучения детей техническому творчеству, базирующаяся на использовании широкого спектра не только традиционных, но и новых информационных и телекоммуникационных технологий, технических средств, которые создают условия свободного диалогового обмена обучающегося с преподавателем. Этим требованиям в полной мере соответствует дистанционная форма обучения, представляющая собой целенаправленный интерактивный процесс взаимодействия субъектов и объектов обучения между собой и со средствами обучения, причем процесс обучения индифферентен к их пространственному расположению.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sz="1800" smtClean="0"/>
              <a:t>Использование дистанционной формы обучения в развитии системы технического творчества в условиях дополнительного образования детей позволит существенно расширить охват обучающихся посредством использования новых источников информации, дать возможность молодежи заниматься в удобное для них время и в удобном месте. </a:t>
            </a:r>
          </a:p>
          <a:p>
            <a:pPr eaLnBrk="1" hangingPunct="1"/>
            <a:endParaRPr lang="ru-RU" sz="1800" smtClean="0"/>
          </a:p>
          <a:p>
            <a:pPr eaLnBrk="1" hangingPunct="1"/>
            <a:endParaRPr lang="ru-RU" smtClean="0"/>
          </a:p>
        </p:txBody>
      </p:sp>
      <p:pic>
        <p:nvPicPr>
          <p:cNvPr id="512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5626100"/>
            <a:ext cx="1160462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3" y="5626100"/>
            <a:ext cx="1160462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5621338"/>
            <a:ext cx="1187450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5621338"/>
            <a:ext cx="1160462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5621338"/>
            <a:ext cx="115887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ъект 2"/>
          <p:cNvSpPr>
            <a:spLocks noGrp="1"/>
          </p:cNvSpPr>
          <p:nvPr>
            <p:ph idx="1"/>
          </p:nvPr>
        </p:nvSpPr>
        <p:spPr>
          <a:xfrm>
            <a:off x="712788" y="327025"/>
            <a:ext cx="7886700" cy="4351338"/>
          </a:xfrm>
        </p:spPr>
        <p:txBody>
          <a:bodyPr/>
          <a:lstStyle/>
          <a:p>
            <a:pPr algn="just" eaLnBrk="1" hangingPunct="1"/>
            <a:r>
              <a:rPr lang="ru-RU" sz="2400" b="1" smtClean="0"/>
              <a:t>Главная цель использования коммуникационных технологий при обучении техническому творчеству </a:t>
            </a:r>
            <a:r>
              <a:rPr lang="ru-RU" sz="2400" smtClean="0"/>
              <a:t>– максимальное удовлетворение образовательных потребностей учащихся по самому широкому спектру специальностей, диапазону уровней образования, учебных заведений и информационно-образовательных ресурсов, независимо от места нахождения, как учащегося, так и образовательного ресурса или услуги, в которых он нуждается, с использованием преподавателем современных информационных и коммуникационных технологий</a:t>
            </a:r>
          </a:p>
        </p:txBody>
      </p:sp>
      <p:pic>
        <p:nvPicPr>
          <p:cNvPr id="717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5657850"/>
            <a:ext cx="11938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5657850"/>
            <a:ext cx="1093788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5656263"/>
            <a:ext cx="11699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5656263"/>
            <a:ext cx="117633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5656263"/>
            <a:ext cx="117633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685800" y="176213"/>
            <a:ext cx="7886700" cy="4351337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sz="1800" b="1" smtClean="0"/>
              <a:t>Педагогические возможности развития системы технического творчества в условиях дополнительного образования детей с использованием дистанционной формы обучения заключаются в том, что: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sz="1800" smtClean="0"/>
              <a:t> 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sz="1800" smtClean="0"/>
              <a:t>• обеспечивается возможность учащимся заниматься в удобное для них время, параллельно с основной учебной деятельностью и получать информацию независимо от места проживания, состояния здоровья и материальной обеспеченности;  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sz="1800" smtClean="0"/>
              <a:t>• увеличиваются ресурсы, необходимые для роста творческого и интеллектуального потенциала воспитанников за счет самоорганизации и умения взаимодействовать с компьютерной техникой;  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sz="1800" smtClean="0"/>
              <a:t>• расширяется сфера общения субъектов образовательного процесса посредством использования специальной технологии, позволяющей осуществлять их взаимодействие.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1800" smtClean="0"/>
          </a:p>
        </p:txBody>
      </p:sp>
      <p:pic>
        <p:nvPicPr>
          <p:cNvPr id="819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5607050"/>
            <a:ext cx="11779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5607050"/>
            <a:ext cx="11779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5607050"/>
            <a:ext cx="12700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5603875"/>
            <a:ext cx="1133475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5607050"/>
            <a:ext cx="11334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647700" y="581025"/>
            <a:ext cx="7886700" cy="435133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sz="1800" dirty="0"/>
              <a:t>Использование коммуникационных технологий обучения в развитии   технического творчества в условиях дополнительного образования детей позволит существенно расширить охват обучающихся посредством использования новых источников информации, дать возможность молодежи заниматься в удобное для них время и в удобном месте, в том числе детям с ограниченными возможностями здоровья и детям, проживающим в отдаленных селах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ru-RU" sz="2400" b="1" dirty="0"/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ru-RU" sz="2400" b="1" dirty="0"/>
              <a:t>Предметом реализации проекта стали возможности  сайта учебного учреждения.</a:t>
            </a:r>
          </a:p>
          <a:p>
            <a:pPr eaLnBrk="1" hangingPunct="1">
              <a:defRPr/>
            </a:pPr>
            <a:endParaRPr lang="ru-RU" sz="1800" dirty="0" smtClean="0"/>
          </a:p>
        </p:txBody>
      </p:sp>
      <p:pic>
        <p:nvPicPr>
          <p:cNvPr id="921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5634038"/>
            <a:ext cx="795338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5627688"/>
            <a:ext cx="8588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5637213"/>
            <a:ext cx="14605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5634038"/>
            <a:ext cx="153828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5634038"/>
            <a:ext cx="1130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949161" y="0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5622925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5622925"/>
            <a:ext cx="15859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5622925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5622925"/>
            <a:ext cx="11890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5622925"/>
            <a:ext cx="11890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/>
          <p:cNvSpPr txBox="1">
            <a:spLocks noChangeArrowheads="1"/>
          </p:cNvSpPr>
          <p:nvPr/>
        </p:nvSpPr>
        <p:spPr bwMode="auto">
          <a:xfrm>
            <a:off x="423863" y="93663"/>
            <a:ext cx="7994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/>
              <a:t>Обучающий материал представлен в виде видеоучебников, электронных учебников, которые могут изучать дети с любым уровнем знания компьютера независимо от возраста. </a:t>
            </a:r>
          </a:p>
        </p:txBody>
      </p:sp>
      <p:pic>
        <p:nvPicPr>
          <p:cNvPr id="11267" name="Рисунок 6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942975"/>
            <a:ext cx="4243387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7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942975"/>
            <a:ext cx="4243387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5589588"/>
            <a:ext cx="1697038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5594350"/>
            <a:ext cx="107473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5586413"/>
            <a:ext cx="123507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5594350"/>
            <a:ext cx="14097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5586413"/>
            <a:ext cx="132397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1255</TotalTime>
  <Words>549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Arial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zorom</dc:creator>
  <cp:lastModifiedBy>zorom</cp:lastModifiedBy>
  <cp:revision>38</cp:revision>
  <dcterms:created xsi:type="dcterms:W3CDTF">2013-11-20T06:56:48Z</dcterms:created>
  <dcterms:modified xsi:type="dcterms:W3CDTF">2015-05-25T10:06:35Z</dcterms:modified>
</cp:coreProperties>
</file>