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7" r:id="rId2"/>
    <p:sldId id="280" r:id="rId3"/>
    <p:sldId id="265" r:id="rId4"/>
    <p:sldId id="281" r:id="rId5"/>
    <p:sldId id="261" r:id="rId6"/>
    <p:sldId id="278" r:id="rId7"/>
    <p:sldId id="282" r:id="rId8"/>
    <p:sldId id="264" r:id="rId9"/>
    <p:sldId id="271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85" r:id="rId18"/>
    <p:sldId id="275" r:id="rId19"/>
    <p:sldId id="276" r:id="rId20"/>
    <p:sldId id="283" r:id="rId21"/>
    <p:sldId id="286" r:id="rId22"/>
    <p:sldId id="284" r:id="rId23"/>
    <p:sldId id="279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DDDDDD"/>
    <a:srgbClr val="B2B2B2"/>
    <a:srgbClr val="292929"/>
    <a:srgbClr val="969696"/>
    <a:srgbClr val="777777"/>
    <a:srgbClr val="33333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0" autoAdjust="0"/>
    <p:restoredTop sz="94660"/>
  </p:normalViewPr>
  <p:slideViewPr>
    <p:cSldViewPr>
      <p:cViewPr>
        <p:scale>
          <a:sx n="117" d="100"/>
          <a:sy n="117" d="100"/>
        </p:scale>
        <p:origin x="-138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NULL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NULL"/><Relationship Id="rId1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B30833-E9CC-4608-9D5D-6D1E216E0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7412-E06F-45BE-81C0-6B63E8BB3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17AD-C084-4F12-9640-DFE0E0550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3C1F98-02F4-4505-9683-45D3AF51C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3FD-C0CA-4309-85ED-10090A8BA5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72C-528D-485E-80D4-06BEC9620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D33B21-25FC-4CB7-8E9B-C6C9B56D2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F25B-A512-4512-AD26-661847C98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1031-6FB0-41B2-A49D-12DE63A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9A56-3762-4875-9589-5764764DA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5CE3-435B-4815-BB10-021B5C06D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FE254C-1083-4132-99D8-CAA2C98F2F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6.wmf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image" Target="../media/image9.w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5.w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63;&#1091;&#1074;&#1072;&#1082;%20&#1087;&#1072;&#1076;&#1072;&#1077;&#1090;%20&#1089;%20&#1083;&#1077;&#1089;&#1090;&#1085;&#1080;&#1094;&#1099;,%20&#1087;&#1086;&#1083;&#1085;&#1099;&#1080;&#774;%20&#1092;&#1077;&#1080;&#774;&#1083;!.mp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7"/>
            <a:ext cx="8583488" cy="1584175"/>
          </a:xfrm>
        </p:spPr>
        <p:txBody>
          <a:bodyPr>
            <a:normAutofit/>
          </a:bodyPr>
          <a:lstStyle/>
          <a:p>
            <a:r>
              <a:rPr lang="ru-RU" sz="3200" i="1" cap="none" dirty="0" smtClean="0">
                <a:solidFill>
                  <a:schemeClr val="tx1"/>
                </a:solidFill>
                <a:effectLst/>
              </a:rPr>
              <a:t>Презентация к уроку геометрии в 8 классе по теме: синус, косинус, тангенс и котангенс угла прямоугольного треугольника.</a:t>
            </a:r>
            <a:endParaRPr lang="ru-RU" sz="3200" i="1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165304"/>
            <a:ext cx="7651576" cy="576064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Учитель </a:t>
            </a:r>
            <a:r>
              <a:rPr lang="ru-RU" sz="1400" b="1" i="1" dirty="0">
                <a:solidFill>
                  <a:schemeClr val="tx1"/>
                </a:solidFill>
              </a:rPr>
              <a:t>математики ГБОУ гимназии №402 </a:t>
            </a:r>
            <a:r>
              <a:rPr lang="ru-RU" sz="1400" b="1" i="1" dirty="0" err="1">
                <a:solidFill>
                  <a:schemeClr val="tx1"/>
                </a:solidFill>
              </a:rPr>
              <a:t>г.Москва</a:t>
            </a:r>
            <a:r>
              <a:rPr lang="ru-RU" sz="1400" b="1" i="1" dirty="0">
                <a:solidFill>
                  <a:schemeClr val="tx1"/>
                </a:solidFill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</a:rPr>
              <a:t>Ворнакова</a:t>
            </a:r>
            <a:r>
              <a:rPr lang="ru-RU" sz="1400" b="1" i="1" dirty="0">
                <a:solidFill>
                  <a:schemeClr val="tx1"/>
                </a:solidFill>
              </a:rPr>
              <a:t> Т.М.</a:t>
            </a:r>
          </a:p>
          <a:p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47866"/>
            <a:ext cx="4979830" cy="400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57422" y="1571612"/>
            <a:ext cx="4757738" cy="3348038"/>
            <a:chOff x="1104" y="1180"/>
            <a:chExt cx="2997" cy="210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04" y="1180"/>
              <a:ext cx="2997" cy="2109"/>
              <a:chOff x="816" y="220"/>
              <a:chExt cx="2997" cy="2109"/>
            </a:xfrm>
          </p:grpSpPr>
          <p:sp useBgFill="1"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2208" cy="1344"/>
              </a:xfrm>
              <a:prstGeom prst="rtTriangle">
                <a:avLst/>
              </a:prstGeom>
              <a:ln w="571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448" y="816"/>
                <a:ext cx="1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2016" y="1810"/>
                <a:ext cx="116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8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816" y="816"/>
                <a:ext cx="1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510" y="1615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A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945" y="1660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endParaRPr lang="ru-RU" sz="3200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932" y="220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536" y="2592"/>
              <a:ext cx="240" cy="240"/>
              <a:chOff x="1248" y="1632"/>
              <a:chExt cx="240" cy="240"/>
            </a:xfrm>
          </p:grpSpPr>
          <p:sp>
            <p:nvSpPr>
              <p:cNvPr id="5" name="Line 13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" name="Line 14"/>
              <p:cNvSpPr>
                <a:spLocks noChangeShapeType="1"/>
              </p:cNvSpPr>
              <p:nvPr/>
            </p:nvSpPr>
            <p:spPr bwMode="auto">
              <a:xfrm>
                <a:off x="1488" y="1632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1785918" y="357166"/>
            <a:ext cx="7000924" cy="12926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Синусом острого угла прямоугольного 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треугольника называется отношение 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…………. катета к гипотенузе</a:t>
            </a:r>
            <a:endParaRPr lang="ru-RU" sz="2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142974" y="4429132"/>
          <a:ext cx="2892815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Формула" r:id="rId3" imgW="723600" imgH="393480" progId="Equation.3">
                  <p:embed/>
                </p:oleObj>
              </mc:Choice>
              <mc:Fallback>
                <p:oleObj name="Формула" r:id="rId3" imgW="723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4" y="4429132"/>
                        <a:ext cx="2892815" cy="164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857752" y="4429132"/>
          <a:ext cx="289242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Формула" r:id="rId5" imgW="723600" imgH="393480" progId="Equation.3">
                  <p:embed/>
                </p:oleObj>
              </mc:Choice>
              <mc:Fallback>
                <p:oleObj name="Формула" r:id="rId5" imgW="7236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4429132"/>
                        <a:ext cx="2892425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5786" y="6072206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Для угла А записать вместе, для угла В - сами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14546" y="1643050"/>
            <a:ext cx="4757738" cy="3348038"/>
            <a:chOff x="1104" y="1180"/>
            <a:chExt cx="2997" cy="210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04" y="1180"/>
              <a:ext cx="2997" cy="2109"/>
              <a:chOff x="816" y="220"/>
              <a:chExt cx="2997" cy="2109"/>
            </a:xfrm>
          </p:grpSpPr>
          <p:sp useBgFill="1"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2208" cy="1344"/>
              </a:xfrm>
              <a:prstGeom prst="rtTriangle">
                <a:avLst/>
              </a:prstGeom>
              <a:ln w="571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448" y="816"/>
                <a:ext cx="1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2016" y="1810"/>
                <a:ext cx="116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8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816" y="816"/>
                <a:ext cx="1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510" y="1615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A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945" y="1660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endParaRPr lang="ru-RU" sz="3200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945" y="220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endParaRPr lang="ru-RU" sz="3200" dirty="0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536" y="2592"/>
              <a:ext cx="240" cy="240"/>
              <a:chOff x="1248" y="1632"/>
              <a:chExt cx="240" cy="240"/>
            </a:xfrm>
          </p:grpSpPr>
          <p:sp>
            <p:nvSpPr>
              <p:cNvPr id="5" name="Line 13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" name="Line 14"/>
              <p:cNvSpPr>
                <a:spLocks noChangeShapeType="1"/>
              </p:cNvSpPr>
              <p:nvPr/>
            </p:nvSpPr>
            <p:spPr bwMode="auto">
              <a:xfrm>
                <a:off x="1488" y="1632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092200" y="4429125"/>
          <a:ext cx="299402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Формула" r:id="rId3" imgW="749160" imgH="393480" progId="Equation.3">
                  <p:embed/>
                </p:oleObj>
              </mc:Choice>
              <mc:Fallback>
                <p:oleObj name="Формула" r:id="rId3" imgW="7491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429125"/>
                        <a:ext cx="2994025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806950" y="4429125"/>
          <a:ext cx="299402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Формула" r:id="rId5" imgW="749160" imgH="393480" progId="Equation.3">
                  <p:embed/>
                </p:oleObj>
              </mc:Choice>
              <mc:Fallback>
                <p:oleObj name="Формула" r:id="rId5" imgW="7491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4429125"/>
                        <a:ext cx="2994025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428728" y="357166"/>
            <a:ext cx="7358082" cy="1292662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Косинусом острого угла прямоугольного 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треугольника называется отношение 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прилежащего катета к гипотенузе</a:t>
            </a:r>
            <a:endParaRPr lang="ru-RU" sz="2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14546" y="1857364"/>
            <a:ext cx="4649788" cy="3348038"/>
            <a:chOff x="1104" y="1180"/>
            <a:chExt cx="2929" cy="210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04" y="1180"/>
              <a:ext cx="2929" cy="2109"/>
              <a:chOff x="816" y="220"/>
              <a:chExt cx="2929" cy="2109"/>
            </a:xfrm>
          </p:grpSpPr>
          <p:sp useBgFill="1"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2208" cy="1344"/>
              </a:xfrm>
              <a:prstGeom prst="rtTriangle">
                <a:avLst/>
              </a:prstGeom>
              <a:ln w="571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448" y="816"/>
                <a:ext cx="1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2016" y="1810"/>
                <a:ext cx="116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8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816" y="816"/>
                <a:ext cx="1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442" y="1618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A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945" y="1660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endParaRPr lang="ru-RU" sz="3200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945" y="220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endParaRPr lang="ru-RU" sz="3200" dirty="0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536" y="2592"/>
              <a:ext cx="240" cy="240"/>
              <a:chOff x="1248" y="1632"/>
              <a:chExt cx="240" cy="240"/>
            </a:xfrm>
          </p:grpSpPr>
          <p:sp>
            <p:nvSpPr>
              <p:cNvPr id="5" name="Line 13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" name="Line 14"/>
              <p:cNvSpPr>
                <a:spLocks noChangeShapeType="1"/>
              </p:cNvSpPr>
              <p:nvPr/>
            </p:nvSpPr>
            <p:spPr bwMode="auto">
              <a:xfrm>
                <a:off x="1488" y="1632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357290" y="4643446"/>
          <a:ext cx="253682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Формула" r:id="rId3" imgW="634680" imgH="393480" progId="Equation.3">
                  <p:embed/>
                </p:oleObj>
              </mc:Choice>
              <mc:Fallback>
                <p:oleObj name="Формула" r:id="rId3" imgW="634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4643446"/>
                        <a:ext cx="2536825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929190" y="4643446"/>
          <a:ext cx="253682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Формула" r:id="rId5" imgW="634680" imgH="393480" progId="Equation.3">
                  <p:embed/>
                </p:oleObj>
              </mc:Choice>
              <mc:Fallback>
                <p:oleObj name="Формула" r:id="rId5" imgW="634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4643446"/>
                        <a:ext cx="2536825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428728" y="285728"/>
            <a:ext cx="7358082" cy="1292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Тангенсом острого угла прямоугольного 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треугольника называется отношение 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противолежащего катета к ……….</a:t>
            </a:r>
            <a:endParaRPr lang="ru-RU" sz="2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57422" y="1785926"/>
            <a:ext cx="4757738" cy="3348038"/>
            <a:chOff x="1104" y="1180"/>
            <a:chExt cx="2997" cy="210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04" y="1180"/>
              <a:ext cx="2997" cy="2109"/>
              <a:chOff x="816" y="220"/>
              <a:chExt cx="2997" cy="2109"/>
            </a:xfrm>
          </p:grpSpPr>
          <p:sp useBgFill="1"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2208" cy="1344"/>
              </a:xfrm>
              <a:prstGeom prst="rtTriangle">
                <a:avLst/>
              </a:prstGeom>
              <a:ln w="571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448" y="816"/>
                <a:ext cx="1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2016" y="1810"/>
                <a:ext cx="116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8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816" y="816"/>
                <a:ext cx="1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510" y="1615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A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962" y="1688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endParaRPr lang="ru-RU" sz="3200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945" y="220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endParaRPr lang="ru-RU" sz="3200" dirty="0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536" y="2592"/>
              <a:ext cx="240" cy="240"/>
              <a:chOff x="1248" y="1632"/>
              <a:chExt cx="240" cy="240"/>
            </a:xfrm>
          </p:grpSpPr>
          <p:sp>
            <p:nvSpPr>
              <p:cNvPr id="5" name="Line 13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" name="Line 14"/>
              <p:cNvSpPr>
                <a:spLocks noChangeShapeType="1"/>
              </p:cNvSpPr>
              <p:nvPr/>
            </p:nvSpPr>
            <p:spPr bwMode="auto">
              <a:xfrm>
                <a:off x="1488" y="1632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357290" y="4714884"/>
          <a:ext cx="279082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Формула" r:id="rId3" imgW="698400" imgH="393480" progId="Equation.3">
                  <p:embed/>
                </p:oleObj>
              </mc:Choice>
              <mc:Fallback>
                <p:oleObj name="Формула" r:id="rId3" imgW="698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4714884"/>
                        <a:ext cx="2790825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14876" y="4714884"/>
          <a:ext cx="284162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Формула" r:id="rId5" imgW="711000" imgH="393480" progId="Equation.3">
                  <p:embed/>
                </p:oleObj>
              </mc:Choice>
              <mc:Fallback>
                <p:oleObj name="Формула" r:id="rId5" imgW="7110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714884"/>
                        <a:ext cx="2841625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214414" y="428604"/>
            <a:ext cx="7715272" cy="129266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Котангенсом острого угла прямоугольного </a:t>
            </a:r>
          </a:p>
          <a:p>
            <a:pPr algn="ctr"/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треугольника называется отношение </a:t>
            </a:r>
          </a:p>
          <a:p>
            <a:pPr algn="ctr"/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прилежащего катета к противолежащему</a:t>
            </a:r>
            <a:endParaRPr lang="ru-RU" sz="2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Основные тригонометрические формулы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785918" y="1643050"/>
          <a:ext cx="3041876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Формула" r:id="rId3" imgW="761760" imgH="393480" progId="Equation.3">
                  <p:embed/>
                </p:oleObj>
              </mc:Choice>
              <mc:Fallback>
                <p:oleObj name="Формула" r:id="rId3" imgW="761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1643050"/>
                        <a:ext cx="3041876" cy="157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5072066" y="1714488"/>
          <a:ext cx="32956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Формула" r:id="rId5" imgW="825480" imgH="393480" progId="Equation.3">
                  <p:embed/>
                </p:oleObj>
              </mc:Choice>
              <mc:Fallback>
                <p:oleObj name="Формула" r:id="rId5" imgW="8254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1714488"/>
                        <a:ext cx="3295650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5004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Основное тригонометрическое тождество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643042" y="4643446"/>
          <a:ext cx="5643602" cy="102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Формула" r:id="rId7" imgW="0" imgH="0" progId="Equation.3">
                  <p:embed/>
                </p:oleObj>
              </mc:Choice>
              <mc:Fallback>
                <p:oleObj name="Формула" r:id="rId7" imgW="0" imgH="0" progId="Equation.3">
                  <p:embed/>
                  <p:pic>
                    <p:nvPicPr>
                      <p:cNvPr id="0" name="AutoShap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4643446"/>
                        <a:ext cx="5643602" cy="1026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714480" y="4929198"/>
          <a:ext cx="5572164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Формула" r:id="rId8" imgW="1218960" imgH="203040" progId="Equation.3">
                  <p:embed/>
                </p:oleObj>
              </mc:Choice>
              <mc:Fallback>
                <p:oleObj name="Формула" r:id="rId8" imgW="12189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929198"/>
                        <a:ext cx="5572164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/>
                </a:solidFill>
              </a:rPr>
              <a:t>Из основного </a:t>
            </a:r>
          </a:p>
          <a:p>
            <a:pPr algn="ctr"/>
            <a:r>
              <a:rPr lang="ru-RU" sz="3600" b="1" i="1" dirty="0" smtClean="0">
                <a:solidFill>
                  <a:schemeClr val="accent6"/>
                </a:solidFill>
              </a:rPr>
              <a:t>тригонометрического </a:t>
            </a:r>
          </a:p>
          <a:p>
            <a:pPr algn="ctr"/>
            <a:r>
              <a:rPr lang="ru-RU" sz="3600" b="1" i="1" dirty="0" smtClean="0">
                <a:solidFill>
                  <a:schemeClr val="accent6"/>
                </a:solidFill>
              </a:rPr>
              <a:t>тождества выразите</a:t>
            </a:r>
            <a:endParaRPr lang="ru-RU" sz="3600" b="1" i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000232" y="3000372"/>
          <a:ext cx="2786082" cy="115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7" name="Формула" r:id="rId3" imgW="571320" imgH="203040" progId="Equation.3">
                  <p:embed/>
                </p:oleObj>
              </mc:Choice>
              <mc:Fallback>
                <p:oleObj name="Формула" r:id="rId3" imgW="5713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3000372"/>
                        <a:ext cx="2786082" cy="115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928794" y="4500570"/>
          <a:ext cx="2786082" cy="110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Формула" r:id="rId5" imgW="596880" imgH="203040" progId="Equation.3">
                  <p:embed/>
                </p:oleObj>
              </mc:Choice>
              <mc:Fallback>
                <p:oleObj name="Формула" r:id="rId5" imgW="5968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500570"/>
                        <a:ext cx="2786082" cy="1107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500562" y="3000372"/>
          <a:ext cx="3000396" cy="1192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Формула" r:id="rId7" imgW="596880" imgH="203040" progId="Equation.3">
                  <p:embed/>
                </p:oleObj>
              </mc:Choice>
              <mc:Fallback>
                <p:oleObj name="Формула" r:id="rId7" imgW="596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3000372"/>
                        <a:ext cx="3000396" cy="1192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357686" y="4429132"/>
          <a:ext cx="3106756" cy="119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Формула" r:id="rId9" imgW="583920" imgH="203040" progId="Equation.3">
                  <p:embed/>
                </p:oleObj>
              </mc:Choice>
              <mc:Fallback>
                <p:oleObj name="Формула" r:id="rId9" imgW="5839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4429132"/>
                        <a:ext cx="3106756" cy="1190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86" name="Picture 4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033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42860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Решение задач: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142984"/>
            <a:ext cx="70723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По данным рисунка запишите синус, косинус, тангенс и котангенс острого угла: </a:t>
            </a:r>
            <a:r>
              <a:rPr lang="ru-RU" sz="2000" dirty="0" smtClean="0"/>
              <a:t>(а), б) – вместе, в), г) – самостоятельно)</a:t>
            </a:r>
          </a:p>
          <a:p>
            <a:pPr marL="342900" indent="-342900"/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00034" y="3000372"/>
            <a:ext cx="4000528" cy="3214710"/>
            <a:chOff x="2571736" y="3214686"/>
            <a:chExt cx="4000528" cy="321471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571736" y="3214686"/>
              <a:ext cx="4000528" cy="2786082"/>
              <a:chOff x="428596" y="3000372"/>
              <a:chExt cx="4000528" cy="278608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28596" y="3143248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а</a:t>
                </a:r>
                <a:r>
                  <a:rPr lang="ru-RU" sz="2800" dirty="0" smtClean="0"/>
                  <a:t>)  </a:t>
                </a:r>
                <a:endParaRPr lang="ru-RU" sz="2800" dirty="0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 flipH="1">
                <a:off x="1285852" y="3571876"/>
                <a:ext cx="3143272" cy="221457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500298" y="3000372"/>
                <a:ext cx="4286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</a:t>
                </a:r>
                <a:endParaRPr lang="ru-RU" sz="3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85786" y="4214818"/>
                <a:ext cx="4286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b</a:t>
                </a:r>
                <a:endParaRPr lang="ru-RU" sz="3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43174" y="4643446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endParaRPr lang="ru-RU" sz="3200" dirty="0"/>
              </a:p>
            </p:txBody>
          </p:sp>
          <p:graphicFrame>
            <p:nvGraphicFramePr>
              <p:cNvPr id="10" name="Объект 9"/>
              <p:cNvGraphicFramePr>
                <a:graphicFrameLocks noChangeAspect="1"/>
              </p:cNvGraphicFramePr>
              <p:nvPr/>
            </p:nvGraphicFramePr>
            <p:xfrm>
              <a:off x="1428728" y="4786322"/>
              <a:ext cx="428628" cy="5715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84" name="Формула" r:id="rId3" imgW="152280" imgH="203040" progId="Equation.3">
                      <p:embed/>
                    </p:oleObj>
                  </mc:Choice>
                  <mc:Fallback>
                    <p:oleObj name="Формула" r:id="rId3" imgW="152280" imgH="203040" progId="Equation.3">
                      <p:embed/>
                      <p:pic>
                        <p:nvPicPr>
                          <p:cNvPr id="0" name="Picture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8728" y="4786322"/>
                            <a:ext cx="428628" cy="5715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Дуга 8"/>
            <p:cNvSpPr/>
            <p:nvPr/>
          </p:nvSpPr>
          <p:spPr>
            <a:xfrm>
              <a:off x="3071802" y="5572140"/>
              <a:ext cx="714380" cy="857256"/>
            </a:xfrm>
            <a:prstGeom prst="arc">
              <a:avLst>
                <a:gd name="adj1" fmla="val 16200000"/>
                <a:gd name="adj2" fmla="val 1952783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572000" y="3571876"/>
          <a:ext cx="3667146" cy="22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Формула" r:id="rId5" imgW="1333440" imgH="812520" progId="Equation.3">
                  <p:embed/>
                </p:oleObj>
              </mc:Choice>
              <mc:Fallback>
                <p:oleObj name="Формула" r:id="rId5" imgW="133344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1876"/>
                        <a:ext cx="3667146" cy="223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7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6" y="388133"/>
            <a:ext cx="1646123" cy="15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28794" y="500042"/>
            <a:ext cx="3500462" cy="3861041"/>
            <a:chOff x="5000628" y="2428868"/>
            <a:chExt cx="3500462" cy="3861041"/>
          </a:xfrm>
        </p:grpSpPr>
        <p:sp>
          <p:nvSpPr>
            <p:cNvPr id="3" name="TextBox 2"/>
            <p:cNvSpPr txBox="1"/>
            <p:nvPr/>
          </p:nvSpPr>
          <p:spPr>
            <a:xfrm>
              <a:off x="5214942" y="5643578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O</a:t>
              </a:r>
              <a:endParaRPr lang="ru-RU" sz="3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15272" y="5643578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M</a:t>
              </a:r>
              <a:endParaRPr lang="ru-RU" sz="3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0628" y="3143248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б)</a:t>
              </a:r>
              <a:endParaRPr lang="ru-RU" sz="2800" dirty="0"/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flipH="1">
              <a:off x="5643570" y="3000372"/>
              <a:ext cx="2143140" cy="307183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72396" y="2428868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N</a:t>
              </a:r>
              <a:endParaRPr lang="ru-RU" sz="3600" dirty="0"/>
            </a:p>
          </p:txBody>
        </p:sp>
        <p:sp>
          <p:nvSpPr>
            <p:cNvPr id="8" name="Дуга 7"/>
            <p:cNvSpPr/>
            <p:nvPr/>
          </p:nvSpPr>
          <p:spPr>
            <a:xfrm rot="10288111">
              <a:off x="7474048" y="3110645"/>
              <a:ext cx="571504" cy="642942"/>
            </a:xfrm>
            <a:prstGeom prst="arc">
              <a:avLst>
                <a:gd name="adj1" fmla="val 1622024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857884" y="642918"/>
          <a:ext cx="2428892" cy="478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Формула" r:id="rId3" imgW="825480" imgH="1625400" progId="Equation.3">
                  <p:embed/>
                </p:oleObj>
              </mc:Choice>
              <mc:Fallback>
                <p:oleObj name="Формула" r:id="rId3" imgW="825480" imgH="1625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642918"/>
                        <a:ext cx="2428892" cy="4783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92" y="5013176"/>
            <a:ext cx="139665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0" y="387277"/>
            <a:ext cx="1589719" cy="14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143636" y="357167"/>
          <a:ext cx="2000264" cy="300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4" name="Формула" r:id="rId3" imgW="0" imgH="0" progId="Equation.3">
                  <p:embed/>
                </p:oleObj>
              </mc:Choice>
              <mc:Fallback>
                <p:oleObj name="Формула" r:id="rId3" imgW="0" imgH="0" progId="Equation.3">
                  <p:embed/>
                  <p:pic>
                    <p:nvPicPr>
                      <p:cNvPr id="0" name="AutoShap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57167"/>
                        <a:ext cx="2000264" cy="3000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57158" y="3000372"/>
            <a:ext cx="3929090" cy="3472678"/>
            <a:chOff x="357158" y="3000372"/>
            <a:chExt cx="3929090" cy="347267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57158" y="3000372"/>
              <a:ext cx="3929090" cy="3085105"/>
              <a:chOff x="357158" y="3000372"/>
              <a:chExt cx="3929090" cy="308510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158" y="3143248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г)</a:t>
                </a:r>
                <a:endParaRPr lang="ru-RU" sz="2800" dirty="0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>
                <a:off x="1142976" y="3429000"/>
                <a:ext cx="2643206" cy="2428892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86182" y="5500702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ru-RU" sz="3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14348" y="5500702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Q</a:t>
                </a:r>
                <a:endParaRPr lang="ru-RU" sz="3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28662" y="3000372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F</a:t>
                </a:r>
                <a:endParaRPr lang="ru-RU" sz="3200" dirty="0"/>
              </a:p>
            </p:txBody>
          </p:sp>
        </p:grpSp>
        <p:sp>
          <p:nvSpPr>
            <p:cNvPr id="16" name="Дуга 15"/>
            <p:cNvSpPr/>
            <p:nvPr/>
          </p:nvSpPr>
          <p:spPr>
            <a:xfrm rot="17139591">
              <a:off x="3019267" y="5437199"/>
              <a:ext cx="1071570" cy="1000132"/>
            </a:xfrm>
            <a:prstGeom prst="arc">
              <a:avLst>
                <a:gd name="adj1" fmla="val 15933995"/>
                <a:gd name="adj2" fmla="val 1928522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4357686" y="3786190"/>
          <a:ext cx="3684587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5" name="Формула" r:id="rId4" imgW="0" imgH="0" progId="Equation.3">
                  <p:embed/>
                </p:oleObj>
              </mc:Choice>
              <mc:Fallback>
                <p:oleObj name="Формула" r:id="rId4" imgW="0" imgH="0" progId="Equation.3">
                  <p:embed/>
                  <p:pic>
                    <p:nvPicPr>
                      <p:cNvPr id="0" name="AutoShap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3786190"/>
                        <a:ext cx="3684587" cy="221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1928794" y="214290"/>
            <a:ext cx="4500594" cy="2437679"/>
            <a:chOff x="1928794" y="214290"/>
            <a:chExt cx="4500594" cy="2437679"/>
          </a:xfrm>
        </p:grpSpPr>
        <p:sp>
          <p:nvSpPr>
            <p:cNvPr id="5" name="TextBox 4"/>
            <p:cNvSpPr txBox="1"/>
            <p:nvPr/>
          </p:nvSpPr>
          <p:spPr>
            <a:xfrm>
              <a:off x="5572132" y="1142984"/>
              <a:ext cx="857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</a:t>
              </a:r>
              <a:endParaRPr lang="ru-R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86182" y="214290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</a:t>
              </a:r>
              <a:endParaRPr lang="ru-RU" sz="3200"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928794" y="214290"/>
              <a:ext cx="3643338" cy="2437679"/>
              <a:chOff x="2571736" y="1348511"/>
              <a:chExt cx="3643338" cy="2437679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2571736" y="1643050"/>
                <a:ext cx="3643338" cy="2143140"/>
                <a:chOff x="1928794" y="428604"/>
                <a:chExt cx="3643338" cy="2143140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1928794" y="428604"/>
                  <a:ext cx="64294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 smtClean="0"/>
                    <a:t>в)</a:t>
                  </a:r>
                  <a:endParaRPr lang="ru-RU" sz="2800" dirty="0"/>
                </a:p>
              </p:txBody>
            </p:sp>
            <p:sp>
              <p:nvSpPr>
                <p:cNvPr id="3" name="Прямоугольный треугольник 2"/>
                <p:cNvSpPr/>
                <p:nvPr/>
              </p:nvSpPr>
              <p:spPr>
                <a:xfrm flipH="1" flipV="1">
                  <a:off x="2500298" y="714356"/>
                  <a:ext cx="3071834" cy="1857388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3500430" y="1428736"/>
                  <a:ext cx="8572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k</a:t>
                  </a:r>
                  <a:endParaRPr lang="ru-RU" sz="3200" dirty="0"/>
                </a:p>
              </p:txBody>
            </p:sp>
            <p:graphicFrame>
              <p:nvGraphicFramePr>
                <p:cNvPr id="8" name="Объект 7"/>
                <p:cNvGraphicFramePr>
                  <a:graphicFrameLocks noChangeAspect="1"/>
                </p:cNvGraphicFramePr>
                <p:nvPr/>
              </p:nvGraphicFramePr>
              <p:xfrm>
                <a:off x="3357554" y="785794"/>
                <a:ext cx="465862" cy="4270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0256" name="Формула" r:id="rId5" imgW="152280" imgH="139680" progId="Equation.3">
                        <p:embed/>
                      </p:oleObj>
                    </mc:Choice>
                    <mc:Fallback>
                      <p:oleObj name="Формула" r:id="rId5" imgW="152280" imgH="139680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57554" y="785794"/>
                              <a:ext cx="465862" cy="4270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" name="Дуга 6"/>
              <p:cNvSpPr/>
              <p:nvPr/>
            </p:nvSpPr>
            <p:spPr>
              <a:xfrm rot="6263327">
                <a:off x="2900146" y="1277073"/>
                <a:ext cx="1071570" cy="1214446"/>
              </a:xfrm>
              <a:prstGeom prst="arc">
                <a:avLst>
                  <a:gd name="adj1" fmla="val 15736149"/>
                  <a:gd name="adj2" fmla="val 1817650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6286512" y="357166"/>
          <a:ext cx="1928826" cy="307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7" name="Формула" r:id="rId7" imgW="672840" imgH="1625400" progId="Equation.3">
                  <p:embed/>
                </p:oleObj>
              </mc:Choice>
              <mc:Fallback>
                <p:oleObj name="Формула" r:id="rId7" imgW="672840" imgH="1625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357166"/>
                        <a:ext cx="1928826" cy="3071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429124" y="3857628"/>
          <a:ext cx="4071966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8" name="Формула" r:id="rId9" imgW="1562040" imgH="838080" progId="Equation.3">
                  <p:embed/>
                </p:oleObj>
              </mc:Choice>
              <mc:Fallback>
                <p:oleObj name="Формула" r:id="rId9" imgW="1562040" imgH="8380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857628"/>
                        <a:ext cx="4071966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233" name="Picture 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" y="584977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00042"/>
            <a:ext cx="628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ru-RU" sz="2800" dirty="0" smtClean="0"/>
              <a:t>. Найдите синус, косинус, тангенс и котангенс углов </a:t>
            </a:r>
            <a:r>
              <a:rPr lang="en-US" sz="2800" dirty="0" smtClean="0"/>
              <a:t>A </a:t>
            </a:r>
            <a:r>
              <a:rPr lang="ru-RU" sz="2800" dirty="0" smtClean="0"/>
              <a:t>и </a:t>
            </a:r>
            <a:r>
              <a:rPr lang="en-US" sz="2800" dirty="0" smtClean="0"/>
              <a:t>B</a:t>
            </a:r>
            <a:r>
              <a:rPr lang="ru-RU" sz="2800" dirty="0" smtClean="0"/>
              <a:t> треугольника </a:t>
            </a:r>
            <a:r>
              <a:rPr lang="en-US" sz="2800" dirty="0" smtClean="0"/>
              <a:t>ABC </a:t>
            </a:r>
            <a:r>
              <a:rPr lang="ru-RU" sz="2800" dirty="0" smtClean="0"/>
              <a:t>с прямым углом </a:t>
            </a:r>
            <a:r>
              <a:rPr lang="en-US" sz="2800" dirty="0" smtClean="0"/>
              <a:t>C</a:t>
            </a:r>
            <a:r>
              <a:rPr lang="ru-RU" sz="2800" dirty="0" smtClean="0"/>
              <a:t>, если</a:t>
            </a:r>
          </a:p>
          <a:p>
            <a:r>
              <a:rPr lang="ru-RU" sz="2800" dirty="0" smtClean="0"/>
              <a:t>а) </a:t>
            </a:r>
            <a:r>
              <a:rPr lang="en-US" sz="2800" dirty="0" smtClean="0"/>
              <a:t>BC = 21 A</a:t>
            </a:r>
            <a:r>
              <a:rPr lang="ru-RU" sz="2800" dirty="0" smtClean="0"/>
              <a:t>С</a:t>
            </a:r>
            <a:r>
              <a:rPr lang="en-US" sz="2800" dirty="0" smtClean="0"/>
              <a:t> = 20</a:t>
            </a:r>
          </a:p>
          <a:p>
            <a:r>
              <a:rPr lang="ru-RU" sz="2800" dirty="0" smtClean="0"/>
              <a:t>б) </a:t>
            </a:r>
            <a:r>
              <a:rPr lang="en-US" sz="2800" dirty="0" smtClean="0"/>
              <a:t>BC = 1 AC = 2</a:t>
            </a:r>
          </a:p>
          <a:p>
            <a:r>
              <a:rPr lang="ru-RU" sz="2800" dirty="0" smtClean="0"/>
              <a:t>в) </a:t>
            </a:r>
            <a:r>
              <a:rPr lang="en-US" sz="2800" dirty="0" smtClean="0"/>
              <a:t> AC = 24 AB = 25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(а), в) – вместе, б) – сами)  </a:t>
            </a:r>
            <a:endParaRPr lang="ru-RU" sz="28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643042" y="3643314"/>
            <a:ext cx="5715040" cy="2513601"/>
            <a:chOff x="1643042" y="3214686"/>
            <a:chExt cx="5715040" cy="2513601"/>
          </a:xfrm>
        </p:grpSpPr>
        <p:sp>
          <p:nvSpPr>
            <p:cNvPr id="3" name="Прямоугольный треугольник 2"/>
            <p:cNvSpPr/>
            <p:nvPr/>
          </p:nvSpPr>
          <p:spPr>
            <a:xfrm>
              <a:off x="2071670" y="3571876"/>
              <a:ext cx="4857784" cy="200026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071670" y="5214950"/>
              <a:ext cx="35719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2250265" y="5393545"/>
              <a:ext cx="35719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43042" y="5072074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ru-RU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16" y="5143512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ru-RU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3042" y="3214686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ru-RU" sz="3200" dirty="0"/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07" y="1916832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57148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3678" y="536770"/>
            <a:ext cx="6072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Какой треугольник называется прямоугольным ?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000232" y="2857496"/>
            <a:ext cx="6286544" cy="3085105"/>
            <a:chOff x="2000232" y="2857496"/>
            <a:chExt cx="6286544" cy="3085105"/>
          </a:xfrm>
        </p:grpSpPr>
        <p:sp>
          <p:nvSpPr>
            <p:cNvPr id="6" name="Прямоугольный треугольник 5"/>
            <p:cNvSpPr/>
            <p:nvPr/>
          </p:nvSpPr>
          <p:spPr>
            <a:xfrm>
              <a:off x="2428860" y="3286124"/>
              <a:ext cx="5357850" cy="2428892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Соединительная линия уступом 7"/>
            <p:cNvCxnSpPr/>
            <p:nvPr/>
          </p:nvCxnSpPr>
          <p:spPr>
            <a:xfrm rot="16200000" flipH="1">
              <a:off x="2357422" y="5214950"/>
              <a:ext cx="571504" cy="42862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786710" y="5357826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B</a:t>
              </a:r>
              <a:endParaRPr lang="ru-RU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0232" y="5357826"/>
              <a:ext cx="419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C</a:t>
              </a:r>
              <a:endParaRPr lang="ru-RU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32" y="2857496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</a:t>
              </a:r>
              <a:endParaRPr lang="ru-RU" sz="3200" b="1" dirty="0"/>
            </a:p>
          </p:txBody>
        </p:sp>
      </p:grp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14102"/>
            <a:ext cx="125571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3645024"/>
            <a:ext cx="1080616" cy="114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46" name="Object 66"/>
          <p:cNvGraphicFramePr>
            <a:graphicFrameLocks noChangeAspect="1"/>
          </p:cNvGraphicFramePr>
          <p:nvPr/>
        </p:nvGraphicFramePr>
        <p:xfrm>
          <a:off x="142844" y="0"/>
          <a:ext cx="900115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6" name="Document" r:id="rId3" imgW="10058761" imgH="6699109" progId="Word.Document.8">
                  <p:embed/>
                </p:oleObj>
              </mc:Choice>
              <mc:Fallback>
                <p:oleObj name="Document" r:id="rId3" imgW="10058761" imgH="6699109" progId="Word.Document.8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0"/>
                        <a:ext cx="9001156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Группа 65"/>
          <p:cNvGrpSpPr/>
          <p:nvPr/>
        </p:nvGrpSpPr>
        <p:grpSpPr>
          <a:xfrm>
            <a:off x="111555" y="-76065"/>
            <a:ext cx="9001156" cy="6885079"/>
            <a:chOff x="-328504" y="0"/>
            <a:chExt cx="9144000" cy="6885079"/>
          </a:xfrm>
        </p:grpSpPr>
        <p:graphicFrame>
          <p:nvGraphicFramePr>
            <p:cNvPr id="71742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9794302"/>
                </p:ext>
              </p:extLst>
            </p:nvPr>
          </p:nvGraphicFramePr>
          <p:xfrm>
            <a:off x="-328504" y="0"/>
            <a:ext cx="9144000" cy="685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7" name="Документ" r:id="rId5" imgW="0" imgH="0" progId="">
                    <p:embed/>
                  </p:oleObj>
                </mc:Choice>
                <mc:Fallback>
                  <p:oleObj name="Документ" r:id="rId5" imgW="0" imgH="0" progId="">
                    <p:embed/>
                    <p:pic>
                      <p:nvPicPr>
                        <p:cNvPr id="0" name="AutoShap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28504" y="0"/>
                          <a:ext cx="9144000" cy="685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TextBox 64"/>
            <p:cNvSpPr txBox="1"/>
            <p:nvPr/>
          </p:nvSpPr>
          <p:spPr>
            <a:xfrm>
              <a:off x="6531452" y="4143380"/>
              <a:ext cx="402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8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7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9794302"/>
                </p:ext>
              </p:extLst>
            </p:nvPr>
          </p:nvGraphicFramePr>
          <p:xfrm>
            <a:off x="-328504" y="27079"/>
            <a:ext cx="9144000" cy="685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8" name="Документ" r:id="rId6" imgW="0" imgH="0" progId="">
                    <p:embed/>
                  </p:oleObj>
                </mc:Choice>
                <mc:Fallback>
                  <p:oleObj name="Документ" r:id="rId6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28504" y="27079"/>
                          <a:ext cx="9144000" cy="685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TextBox 66"/>
          <p:cNvSpPr txBox="1"/>
          <p:nvPr/>
        </p:nvSpPr>
        <p:spPr>
          <a:xfrm>
            <a:off x="2143108" y="5857892"/>
            <a:ext cx="28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7</a:t>
            </a:r>
            <a:endParaRPr lang="ru-RU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0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00042"/>
            <a:ext cx="50720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Оценка работы с тестом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1285861"/>
            <a:ext cx="55721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Взаимопроверка ответов теста</a:t>
            </a:r>
          </a:p>
          <a:p>
            <a:endParaRPr lang="ru-RU" dirty="0" smtClean="0"/>
          </a:p>
          <a:p>
            <a:pPr algn="ctr"/>
            <a:r>
              <a:rPr lang="ru-RU" sz="2800" dirty="0" smtClean="0"/>
              <a:t>Вариант 1		Вариант 2</a:t>
            </a:r>
          </a:p>
          <a:p>
            <a:pPr marL="342900" indent="-342900" algn="ctr">
              <a:buFontTx/>
              <a:buAutoNum type="arabicPeriod"/>
            </a:pPr>
            <a:r>
              <a:rPr lang="ru-RU" sz="2800" dirty="0" smtClean="0"/>
              <a:t>В			1. Г</a:t>
            </a:r>
          </a:p>
          <a:p>
            <a:pPr marL="342900" indent="-342900" algn="ctr">
              <a:buFontTx/>
              <a:buAutoNum type="arabicPeriod"/>
            </a:pPr>
            <a:r>
              <a:rPr lang="ru-RU" sz="2800" dirty="0" smtClean="0"/>
              <a:t>Г			2. В</a:t>
            </a:r>
          </a:p>
          <a:p>
            <a:pPr marL="342900" indent="-342900" algn="ctr">
              <a:buFontTx/>
              <a:buAutoNum type="arabicPeriod"/>
            </a:pPr>
            <a:r>
              <a:rPr lang="ru-RU" sz="2800" dirty="0" smtClean="0"/>
              <a:t>В			3. Б</a:t>
            </a:r>
          </a:p>
          <a:p>
            <a:pPr marL="342900" indent="-342900" algn="ctr">
              <a:buFontTx/>
              <a:buAutoNum type="arabicPeriod"/>
            </a:pPr>
            <a:r>
              <a:rPr lang="ru-RU" sz="2800" dirty="0" smtClean="0"/>
              <a:t>Б			4. Г</a:t>
            </a:r>
            <a:endParaRPr lang="ru-RU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3024336" cy="327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70658" name="AutoShape 2" descr="http://900igr.net/datas/matematika/Edinitsy-ploschadi-urok/0022-022-Refleks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0" name="AutoShape 4" descr="http://900igr.net/datas/matematika/Edinitsy-ploschadi-urok/0022-022-Refleks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28794" y="1785926"/>
            <a:ext cx="5715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Сегодня на уроке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Я узнал …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Я научился …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Мне понравилось …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Я затруднялся …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Моё настроение …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928670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Домашнее задание:</a:t>
            </a:r>
          </a:p>
          <a:p>
            <a:pPr algn="ctr"/>
            <a:r>
              <a:rPr lang="ru-RU" sz="3200" dirty="0" smtClean="0"/>
              <a:t>записи в тетради, учебник стр. 156 п. 66, № 591 (а),</a:t>
            </a:r>
          </a:p>
          <a:p>
            <a:pPr algn="ctr"/>
            <a:r>
              <a:rPr lang="ru-RU" sz="2400" dirty="0" smtClean="0"/>
              <a:t>Придумать жизненную задачу, при решении которой необходимо применить синус, косинус, тангенс или котангенс острого угла прямоугольного треугольника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714612" y="4071942"/>
            <a:ext cx="3516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ВС - </a:t>
            </a:r>
            <a:r>
              <a:rPr lang="ru-RU" sz="3200" i="1" dirty="0" smtClean="0"/>
              <a:t>гипотенуза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4643446"/>
            <a:ext cx="3856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АВ </a:t>
            </a:r>
            <a:r>
              <a:rPr lang="ru-RU" sz="3200" i="1" dirty="0" smtClean="0"/>
              <a:t>и </a:t>
            </a:r>
            <a:r>
              <a:rPr lang="ru-RU" sz="3200" dirty="0" smtClean="0"/>
              <a:t>АС - </a:t>
            </a:r>
            <a:r>
              <a:rPr lang="ru-RU" sz="3200" i="1" dirty="0" smtClean="0"/>
              <a:t>катеты </a:t>
            </a:r>
            <a:endParaRPr lang="ru-RU" sz="32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2143108" y="5214950"/>
            <a:ext cx="5000660" cy="584775"/>
            <a:chOff x="2000232" y="5214950"/>
            <a:chExt cx="5000660" cy="584775"/>
          </a:xfrm>
        </p:grpSpPr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3428992" y="5214950"/>
              <a:ext cx="3571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3200" dirty="0"/>
                <a:t>С </a:t>
              </a:r>
              <a:r>
                <a:rPr lang="ru-RU" sz="3200" dirty="0" smtClean="0"/>
                <a:t>– острые углы</a:t>
              </a:r>
              <a:endParaRPr lang="ru-RU" sz="3200" dirty="0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2285984" y="5214950"/>
              <a:ext cx="8018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dirty="0"/>
                <a:t>В и</a:t>
              </a:r>
            </a:p>
          </p:txBody>
        </p:sp>
        <p:graphicFrame>
          <p:nvGraphicFramePr>
            <p:cNvPr id="29" name="Объект 28"/>
            <p:cNvGraphicFramePr>
              <a:graphicFrameLocks noChangeAspect="1"/>
            </p:cNvGraphicFramePr>
            <p:nvPr/>
          </p:nvGraphicFramePr>
          <p:xfrm>
            <a:off x="2000232" y="5357826"/>
            <a:ext cx="571504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1" name="Формула" r:id="rId3" imgW="164880" imgH="152280" progId="Equation.3">
                    <p:embed/>
                  </p:oleObj>
                </mc:Choice>
                <mc:Fallback>
                  <p:oleObj name="Формула" r:id="rId3" imgW="164880" imgH="1522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32" y="5357826"/>
                          <a:ext cx="571504" cy="357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1898916"/>
                </p:ext>
              </p:extLst>
            </p:nvPr>
          </p:nvGraphicFramePr>
          <p:xfrm>
            <a:off x="3071802" y="5360546"/>
            <a:ext cx="357190" cy="363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2" name="Формула" r:id="rId5" imgW="164880" imgH="152280" progId="Equation.3">
                    <p:embed/>
                  </p:oleObj>
                </mc:Choice>
                <mc:Fallback>
                  <p:oleObj name="Формула" r:id="rId5" imgW="164880" imgH="1522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802" y="5360546"/>
                          <a:ext cx="357190" cy="3639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71736" y="1214422"/>
            <a:ext cx="4376993" cy="3143272"/>
            <a:chOff x="1104" y="1135"/>
            <a:chExt cx="2973" cy="2154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104" y="1135"/>
              <a:ext cx="2973" cy="2154"/>
              <a:chOff x="816" y="175"/>
              <a:chExt cx="2973" cy="2154"/>
            </a:xfrm>
          </p:grpSpPr>
          <p:sp useBgFill="1">
            <p:nvSpPr>
              <p:cNvPr id="8" name="AutoShape 3"/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2208" cy="1344"/>
              </a:xfrm>
              <a:prstGeom prst="rtTriangle">
                <a:avLst/>
              </a:prstGeom>
              <a:ln w="571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448" y="816"/>
                <a:ext cx="1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016" y="1810"/>
                <a:ext cx="116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8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816" y="816"/>
                <a:ext cx="1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914" y="1595"/>
                <a:ext cx="352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600" b="1" dirty="0"/>
                  <a:t>A</a:t>
                </a: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437" y="1595"/>
                <a:ext cx="352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600" dirty="0"/>
                  <a:t>C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914" y="175"/>
                <a:ext cx="389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3600" dirty="0"/>
                  <a:t>B</a:t>
                </a: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536" y="2592"/>
              <a:ext cx="240" cy="240"/>
              <a:chOff x="1248" y="1632"/>
              <a:chExt cx="240" cy="240"/>
            </a:xfrm>
          </p:grpSpPr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1488" y="1632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1857356" y="357166"/>
            <a:ext cx="6286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называются стороны</a:t>
            </a:r>
          </a:p>
          <a:p>
            <a:pPr algn="ctr"/>
            <a:r>
              <a:rPr lang="ru-RU" sz="3200" dirty="0" smtClean="0"/>
              <a:t> прямоугольного треугольника ?</a:t>
            </a:r>
            <a:endParaRPr lang="ru-RU" sz="3200" dirty="0"/>
          </a:p>
        </p:txBody>
      </p:sp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972"/>
            <a:ext cx="125571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2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00" y="5053057"/>
            <a:ext cx="1411450" cy="149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642918"/>
            <a:ext cx="73580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Какие свойства, связанные с углами и сторонами прямоугольного треугольника, вы знаете?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5143504" y="3286124"/>
            <a:ext cx="3357586" cy="1847362"/>
            <a:chOff x="5143504" y="3643314"/>
            <a:chExt cx="3357586" cy="1847362"/>
          </a:xfrm>
        </p:grpSpPr>
        <p:sp>
          <p:nvSpPr>
            <p:cNvPr id="11" name="TextBox 10"/>
            <p:cNvSpPr txBox="1"/>
            <p:nvPr/>
          </p:nvSpPr>
          <p:spPr>
            <a:xfrm>
              <a:off x="5143504" y="371475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если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6286512" y="3643314"/>
            <a:ext cx="2170112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72" name="Формула" r:id="rId3" imgW="685800" imgH="228600" progId="Equation.3">
                    <p:embed/>
                  </p:oleObj>
                </mc:Choice>
                <mc:Fallback>
                  <p:oleObj name="Формула" r:id="rId3" imgW="6858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12" y="3643314"/>
                          <a:ext cx="2170112" cy="723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5500694" y="4643446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то </a:t>
              </a:r>
              <a:endParaRPr lang="ru-RU" sz="2800" dirty="0"/>
            </a:p>
          </p:txBody>
        </p:sp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6286512" y="4286256"/>
            <a:ext cx="2214578" cy="1204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73" name="Формула" r:id="rId5" imgW="723600" imgH="393480" progId="Equation.3">
                    <p:embed/>
                  </p:oleObj>
                </mc:Choice>
                <mc:Fallback>
                  <p:oleObj name="Формула" r:id="rId5" imgW="723600" imgH="393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12" y="4286256"/>
                          <a:ext cx="2214578" cy="12044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Группа 19"/>
          <p:cNvGrpSpPr/>
          <p:nvPr/>
        </p:nvGrpSpPr>
        <p:grpSpPr>
          <a:xfrm>
            <a:off x="642910" y="2857496"/>
            <a:ext cx="4143404" cy="2727915"/>
            <a:chOff x="642910" y="2857496"/>
            <a:chExt cx="4143404" cy="2727915"/>
          </a:xfrm>
        </p:grpSpPr>
        <p:sp>
          <p:nvSpPr>
            <p:cNvPr id="3" name="Прямоугольный треугольник 2"/>
            <p:cNvSpPr/>
            <p:nvPr/>
          </p:nvSpPr>
          <p:spPr>
            <a:xfrm>
              <a:off x="928662" y="3357562"/>
              <a:ext cx="3643338" cy="178595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2910" y="5000636"/>
              <a:ext cx="285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  <a:endParaRPr lang="ru-RU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2910" y="2857496"/>
              <a:ext cx="285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ru-R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00562" y="5000636"/>
              <a:ext cx="285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ru-RU" sz="3200" dirty="0"/>
            </a:p>
          </p:txBody>
        </p:sp>
        <p:graphicFrame>
          <p:nvGraphicFramePr>
            <p:cNvPr id="56322" name="Object 2"/>
            <p:cNvGraphicFramePr>
              <a:graphicFrameLocks noChangeAspect="1"/>
            </p:cNvGraphicFramePr>
            <p:nvPr/>
          </p:nvGraphicFramePr>
          <p:xfrm>
            <a:off x="3000364" y="4643446"/>
            <a:ext cx="50006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74" name="Формула" r:id="rId7" imgW="241200" imgH="203040" progId="Equation.3">
                    <p:embed/>
                  </p:oleObj>
                </mc:Choice>
                <mc:Fallback>
                  <p:oleObj name="Формула" r:id="rId7" imgW="24120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364" y="4643446"/>
                          <a:ext cx="500063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Дуга 7"/>
            <p:cNvSpPr/>
            <p:nvPr/>
          </p:nvSpPr>
          <p:spPr>
            <a:xfrm rot="14445430">
              <a:off x="3561755" y="4605897"/>
              <a:ext cx="785818" cy="928694"/>
            </a:xfrm>
            <a:prstGeom prst="arc">
              <a:avLst>
                <a:gd name="adj1" fmla="val 17565256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28662" y="4786322"/>
              <a:ext cx="285752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1035819" y="4964917"/>
              <a:ext cx="35719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355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41" y="5161674"/>
            <a:ext cx="936104" cy="134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59" name="Picture 3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5" y="404664"/>
            <a:ext cx="896143" cy="94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928926" y="357166"/>
            <a:ext cx="3714776" cy="3085105"/>
            <a:chOff x="2928926" y="285728"/>
            <a:chExt cx="3714776" cy="3085105"/>
          </a:xfrm>
        </p:grpSpPr>
        <p:sp>
          <p:nvSpPr>
            <p:cNvPr id="17" name="TextBox 16"/>
            <p:cNvSpPr txBox="1"/>
            <p:nvPr/>
          </p:nvSpPr>
          <p:spPr>
            <a:xfrm>
              <a:off x="2928926" y="285728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ru-RU" sz="3200" dirty="0"/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>
              <a:off x="3428992" y="500042"/>
              <a:ext cx="2857520" cy="25003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86512" y="2786058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ru-RU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28926" y="2786058"/>
              <a:ext cx="428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ru-RU" sz="3200" dirty="0"/>
            </a:p>
          </p:txBody>
        </p:sp>
        <p:sp>
          <p:nvSpPr>
            <p:cNvPr id="20" name="Дуга 19"/>
            <p:cNvSpPr/>
            <p:nvPr/>
          </p:nvSpPr>
          <p:spPr>
            <a:xfrm rot="15210437">
              <a:off x="5647229" y="2598623"/>
              <a:ext cx="642942" cy="785818"/>
            </a:xfrm>
            <a:prstGeom prst="arc">
              <a:avLst>
                <a:gd name="adj1" fmla="val 1730947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5072066" y="2428868"/>
            <a:ext cx="571504" cy="48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8" name="Формула" r:id="rId3" imgW="241200" imgH="203040" progId="Equation.3">
                    <p:embed/>
                  </p:oleObj>
                </mc:Choice>
                <mc:Fallback>
                  <p:oleObj name="Формула" r:id="rId3" imgW="24120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2428868"/>
                          <a:ext cx="571504" cy="481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714348" y="3857628"/>
          <a:ext cx="769302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Формула" r:id="rId5" imgW="0" imgH="0" progId="Equation.3">
                  <p:embed/>
                </p:oleObj>
              </mc:Choice>
              <mc:Fallback>
                <p:oleObj name="Формула" r:id="rId5" imgW="0" imgH="0" progId="Equation.3">
                  <p:embed/>
                  <p:pic>
                    <p:nvPicPr>
                      <p:cNvPr id="0" name="AutoShap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3857628"/>
                        <a:ext cx="7693025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1285852" y="3500438"/>
            <a:ext cx="6607839" cy="1728913"/>
            <a:chOff x="1428728" y="4000504"/>
            <a:chExt cx="6607839" cy="1728913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500166" y="4000504"/>
              <a:ext cx="6078183" cy="629098"/>
              <a:chOff x="642910" y="4143379"/>
              <a:chExt cx="5088711" cy="523221"/>
            </a:xfrm>
          </p:grpSpPr>
          <p:graphicFrame>
            <p:nvGraphicFramePr>
              <p:cNvPr id="8205" name="Object 13"/>
              <p:cNvGraphicFramePr>
                <a:graphicFrameLocks noChangeAspect="1"/>
              </p:cNvGraphicFramePr>
              <p:nvPr/>
            </p:nvGraphicFramePr>
            <p:xfrm>
              <a:off x="1659655" y="4143381"/>
              <a:ext cx="1516496" cy="475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0" name="Формула" r:id="rId6" imgW="634725" imgH="203112" progId="Equation.3">
                      <p:embed/>
                    </p:oleObj>
                  </mc:Choice>
                  <mc:Fallback>
                    <p:oleObj name="Формула" r:id="rId6" imgW="634725" imgH="203112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9655" y="4143381"/>
                            <a:ext cx="1516496" cy="4753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04" name="Object 12"/>
              <p:cNvGraphicFramePr>
                <a:graphicFrameLocks noChangeAspect="1"/>
              </p:cNvGraphicFramePr>
              <p:nvPr/>
            </p:nvGraphicFramePr>
            <p:xfrm>
              <a:off x="4231423" y="4143379"/>
              <a:ext cx="1500198" cy="463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1" name="Формула" r:id="rId8" imgW="647419" imgH="203112" progId="Equation.3">
                      <p:embed/>
                    </p:oleObj>
                  </mc:Choice>
                  <mc:Fallback>
                    <p:oleObj name="Формула" r:id="rId8" imgW="647419" imgH="203112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1423" y="4143379"/>
                            <a:ext cx="1500198" cy="4632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06" name="Rectangle 14"/>
              <p:cNvSpPr>
                <a:spLocks noChangeArrowheads="1"/>
              </p:cNvSpPr>
              <p:nvPr/>
            </p:nvSpPr>
            <p:spPr bwMode="auto">
              <a:xfrm>
                <a:off x="642910" y="4143380"/>
                <a:ext cx="107157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itchFamily="34" charset="0"/>
                    <a:cs typeface="Times New Roman" pitchFamily="18" charset="0"/>
                  </a:rPr>
                  <a:t>Если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/>
            </p:nvSpPr>
            <p:spPr bwMode="auto">
              <a:xfrm rot="10800000" flipV="1">
                <a:off x="3071802" y="4143380"/>
                <a:ext cx="128588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itchFamily="34" charset="0"/>
                    <a:cs typeface="Times New Roman" pitchFamily="18" charset="0"/>
                  </a:rPr>
                  <a:t>, тогда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1428728" y="4929198"/>
              <a:ext cx="6607839" cy="800219"/>
              <a:chOff x="1994557" y="5000636"/>
              <a:chExt cx="6082930" cy="800219"/>
            </a:xfrm>
          </p:grpSpPr>
          <p:graphicFrame>
            <p:nvGraphicFramePr>
              <p:cNvPr id="8203" name="Object 11"/>
              <p:cNvGraphicFramePr>
                <a:graphicFrameLocks noChangeAspect="1"/>
              </p:cNvGraphicFramePr>
              <p:nvPr/>
            </p:nvGraphicFramePr>
            <p:xfrm>
              <a:off x="2389136" y="5000636"/>
              <a:ext cx="1534037" cy="5715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2" name="Формула" r:id="rId10" imgW="482181" imgH="177646" progId="Equation.3">
                      <p:embed/>
                    </p:oleObj>
                  </mc:Choice>
                  <mc:Fallback>
                    <p:oleObj name="Формула" r:id="rId10" imgW="482181" imgH="177646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9136" y="5000636"/>
                            <a:ext cx="1534037" cy="5715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08" name="Rectangle 16"/>
              <p:cNvSpPr>
                <a:spLocks noChangeArrowheads="1"/>
              </p:cNvSpPr>
              <p:nvPr/>
            </p:nvSpPr>
            <p:spPr bwMode="auto">
              <a:xfrm>
                <a:off x="1994557" y="5000636"/>
                <a:ext cx="417102" cy="800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itchFamily="34" charset="0"/>
                    <a:cs typeface="Times New Roman" pitchFamily="18" charset="0"/>
                  </a:rPr>
                  <a:t>и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9" name="Rectangle 17"/>
              <p:cNvSpPr>
                <a:spLocks noChangeArrowheads="1"/>
              </p:cNvSpPr>
              <p:nvPr/>
            </p:nvSpPr>
            <p:spPr bwMode="auto">
              <a:xfrm>
                <a:off x="3967452" y="5000636"/>
                <a:ext cx="411003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itchFamily="34" charset="0"/>
                    <a:cs typeface="Times New Roman" pitchFamily="18" charset="0"/>
                  </a:rPr>
                  <a:t>будет равнобедренным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</p:grpSp>
      <p:pic>
        <p:nvPicPr>
          <p:cNvPr id="8251" name="Picture 5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725"/>
            <a:ext cx="1728192" cy="249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57" name="Picture 6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9648"/>
            <a:ext cx="1039812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444288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file"/>
              </a:rPr>
              <a:t>Простая жизненная ситуация</a:t>
            </a:r>
            <a:endParaRPr lang="ru-RU" sz="2400" b="1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2440"/>
            <a:ext cx="5040561" cy="405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904552"/>
            <a:ext cx="6095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Почему мужчина упал с лестницы?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(предполагаемый ответ – неправильно поставлена лестница, неправильный угол наклона…)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71435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Тема урока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643050"/>
            <a:ext cx="5336461" cy="31700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Синус, косинус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ангенс и котангенс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острого угла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рямоугольного </a:t>
            </a:r>
          </a:p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треугольника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1728192" cy="249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28860" y="642918"/>
            <a:ext cx="4697413" cy="3054057"/>
            <a:chOff x="1104" y="1135"/>
            <a:chExt cx="2959" cy="2246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104" y="1135"/>
              <a:ext cx="2959" cy="2246"/>
              <a:chOff x="816" y="175"/>
              <a:chExt cx="2959" cy="2246"/>
            </a:xfrm>
          </p:grpSpPr>
          <p:sp useBgFill="1"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2208" cy="1344"/>
              </a:xfrm>
              <a:prstGeom prst="rtTriangle">
                <a:avLst/>
              </a:prstGeom>
              <a:ln w="571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448" y="816"/>
                <a:ext cx="116" cy="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2016" y="1810"/>
                <a:ext cx="116" cy="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8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816" y="816"/>
                <a:ext cx="116" cy="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3465" y="1593"/>
                <a:ext cx="310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600" dirty="0"/>
                  <a:t>A</a:t>
                </a: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906" y="1541"/>
                <a:ext cx="326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600" dirty="0"/>
                  <a:t>C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945" y="175"/>
                <a:ext cx="310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600" dirty="0"/>
                  <a:t>B</a:t>
                </a:r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536" y="2592"/>
              <a:ext cx="240" cy="240"/>
              <a:chOff x="1248" y="1632"/>
              <a:chExt cx="240" cy="240"/>
            </a:xfrm>
          </p:grpSpPr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1488" y="1632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357158" y="3143248"/>
            <a:ext cx="6069084" cy="1727783"/>
            <a:chOff x="357158" y="3214686"/>
            <a:chExt cx="6069084" cy="172778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57158" y="3214686"/>
              <a:ext cx="2400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/>
                <a:t>Для угла </a:t>
              </a:r>
              <a:r>
                <a:rPr lang="ru-RU" sz="3200" dirty="0"/>
                <a:t>А</a:t>
              </a:r>
              <a:r>
                <a:rPr lang="ru-RU" sz="3200" dirty="0" smtClean="0"/>
                <a:t>:</a:t>
              </a:r>
              <a:endParaRPr lang="ru-RU" sz="3200" i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7158" y="3857628"/>
              <a:ext cx="11260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/>
                <a:t>ВС - </a:t>
              </a:r>
              <a:endParaRPr lang="ru-RU" sz="32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357290" y="3857628"/>
              <a:ext cx="50689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/>
                <a:t>противолежащий катет</a:t>
              </a:r>
              <a:endParaRPr lang="ru-RU" sz="3200" i="1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28596" y="4357694"/>
              <a:ext cx="11314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/>
                <a:t>АС - </a:t>
              </a:r>
              <a:endParaRPr lang="ru-RU" sz="3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500166" y="4357694"/>
              <a:ext cx="40755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/>
                <a:t>прилежащий катет</a:t>
              </a:r>
              <a:endParaRPr lang="ru-RU" sz="3200" i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643042" y="4786322"/>
            <a:ext cx="6140522" cy="1656345"/>
            <a:chOff x="1643042" y="4786322"/>
            <a:chExt cx="6140522" cy="165634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714612" y="5357826"/>
              <a:ext cx="50689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/>
                <a:t>противолежащий катет</a:t>
              </a:r>
              <a:endParaRPr lang="ru-RU" sz="3200" i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857752" y="4786322"/>
              <a:ext cx="2400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/>
                <a:t>Для угла </a:t>
              </a:r>
              <a:r>
                <a:rPr lang="ru-RU" sz="3200" dirty="0" smtClean="0"/>
                <a:t>В:</a:t>
              </a:r>
              <a:endParaRPr lang="ru-RU" sz="3200" i="1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643042" y="5357826"/>
              <a:ext cx="11314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/>
                <a:t>АС - </a:t>
              </a:r>
              <a:endParaRPr lang="ru-RU" sz="32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714480" y="5857892"/>
              <a:ext cx="11260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/>
                <a:t>ВС - </a:t>
              </a:r>
              <a:endParaRPr lang="ru-RU" sz="32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57488" y="5857892"/>
              <a:ext cx="40755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/>
                <a:t>прилежащий катет</a:t>
              </a:r>
              <a:endParaRPr lang="ru-RU" sz="3200" i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57290" y="28572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Расположение углов и сторон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000232" y="5357826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b</a:t>
            </a:r>
            <a:r>
              <a:rPr lang="ru-RU" sz="3200" dirty="0" smtClean="0"/>
              <a:t> - </a:t>
            </a:r>
            <a:endParaRPr lang="ru-RU" sz="32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2214546" y="428604"/>
            <a:ext cx="6357501" cy="3054057"/>
            <a:chOff x="2438384" y="500043"/>
            <a:chExt cx="6357501" cy="3054057"/>
          </a:xfrm>
        </p:grpSpPr>
        <p:grpSp>
          <p:nvGrpSpPr>
            <p:cNvPr id="2" name="Group 15"/>
            <p:cNvGrpSpPr>
              <a:grpSpLocks/>
            </p:cNvGrpSpPr>
            <p:nvPr/>
          </p:nvGrpSpPr>
          <p:grpSpPr bwMode="auto">
            <a:xfrm>
              <a:off x="2438384" y="500043"/>
              <a:ext cx="4697413" cy="3054057"/>
              <a:chOff x="1104" y="1135"/>
              <a:chExt cx="2959" cy="2246"/>
            </a:xfrm>
          </p:grpSpPr>
          <p:grpSp>
            <p:nvGrpSpPr>
              <p:cNvPr id="3" name="Group 13"/>
              <p:cNvGrpSpPr>
                <a:grpSpLocks/>
              </p:cNvGrpSpPr>
              <p:nvPr/>
            </p:nvGrpSpPr>
            <p:grpSpPr bwMode="auto">
              <a:xfrm>
                <a:off x="1104" y="1135"/>
                <a:ext cx="2959" cy="2246"/>
                <a:chOff x="816" y="175"/>
                <a:chExt cx="2959" cy="2246"/>
              </a:xfrm>
            </p:grpSpPr>
            <p:sp useBgFill="1">
              <p:nvSpPr>
                <p:cNvPr id="9" name="AutoShape 3"/>
                <p:cNvSpPr>
                  <a:spLocks noChangeArrowheads="1"/>
                </p:cNvSpPr>
                <p:nvPr/>
              </p:nvSpPr>
              <p:spPr bwMode="auto">
                <a:xfrm>
                  <a:off x="1258" y="523"/>
                  <a:ext cx="2208" cy="1344"/>
                </a:xfrm>
                <a:prstGeom prst="rtTriangle">
                  <a:avLst/>
                </a:prstGeom>
                <a:ln w="57150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448" y="816"/>
                  <a:ext cx="116" cy="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40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016" y="1810"/>
                  <a:ext cx="116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48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16" y="816"/>
                  <a:ext cx="116" cy="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40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465" y="1593"/>
                  <a:ext cx="310" cy="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3600" dirty="0"/>
                    <a:t>A</a:t>
                  </a:r>
                </a:p>
              </p:txBody>
            </p: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00" y="1541"/>
                  <a:ext cx="326" cy="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3600" dirty="0"/>
                    <a:t>C</a:t>
                  </a:r>
                </a:p>
              </p:txBody>
            </p:sp>
            <p:sp>
              <p:nvSpPr>
                <p:cNvPr id="1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45" y="175"/>
                  <a:ext cx="310" cy="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3600" dirty="0"/>
                    <a:t>B</a:t>
                  </a:r>
                </a:p>
              </p:txBody>
            </p:sp>
          </p:grp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536" y="2592"/>
                <a:ext cx="240" cy="240"/>
                <a:chOff x="1248" y="1632"/>
                <a:chExt cx="240" cy="240"/>
              </a:xfrm>
            </p:grpSpPr>
            <p:sp>
              <p:nvSpPr>
                <p:cNvPr id="7" name="Line 7"/>
                <p:cNvSpPr>
                  <a:spLocks noChangeShapeType="1"/>
                </p:cNvSpPr>
                <p:nvPr/>
              </p:nvSpPr>
              <p:spPr bwMode="auto">
                <a:xfrm>
                  <a:off x="1248" y="1632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rgbClr val="A5002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Line 8"/>
                <p:cNvSpPr>
                  <a:spLocks noChangeShapeType="1"/>
                </p:cNvSpPr>
                <p:nvPr/>
              </p:nvSpPr>
              <p:spPr bwMode="auto">
                <a:xfrm>
                  <a:off x="1488" y="1632"/>
                  <a:ext cx="0" cy="240"/>
                </a:xfrm>
                <a:prstGeom prst="line">
                  <a:avLst/>
                </a:prstGeom>
                <a:noFill/>
                <a:ln w="57150">
                  <a:solidFill>
                    <a:srgbClr val="A5002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2695556" y="1495327"/>
              <a:ext cx="428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/>
                <a:t>а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643438" y="2786058"/>
              <a:ext cx="4347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1" dirty="0"/>
                <a:t>b</a:t>
              </a:r>
              <a:endParaRPr lang="ru-RU" sz="3200" b="1" i="1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714876" y="1214422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i="1" dirty="0"/>
                <a:t>с</a:t>
              </a:r>
            </a:p>
          </p:txBody>
        </p:sp>
        <p:sp>
          <p:nvSpPr>
            <p:cNvPr id="29" name="Дуга 28"/>
            <p:cNvSpPr/>
            <p:nvPr/>
          </p:nvSpPr>
          <p:spPr>
            <a:xfrm rot="13190218">
              <a:off x="5684034" y="2336955"/>
              <a:ext cx="642942" cy="785818"/>
            </a:xfrm>
            <a:prstGeom prst="arc">
              <a:avLst>
                <a:gd name="adj1" fmla="val 18399120"/>
                <a:gd name="adj2" fmla="val 939488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Дуга 29"/>
            <p:cNvSpPr/>
            <p:nvPr/>
          </p:nvSpPr>
          <p:spPr>
            <a:xfrm rot="4549399">
              <a:off x="2852816" y="657917"/>
              <a:ext cx="642942" cy="785818"/>
            </a:xfrm>
            <a:prstGeom prst="arc">
              <a:avLst>
                <a:gd name="adj1" fmla="val 18274997"/>
                <a:gd name="adj2" fmla="val 939488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1" name="Объект 30"/>
            <p:cNvGraphicFramePr>
              <a:graphicFrameLocks noChangeAspect="1"/>
            </p:cNvGraphicFramePr>
            <p:nvPr/>
          </p:nvGraphicFramePr>
          <p:xfrm>
            <a:off x="5085055" y="2285992"/>
            <a:ext cx="545526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0" name="Формула" r:id="rId3" imgW="152280" imgH="139680" progId="Equation.3">
                    <p:embed/>
                  </p:oleObj>
                </mc:Choice>
                <mc:Fallback>
                  <p:oleObj name="Формула" r:id="rId3" imgW="152280" imgH="1396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5055" y="2285992"/>
                          <a:ext cx="545526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Объект 31"/>
            <p:cNvGraphicFramePr>
              <a:graphicFrameLocks noChangeAspect="1"/>
            </p:cNvGraphicFramePr>
            <p:nvPr/>
          </p:nvGraphicFramePr>
          <p:xfrm>
            <a:off x="3143240" y="1285860"/>
            <a:ext cx="534269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1" name="Формула" r:id="rId5" imgW="152280" imgH="203040" progId="Equation.3">
                    <p:embed/>
                  </p:oleObj>
                </mc:Choice>
                <mc:Fallback>
                  <p:oleObj name="Формула" r:id="rId5" imgW="15228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240" y="1285860"/>
                          <a:ext cx="534269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0" name="Object 4"/>
            <p:cNvGraphicFramePr>
              <a:graphicFrameLocks noChangeAspect="1"/>
            </p:cNvGraphicFramePr>
            <p:nvPr/>
          </p:nvGraphicFramePr>
          <p:xfrm>
            <a:off x="6215074" y="642918"/>
            <a:ext cx="2274887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2" name="Формула" r:id="rId7" imgW="634680" imgH="203040" progId="Equation.3">
                    <p:embed/>
                  </p:oleObj>
                </mc:Choice>
                <mc:Fallback>
                  <p:oleObj name="Формула" r:id="rId7" imgW="63468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5074" y="642918"/>
                          <a:ext cx="2274887" cy="728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1" name="Object 5"/>
            <p:cNvGraphicFramePr>
              <a:graphicFrameLocks noChangeAspect="1"/>
            </p:cNvGraphicFramePr>
            <p:nvPr/>
          </p:nvGraphicFramePr>
          <p:xfrm>
            <a:off x="6357950" y="1285860"/>
            <a:ext cx="2437935" cy="714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3" name="Формула" r:id="rId9" imgW="609480" imgH="203040" progId="Equation.3">
                    <p:embed/>
                  </p:oleObj>
                </mc:Choice>
                <mc:Fallback>
                  <p:oleObj name="Формула" r:id="rId9" imgW="60948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7950" y="1285860"/>
                          <a:ext cx="2437935" cy="714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1357290" y="3857628"/>
            <a:ext cx="506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противолежащий катет</a:t>
            </a:r>
            <a:endParaRPr lang="ru-RU" sz="3200" i="1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285720" y="3214686"/>
            <a:ext cx="5289985" cy="1727783"/>
            <a:chOff x="285720" y="3214686"/>
            <a:chExt cx="5289985" cy="172778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85720" y="3214686"/>
              <a:ext cx="20122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/>
                <a:t>Для угла </a:t>
              </a:r>
              <a:endParaRPr lang="ru-RU" sz="3200" i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14348" y="3857628"/>
              <a:ext cx="7858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i="1" dirty="0" smtClean="0"/>
                <a:t>a</a:t>
              </a:r>
              <a:r>
                <a:rPr lang="ru-RU" sz="3200" dirty="0" smtClean="0"/>
                <a:t> - </a:t>
              </a:r>
              <a:endParaRPr lang="ru-RU" sz="3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8662" y="4357694"/>
              <a:ext cx="7986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/>
                <a:t>b</a:t>
              </a:r>
              <a:r>
                <a:rPr lang="ru-RU" sz="3200" dirty="0" smtClean="0"/>
                <a:t> -</a:t>
              </a:r>
              <a:r>
                <a:rPr lang="ru-RU" sz="32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endPara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500166" y="4357694"/>
              <a:ext cx="40755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/>
                <a:t>прилежащий катет</a:t>
              </a:r>
              <a:endParaRPr lang="ru-RU" sz="3200" i="1" dirty="0"/>
            </a:p>
          </p:txBody>
        </p:sp>
        <p:graphicFrame>
          <p:nvGraphicFramePr>
            <p:cNvPr id="35" name="Объект 34"/>
            <p:cNvGraphicFramePr>
              <a:graphicFrameLocks noChangeAspect="1"/>
            </p:cNvGraphicFramePr>
            <p:nvPr/>
          </p:nvGraphicFramePr>
          <p:xfrm>
            <a:off x="2285984" y="3357562"/>
            <a:ext cx="598050" cy="486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4" name="Формула" r:id="rId11" imgW="152280" imgH="139680" progId="Equation.3">
                    <p:embed/>
                  </p:oleObj>
                </mc:Choice>
                <mc:Fallback>
                  <p:oleObj name="Формула" r:id="rId11" imgW="152280" imgH="1396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984" y="3357562"/>
                          <a:ext cx="598050" cy="486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6786578" y="4857760"/>
          <a:ext cx="5349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5" name="Формула" r:id="rId13" imgW="152280" imgH="203040" progId="Equation.3">
                  <p:embed/>
                </p:oleObj>
              </mc:Choice>
              <mc:Fallback>
                <p:oleObj name="Формула" r:id="rId13" imgW="1522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4857760"/>
                        <a:ext cx="53498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2214546" y="4786322"/>
            <a:ext cx="5569018" cy="1656345"/>
            <a:chOff x="2214546" y="4786322"/>
            <a:chExt cx="5569018" cy="165634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714612" y="5357826"/>
              <a:ext cx="50689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/>
                <a:t>противолежащий катет</a:t>
              </a:r>
              <a:endParaRPr lang="ru-RU" sz="3200" i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857752" y="4786322"/>
              <a:ext cx="20122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/>
                <a:t>Для угла </a:t>
              </a:r>
              <a:endParaRPr lang="ru-RU" sz="3200" i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214546" y="5857892"/>
              <a:ext cx="7761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/>
                <a:t>a</a:t>
              </a:r>
              <a:r>
                <a:rPr lang="ru-RU" sz="3200" dirty="0" smtClean="0"/>
                <a:t> - </a:t>
              </a:r>
              <a:endParaRPr lang="ru-RU" sz="32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57488" y="5857892"/>
              <a:ext cx="40755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/>
                <a:t>прилежащий катет</a:t>
              </a:r>
              <a:endParaRPr lang="ru-RU" sz="32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777</TotalTime>
  <Words>448</Words>
  <Application>Microsoft Office PowerPoint</Application>
  <PresentationFormat>Экран (4:3)</PresentationFormat>
  <Paragraphs>146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Трек</vt:lpstr>
      <vt:lpstr>Формула</vt:lpstr>
      <vt:lpstr>Document</vt:lpstr>
      <vt:lpstr>Документ</vt:lpstr>
      <vt:lpstr>Презентация к уроку геометрии в 8 классе по теме: синус, косинус, тангенс и котангенс угла прямоугольного треугольника.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Ворнакова </cp:lastModifiedBy>
  <cp:revision>74</cp:revision>
  <dcterms:created xsi:type="dcterms:W3CDTF">2011-12-15T17:54:48Z</dcterms:created>
  <dcterms:modified xsi:type="dcterms:W3CDTF">2015-05-27T04:40:50Z</dcterms:modified>
</cp:coreProperties>
</file>