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268" r:id="rId3"/>
    <p:sldId id="269" r:id="rId4"/>
    <p:sldId id="271" r:id="rId5"/>
    <p:sldId id="272" r:id="rId6"/>
    <p:sldId id="273" r:id="rId7"/>
    <p:sldId id="276" r:id="rId8"/>
    <p:sldId id="278" r:id="rId9"/>
    <p:sldId id="279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29" autoAdjust="0"/>
  </p:normalViewPr>
  <p:slideViewPr>
    <p:cSldViewPr>
      <p:cViewPr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E1C70-55FE-4C5C-BAC2-EA0DEC0A9768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6469-1845-4439-944C-958B7F981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3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76469-1845-4439-944C-958B7F9812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F4B1B4-07C9-4E92-9F89-9A89ACC85EF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032675-D87E-4038-AFBA-1834D8743D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wipe dir="r"/>
    <p:sndAc>
      <p:stSnd>
        <p:snd r:embed="rId13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index/8-1295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h5.googleusercontent.com/-mJmnfhT2ll4/TnSHp9vJSzI/AAAAAAAABAY/-7pl6GtPONw/s800/sergiy.jpg" TargetMode="External"/><Relationship Id="rId5" Type="http://schemas.openxmlformats.org/officeDocument/2006/relationships/hyperlink" Target="http://cs323925.userapi.com/v323925874/2d45/XvF3fV22h7w.jpg" TargetMode="External"/><Relationship Id="rId4" Type="http://schemas.openxmlformats.org/officeDocument/2006/relationships/hyperlink" Target="http://alchevskpravoslavniy.ru/wp-content/uploads/2011/03/15-211x3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2853"/>
            <a:ext cx="7772400" cy="150019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Преподобный Сергий Радонежский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429264"/>
            <a:ext cx="6400800" cy="9520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Выполнила: Греховодова Ольга Пантелеевна</a:t>
            </a:r>
          </a:p>
          <a:p>
            <a:r>
              <a:rPr lang="ru-RU" sz="2000" b="1" dirty="0" smtClean="0"/>
              <a:t>учитель школы – интерната </a:t>
            </a:r>
            <a:r>
              <a:rPr lang="en-US" sz="2000" b="1" dirty="0" smtClean="0"/>
              <a:t>VIII</a:t>
            </a:r>
            <a:r>
              <a:rPr lang="ru-RU" sz="2000" b="1" dirty="0" smtClean="0"/>
              <a:t>вида с.Развильное</a:t>
            </a:r>
          </a:p>
        </p:txBody>
      </p:sp>
      <p:pic>
        <p:nvPicPr>
          <p:cNvPr id="5" name="irc_mi" descr="http://azbyka.ru/days/assets/img/saints/4152/p191e5g4ckju93kd1d5bb9qqqp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85926"/>
            <a:ext cx="2894329" cy="353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7153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Источники</a:t>
            </a:r>
          </a:p>
          <a:p>
            <a:pPr algn="ctr"/>
            <a:endParaRPr lang="ru-RU" sz="2800" dirty="0" smtClean="0"/>
          </a:p>
          <a:p>
            <a:r>
              <a:rPr lang="ru-RU" u="sng" dirty="0" err="1" smtClean="0">
                <a:solidFill>
                  <a:schemeClr val="tx2"/>
                </a:solidFill>
                <a:hlinkClick r:id="rId3"/>
              </a:rPr>
              <a:t>Р.Запесоцкая</a:t>
            </a:r>
            <a:r>
              <a:rPr lang="ru-RU" u="sng" dirty="0" smtClean="0">
                <a:solidFill>
                  <a:schemeClr val="tx2"/>
                </a:solidFill>
                <a:hlinkClick r:id="rId3"/>
              </a:rPr>
              <a:t>. ЖИТИЕ ПРЕПОДОБНОГО СЕРГИЯ РАДОНЕЖСКОГО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Сергей </a:t>
            </a:r>
            <a:r>
              <a:rPr lang="ru-RU" dirty="0" err="1" smtClean="0">
                <a:solidFill>
                  <a:schemeClr val="tx2"/>
                </a:solidFill>
              </a:rPr>
              <a:t>Ефошкин</a:t>
            </a:r>
            <a:r>
              <a:rPr lang="ru-RU" dirty="0" smtClean="0">
                <a:solidFill>
                  <a:schemeClr val="tx2"/>
                </a:solidFill>
              </a:rPr>
              <a:t> Преподобный Сергий.</a:t>
            </a:r>
            <a:r>
              <a:rPr lang="en-US" u="sng" dirty="0" smtClean="0">
                <a:solidFill>
                  <a:schemeClr val="tx2"/>
                </a:solidFill>
                <a:hlinkClick r:id="rId4"/>
              </a:rPr>
              <a:t>http</a:t>
            </a:r>
            <a:r>
              <a:rPr lang="ru-RU" u="sng" dirty="0" smtClean="0">
                <a:solidFill>
                  <a:schemeClr val="tx2"/>
                </a:solidFill>
                <a:hlinkClick r:id="rId4"/>
              </a:rPr>
              <a:t>://</a:t>
            </a:r>
            <a:r>
              <a:rPr lang="en-US" u="sng" dirty="0" err="1" smtClean="0">
                <a:solidFill>
                  <a:schemeClr val="tx2"/>
                </a:solidFill>
                <a:hlinkClick r:id="rId4"/>
              </a:rPr>
              <a:t>alchevskpravoslavniy</a:t>
            </a:r>
            <a:r>
              <a:rPr lang="ru-RU" u="sng" dirty="0" smtClean="0">
                <a:solidFill>
                  <a:schemeClr val="tx2"/>
                </a:solidFill>
                <a:hlinkClick r:id="rId4"/>
              </a:rPr>
              <a:t>.</a:t>
            </a:r>
            <a:r>
              <a:rPr lang="en-US" u="sng" dirty="0" err="1" smtClean="0">
                <a:solidFill>
                  <a:schemeClr val="tx2"/>
                </a:solidFill>
                <a:hlinkClick r:id="rId4"/>
              </a:rPr>
              <a:t>ru</a:t>
            </a:r>
            <a:r>
              <a:rPr lang="ru-RU" u="sng" dirty="0" smtClean="0">
                <a:solidFill>
                  <a:schemeClr val="tx2"/>
                </a:solidFill>
                <a:hlinkClick r:id="rId4"/>
              </a:rPr>
              <a:t>/</a:t>
            </a:r>
            <a:r>
              <a:rPr lang="en-US" u="sng" dirty="0" err="1" smtClean="0">
                <a:solidFill>
                  <a:schemeClr val="tx2"/>
                </a:solidFill>
                <a:hlinkClick r:id="rId4"/>
              </a:rPr>
              <a:t>wp</a:t>
            </a:r>
            <a:r>
              <a:rPr lang="ru-RU" u="sng" dirty="0" smtClean="0">
                <a:solidFill>
                  <a:schemeClr val="tx2"/>
                </a:solidFill>
                <a:hlinkClick r:id="rId4"/>
              </a:rPr>
              <a:t>-</a:t>
            </a:r>
            <a:r>
              <a:rPr lang="en-US" u="sng" dirty="0" smtClean="0">
                <a:solidFill>
                  <a:schemeClr val="tx2"/>
                </a:solidFill>
                <a:hlinkClick r:id="rId4"/>
              </a:rPr>
              <a:t>content</a:t>
            </a:r>
            <a:r>
              <a:rPr lang="ru-RU" u="sng" dirty="0" smtClean="0">
                <a:solidFill>
                  <a:schemeClr val="tx2"/>
                </a:solidFill>
                <a:hlinkClick r:id="rId4"/>
              </a:rPr>
              <a:t>/</a:t>
            </a:r>
            <a:r>
              <a:rPr lang="en-US" u="sng" dirty="0" smtClean="0">
                <a:solidFill>
                  <a:schemeClr val="tx2"/>
                </a:solidFill>
                <a:hlinkClick r:id="rId4"/>
              </a:rPr>
              <a:t>uploads</a:t>
            </a:r>
            <a:r>
              <a:rPr lang="ru-RU" u="sng" dirty="0" smtClean="0">
                <a:solidFill>
                  <a:schemeClr val="tx2"/>
                </a:solidFill>
                <a:hlinkClick r:id="rId4"/>
              </a:rPr>
              <a:t>/2011/03/15-211</a:t>
            </a:r>
            <a:r>
              <a:rPr lang="en-US" u="sng" dirty="0" smtClean="0">
                <a:solidFill>
                  <a:schemeClr val="tx2"/>
                </a:solidFill>
                <a:hlinkClick r:id="rId4"/>
              </a:rPr>
              <a:t>x</a:t>
            </a:r>
            <a:r>
              <a:rPr lang="ru-RU" u="sng" dirty="0" smtClean="0">
                <a:solidFill>
                  <a:schemeClr val="tx2"/>
                </a:solidFill>
                <a:hlinkClick r:id="rId4"/>
              </a:rPr>
              <a:t>300.</a:t>
            </a:r>
            <a:r>
              <a:rPr lang="en-US" u="sng" dirty="0" smtClean="0">
                <a:solidFill>
                  <a:schemeClr val="tx2"/>
                </a:solidFill>
                <a:hlinkClick r:id="rId4"/>
              </a:rPr>
              <a:t>jpg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https://ru.wikipedia.org/wiki/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Юрий </a:t>
            </a:r>
            <a:r>
              <a:rPr lang="ru-RU" dirty="0" err="1" smtClean="0">
                <a:solidFill>
                  <a:schemeClr val="tx2"/>
                </a:solidFill>
              </a:rPr>
              <a:t>Пантюхин</a:t>
            </a:r>
            <a:r>
              <a:rPr lang="ru-RU" dirty="0" smtClean="0">
                <a:solidFill>
                  <a:schemeClr val="tx2"/>
                </a:solidFill>
              </a:rPr>
              <a:t>. За Землю Русскую! Дмитрий Донской и Сергий Радонежский </a:t>
            </a:r>
            <a:r>
              <a:rPr lang="en-US" u="sng" dirty="0" smtClean="0">
                <a:solidFill>
                  <a:schemeClr val="tx2"/>
                </a:solidFill>
                <a:hlinkClick r:id="rId5"/>
              </a:rPr>
              <a:t>http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://</a:t>
            </a:r>
            <a:r>
              <a:rPr lang="en-US" u="sng" dirty="0" err="1" smtClean="0">
                <a:solidFill>
                  <a:schemeClr val="tx2"/>
                </a:solidFill>
                <a:hlinkClick r:id="rId5"/>
              </a:rPr>
              <a:t>cs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323925.</a:t>
            </a:r>
            <a:r>
              <a:rPr lang="en-US" u="sng" dirty="0" err="1" smtClean="0">
                <a:solidFill>
                  <a:schemeClr val="tx2"/>
                </a:solidFill>
                <a:hlinkClick r:id="rId5"/>
              </a:rPr>
              <a:t>userapi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.</a:t>
            </a:r>
            <a:r>
              <a:rPr lang="en-US" u="sng" dirty="0" smtClean="0">
                <a:solidFill>
                  <a:schemeClr val="tx2"/>
                </a:solidFill>
                <a:hlinkClick r:id="rId5"/>
              </a:rPr>
              <a:t>com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/</a:t>
            </a:r>
            <a:r>
              <a:rPr lang="en-US" u="sng" dirty="0" smtClean="0">
                <a:solidFill>
                  <a:schemeClr val="tx2"/>
                </a:solidFill>
                <a:hlinkClick r:id="rId5"/>
              </a:rPr>
              <a:t>v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323925874/2</a:t>
            </a:r>
            <a:r>
              <a:rPr lang="en-US" u="sng" dirty="0" smtClean="0">
                <a:solidFill>
                  <a:schemeClr val="tx2"/>
                </a:solidFill>
                <a:hlinkClick r:id="rId5"/>
              </a:rPr>
              <a:t>d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45/</a:t>
            </a:r>
            <a:r>
              <a:rPr lang="en-US" u="sng" dirty="0" err="1" smtClean="0">
                <a:solidFill>
                  <a:schemeClr val="tx2"/>
                </a:solidFill>
                <a:hlinkClick r:id="rId5"/>
              </a:rPr>
              <a:t>XvF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3</a:t>
            </a:r>
            <a:r>
              <a:rPr lang="en-US" u="sng" dirty="0" err="1" smtClean="0">
                <a:solidFill>
                  <a:schemeClr val="tx2"/>
                </a:solidFill>
                <a:hlinkClick r:id="rId5"/>
              </a:rPr>
              <a:t>fV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22</a:t>
            </a:r>
            <a:r>
              <a:rPr lang="en-US" u="sng" dirty="0" smtClean="0">
                <a:solidFill>
                  <a:schemeClr val="tx2"/>
                </a:solidFill>
                <a:hlinkClick r:id="rId5"/>
              </a:rPr>
              <a:t>h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7</a:t>
            </a:r>
            <a:r>
              <a:rPr lang="en-US" u="sng" dirty="0" smtClean="0">
                <a:solidFill>
                  <a:schemeClr val="tx2"/>
                </a:solidFill>
                <a:hlinkClick r:id="rId5"/>
              </a:rPr>
              <a:t>w</a:t>
            </a:r>
            <a:r>
              <a:rPr lang="ru-RU" u="sng" dirty="0" smtClean="0">
                <a:solidFill>
                  <a:schemeClr val="tx2"/>
                </a:solidFill>
                <a:hlinkClick r:id="rId5"/>
              </a:rPr>
              <a:t>.</a:t>
            </a:r>
            <a:r>
              <a:rPr lang="en-US" u="sng" dirty="0" smtClean="0">
                <a:solidFill>
                  <a:schemeClr val="tx2"/>
                </a:solidFill>
                <a:hlinkClick r:id="rId5"/>
              </a:rPr>
              <a:t>jpg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http://all-biography.ru/alpha/r/radonezhskij-sergij-radonezhsky-sergii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Сергий Радонежский – картина Н.К. Рериха </a:t>
            </a:r>
            <a:r>
              <a:rPr lang="en-US" u="sng" dirty="0" smtClean="0">
                <a:solidFill>
                  <a:schemeClr val="tx2"/>
                </a:solidFill>
                <a:hlinkClick r:id="rId6"/>
              </a:rPr>
              <a:t>https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://</a:t>
            </a:r>
            <a:r>
              <a:rPr lang="en-US" u="sng" dirty="0" err="1" smtClean="0">
                <a:solidFill>
                  <a:schemeClr val="tx2"/>
                </a:solidFill>
                <a:hlinkClick r:id="rId6"/>
              </a:rPr>
              <a:t>lh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5.</a:t>
            </a:r>
            <a:r>
              <a:rPr lang="en-US" u="sng" dirty="0" err="1" smtClean="0">
                <a:solidFill>
                  <a:schemeClr val="tx2"/>
                </a:solidFill>
                <a:hlinkClick r:id="rId6"/>
              </a:rPr>
              <a:t>googleusercontent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.</a:t>
            </a:r>
            <a:r>
              <a:rPr lang="en-US" u="sng" dirty="0" smtClean="0">
                <a:solidFill>
                  <a:schemeClr val="tx2"/>
                </a:solidFill>
                <a:hlinkClick r:id="rId6"/>
              </a:rPr>
              <a:t>com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/-</a:t>
            </a:r>
            <a:r>
              <a:rPr lang="en-US" u="sng" dirty="0" err="1" smtClean="0">
                <a:solidFill>
                  <a:schemeClr val="tx2"/>
                </a:solidFill>
                <a:hlinkClick r:id="rId6"/>
              </a:rPr>
              <a:t>mJmnfhT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2</a:t>
            </a:r>
            <a:r>
              <a:rPr lang="en-US" u="sng" dirty="0" err="1" smtClean="0">
                <a:solidFill>
                  <a:schemeClr val="tx2"/>
                </a:solidFill>
                <a:hlinkClick r:id="rId6"/>
              </a:rPr>
              <a:t>ll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4/</a:t>
            </a:r>
            <a:r>
              <a:rPr lang="en-US" u="sng" dirty="0" err="1" smtClean="0">
                <a:solidFill>
                  <a:schemeClr val="tx2"/>
                </a:solidFill>
                <a:hlinkClick r:id="rId6"/>
              </a:rPr>
              <a:t>TnSHp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9</a:t>
            </a:r>
            <a:r>
              <a:rPr lang="en-US" u="sng" dirty="0" err="1" smtClean="0">
                <a:solidFill>
                  <a:schemeClr val="tx2"/>
                </a:solidFill>
                <a:hlinkClick r:id="rId6"/>
              </a:rPr>
              <a:t>vJSzI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/</a:t>
            </a:r>
            <a:r>
              <a:rPr lang="en-US" u="sng" dirty="0" smtClean="0">
                <a:solidFill>
                  <a:schemeClr val="tx2"/>
                </a:solidFill>
                <a:hlinkClick r:id="rId6"/>
              </a:rPr>
              <a:t>AAAAAAAABAY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/-7</a:t>
            </a:r>
            <a:r>
              <a:rPr lang="en-US" u="sng" dirty="0" smtClean="0">
                <a:solidFill>
                  <a:schemeClr val="tx2"/>
                </a:solidFill>
                <a:hlinkClick r:id="rId6"/>
              </a:rPr>
              <a:t>pl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6</a:t>
            </a:r>
            <a:r>
              <a:rPr lang="en-US" u="sng" dirty="0" err="1" smtClean="0">
                <a:solidFill>
                  <a:schemeClr val="tx2"/>
                </a:solidFill>
                <a:hlinkClick r:id="rId6"/>
              </a:rPr>
              <a:t>GtPONw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/</a:t>
            </a:r>
            <a:r>
              <a:rPr lang="en-US" u="sng" dirty="0" smtClean="0">
                <a:solidFill>
                  <a:schemeClr val="tx2"/>
                </a:solidFill>
                <a:hlinkClick r:id="rId6"/>
              </a:rPr>
              <a:t>s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800/</a:t>
            </a:r>
            <a:r>
              <a:rPr lang="en-US" u="sng" dirty="0" err="1" smtClean="0">
                <a:solidFill>
                  <a:schemeClr val="tx2"/>
                </a:solidFill>
                <a:hlinkClick r:id="rId6"/>
              </a:rPr>
              <a:t>sergiy</a:t>
            </a:r>
            <a:r>
              <a:rPr lang="ru-RU" u="sng" dirty="0" smtClean="0">
                <a:solidFill>
                  <a:schemeClr val="tx2"/>
                </a:solidFill>
                <a:hlinkClick r:id="rId6"/>
              </a:rPr>
              <a:t>.</a:t>
            </a:r>
            <a:r>
              <a:rPr lang="en-US" u="sng" dirty="0" smtClean="0">
                <a:solidFill>
                  <a:schemeClr val="tx2"/>
                </a:solidFill>
                <a:hlinkClick r:id="rId6"/>
              </a:rPr>
              <a:t>jpg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340768"/>
            <a:ext cx="839130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Преподобный Сергий Радонежский  - великий святой земли Русской. При крещении назвали его Варфоломеем. Родился он в 1314 году в селе Варницы (близ Ростова). Родители его, Кирилл и Мария, принадлежали к ростовским боярам. Они были людьми добрыми и богоугодными : помогали бедным и больным, принимали странников. В 1330 года родители Сергия, доведённые до нищеты, должны были покинуть Ростов и поселились в городе Радонеже. 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3857652" cy="523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1071546"/>
            <a:ext cx="450059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50" b="1" dirty="0" smtClean="0">
                <a:latin typeface="+mj-lt"/>
              </a:rPr>
              <a:t>В семилетнем возрасте Варфоломей вместе </a:t>
            </a:r>
          </a:p>
          <a:p>
            <a:r>
              <a:rPr lang="ru-RU" sz="2450" b="1" dirty="0" smtClean="0">
                <a:latin typeface="+mj-lt"/>
              </a:rPr>
              <a:t>с братьями отдали обучаться грамоте. Учение давалось ему </a:t>
            </a:r>
          </a:p>
          <a:p>
            <a:r>
              <a:rPr lang="ru-RU" sz="2450" b="1" dirty="0" smtClean="0">
                <a:latin typeface="+mj-lt"/>
              </a:rPr>
              <a:t>с большим трудом. Мальчик молился Богу «о даровании ему книжного разумения», и однажды ему явился Ангел в виде старца. Старец, по просьбе мальчика, вознес молитву к Господу и благословил отрока, с тех пор Варфоломей без труда читал и понимал написанное. </a:t>
            </a:r>
            <a:endParaRPr lang="ru-RU" sz="2450" b="1" dirty="0">
              <a:latin typeface="+mj-lt"/>
            </a:endParaRPr>
          </a:p>
        </p:txBody>
      </p:sp>
    </p:spTree>
  </p:cSld>
  <p:clrMapOvr>
    <a:masterClrMapping/>
  </p:clrMapOvr>
  <p:transition>
    <p:wipe dir="r"/>
    <p:sndAc>
      <p:stSnd>
        <p:snd r:embed="rId3" name="typ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rasfokus.ru/images/photos/medium/a19dd3e9bd4ed8e4056456ae85d2a9b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928670"/>
            <a:ext cx="5929354" cy="31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4357694"/>
            <a:ext cx="757242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После смерти родителей Варфоломей отправился в Хотьково-Покровский монастырь.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42700"/>
                </a:solidFill>
                <a:effectLst/>
                <a:latin typeface="+mj-lt"/>
                <a:ea typeface="+mn-ea" charset="0"/>
                <a:cs typeface="+mn-cs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Он молился день и ночь, кормил зверей подходивших к его избушке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34 из 358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000108"/>
            <a:ext cx="2857520" cy="2643206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8" name="Picture 2" descr="http://img0.liveinternet.ru/images/attach/c/5/85/408/85408846_3419483_23_1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2857520" cy="292893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143372" y="1000108"/>
            <a:ext cx="4357718" cy="536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Через  некоторое время он принял постриг и новое имя-Сергий. К нему стали стекаться иноки, образовалась обитель, которая в 1345 оформилась как Троице-Сергиев монастырь (впоследствии Троице-Сергиева лавра) и Сергий был её вторым игуменом, подававшим всем пример своим смирением и трудолюбием.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1.nnm.ru/e/f/8/0/f/3558480289a38dec9e6960047ee_pre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142984"/>
            <a:ext cx="4929221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1071546"/>
            <a:ext cx="3286148" cy="556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latin typeface="+mj-lt"/>
              </a:rPr>
              <a:t>Кроме Троице-Сергиева монастыря, Сергий основал ещё несколько монастырей, во все эти обители он поставил настоятелями своих учеников. Более 40 обителей было основано его учениками.</a:t>
            </a:r>
            <a:endParaRPr lang="ru-RU" sz="2700" b="1" dirty="0">
              <a:latin typeface="+mj-lt"/>
            </a:endParaRP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hram-troicy.prihod.ru/users/67/1167/editor_files/image/0_50ec0_2a3f2c0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214422"/>
            <a:ext cx="4929222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1071547"/>
            <a:ext cx="34290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+mj-lt"/>
              </a:rPr>
              <a:t>Еще при жизни Преподобный Сергий удостоился благодатного дара чудотворений. Слава о чудесах, совершенных Преподобным, быстро распространилась, и к нему приводили больных как из окрестных селений, так и из отдаленных мест. И никто не покидал Преподобного, не получив исцелений недугов и назидательных советов. </a:t>
            </a:r>
            <a:endParaRPr lang="ru-RU" sz="2200" b="1" dirty="0">
              <a:latin typeface="+mj-lt"/>
            </a:endParaRP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runivers.ru/images/date/2010_jule/05/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1285860"/>
            <a:ext cx="4429156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50" b="1" dirty="0" smtClean="0">
                <a:latin typeface="+mj-lt"/>
              </a:rPr>
              <a:t>Преподобный Сергий Радонежский преставился к Богу (25 сентября) </a:t>
            </a:r>
          </a:p>
          <a:p>
            <a:r>
              <a:rPr lang="ru-RU" sz="2450" b="1" dirty="0" smtClean="0">
                <a:latin typeface="+mj-lt"/>
              </a:rPr>
              <a:t>8 октября 1392 года в Свято-Троицком монастыре. Накануне великий угодник Божий в последний раз призвал братию и обратился со словами завещания: </a:t>
            </a:r>
            <a:r>
              <a:rPr lang="ru-RU" sz="2450" b="1" i="1" dirty="0" smtClean="0">
                <a:latin typeface="+mj-lt"/>
              </a:rPr>
              <a:t>«Внимайте себе, </a:t>
            </a:r>
            <a:r>
              <a:rPr lang="ru-RU" sz="2450" b="1" i="1" dirty="0" err="1" smtClean="0">
                <a:latin typeface="+mj-lt"/>
              </a:rPr>
              <a:t>братие</a:t>
            </a:r>
            <a:r>
              <a:rPr lang="ru-RU" sz="2450" b="1" i="1" dirty="0" smtClean="0">
                <a:latin typeface="+mj-lt"/>
              </a:rPr>
              <a:t>. Прежде имейте страх Божий, чистоту душевную и любовь нелицемерную...»</a:t>
            </a:r>
            <a:r>
              <a:rPr lang="ru-RU" sz="2450" b="1" dirty="0" smtClean="0">
                <a:latin typeface="+mj-lt"/>
              </a:rPr>
              <a:t>. </a:t>
            </a:r>
            <a:endParaRPr lang="ru-RU" sz="2450" b="1" dirty="0">
              <a:latin typeface="+mj-lt"/>
            </a:endParaRP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boxPhoto" descr="http://www.skz-hram.ru/resources/i4733-icon-midd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285861"/>
            <a:ext cx="421484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+mj-lt"/>
              </a:rPr>
              <a:t>Открыто людям </a:t>
            </a:r>
          </a:p>
          <a:p>
            <a:r>
              <a:rPr lang="ru-RU" sz="2500" b="1" dirty="0" smtClean="0">
                <a:latin typeface="+mj-lt"/>
              </a:rPr>
              <a:t>                          Божье Слово. </a:t>
            </a:r>
          </a:p>
          <a:p>
            <a:r>
              <a:rPr lang="ru-RU" sz="2500" b="1" dirty="0" smtClean="0">
                <a:latin typeface="+mj-lt"/>
              </a:rPr>
              <a:t>Окончен путь </a:t>
            </a:r>
          </a:p>
          <a:p>
            <a:r>
              <a:rPr lang="ru-RU" sz="2500" b="1" dirty="0" smtClean="0">
                <a:latin typeface="+mj-lt"/>
              </a:rPr>
              <a:t>                     земной Святого, </a:t>
            </a:r>
          </a:p>
          <a:p>
            <a:r>
              <a:rPr lang="ru-RU" sz="2500" b="1" dirty="0" smtClean="0">
                <a:latin typeface="+mj-lt"/>
              </a:rPr>
              <a:t>И Преподобный </a:t>
            </a:r>
          </a:p>
          <a:p>
            <a:r>
              <a:rPr lang="ru-RU" sz="2500" b="1" dirty="0" smtClean="0">
                <a:latin typeface="+mj-lt"/>
              </a:rPr>
              <a:t>                    в вечной жизни </a:t>
            </a:r>
          </a:p>
          <a:p>
            <a:r>
              <a:rPr lang="ru-RU" sz="2500" b="1" dirty="0" smtClean="0">
                <a:latin typeface="+mj-lt"/>
              </a:rPr>
              <a:t>О нашей молится </a:t>
            </a:r>
          </a:p>
          <a:p>
            <a:r>
              <a:rPr lang="ru-RU" sz="2500" b="1" dirty="0" smtClean="0">
                <a:latin typeface="+mj-lt"/>
              </a:rPr>
              <a:t>                                Отчизне. </a:t>
            </a:r>
          </a:p>
          <a:p>
            <a:r>
              <a:rPr lang="ru-RU" sz="2500" b="1" dirty="0" smtClean="0">
                <a:latin typeface="+mj-lt"/>
              </a:rPr>
              <a:t>Угодника нетленно тело – </a:t>
            </a:r>
          </a:p>
          <a:p>
            <a:r>
              <a:rPr lang="ru-RU" sz="2500" b="1" dirty="0" smtClean="0">
                <a:latin typeface="+mj-lt"/>
              </a:rPr>
              <a:t>Живёт его святое дело. </a:t>
            </a:r>
          </a:p>
          <a:p>
            <a:r>
              <a:rPr lang="ru-RU" sz="2500" b="1" dirty="0" smtClean="0">
                <a:latin typeface="+mj-lt"/>
              </a:rPr>
              <a:t>Он всем нам </a:t>
            </a:r>
          </a:p>
          <a:p>
            <a:r>
              <a:rPr lang="ru-RU" sz="2500" b="1" dirty="0" smtClean="0">
                <a:latin typeface="+mj-lt"/>
              </a:rPr>
              <a:t>                       показал дорогу, </a:t>
            </a:r>
          </a:p>
          <a:p>
            <a:r>
              <a:rPr lang="ru-RU" sz="2500" b="1" dirty="0" smtClean="0">
                <a:latin typeface="+mj-lt"/>
              </a:rPr>
              <a:t>Которая приводит к Богу. </a:t>
            </a:r>
            <a:endParaRPr lang="ru-RU" sz="2500" b="1" dirty="0">
              <a:latin typeface="+mj-lt"/>
            </a:endParaRPr>
          </a:p>
        </p:txBody>
      </p:sp>
    </p:spTree>
  </p:cSld>
  <p:clrMapOvr>
    <a:masterClrMapping/>
  </p:clrMapOvr>
  <p:transition>
    <p:wipe dir="r"/>
    <p:sndAc>
      <p:stSnd>
        <p:snd r:embed="rId2" name="typ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</TotalTime>
  <Words>495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Преподобный Сергий Радонежский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Сергия Радонежского</dc:title>
  <dc:creator>3</dc:creator>
  <cp:lastModifiedBy>Vika</cp:lastModifiedBy>
  <cp:revision>66</cp:revision>
  <dcterms:created xsi:type="dcterms:W3CDTF">2012-09-19T15:35:11Z</dcterms:created>
  <dcterms:modified xsi:type="dcterms:W3CDTF">2015-05-20T20:37:16Z</dcterms:modified>
</cp:coreProperties>
</file>