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7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9900"/>
    <a:srgbClr val="FF6600"/>
    <a:srgbClr val="0033CC"/>
    <a:srgbClr val="E551C9"/>
    <a:srgbClr val="0000FF"/>
    <a:srgbClr val="FF33CC"/>
    <a:srgbClr val="F442C1"/>
    <a:srgbClr val="6600CC"/>
    <a:srgbClr val="96259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285984" y="785794"/>
            <a:ext cx="6215106" cy="271464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CC00"/>
                </a:solidFill>
              </a:rPr>
              <a:t>«Инновации в системе дополнительного образования».</a:t>
            </a:r>
            <a:endParaRPr lang="ru-RU" sz="4000" dirty="0">
              <a:solidFill>
                <a:srgbClr val="00CC00"/>
              </a:solidFill>
            </a:endParaRPr>
          </a:p>
        </p:txBody>
      </p:sp>
      <p:pic>
        <p:nvPicPr>
          <p:cNvPr id="4" name="Рисунок 3" descr="910054_html_25ad876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3357562"/>
            <a:ext cx="5072098" cy="328614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4800" y="214290"/>
            <a:ext cx="8482042" cy="6387678"/>
          </a:xfrm>
        </p:spPr>
        <p:txBody>
          <a:bodyPr/>
          <a:lstStyle/>
          <a:p>
            <a:endParaRPr lang="ru-RU" dirty="0" smtClean="0">
              <a:solidFill>
                <a:srgbClr val="0033CC"/>
              </a:solidFill>
            </a:endParaRPr>
          </a:p>
          <a:p>
            <a:endParaRPr lang="ru-RU" dirty="0" smtClean="0">
              <a:solidFill>
                <a:srgbClr val="0033CC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33CC"/>
                </a:solidFill>
              </a:rPr>
              <a:t>   </a:t>
            </a:r>
            <a:r>
              <a:rPr lang="ru-RU" dirty="0" smtClean="0">
                <a:solidFill>
                  <a:srgbClr val="00CC00"/>
                </a:solidFill>
              </a:rPr>
              <a:t>Инновационные процессы в сфере дополнительного образования определяют сущность формирования учреждения дополнительного образования: положительно влияют на качество обучения и воспитания в учреждениях дополнительного образования детей, повышают профессиональный уровень педагогов дополнительного образования, создают лучшие условия для духовного развития воспитанников, позволяют осуществить личностно-ориентированный подход к ним.</a:t>
            </a:r>
            <a:endParaRPr lang="ru-RU" dirty="0">
              <a:solidFill>
                <a:srgbClr val="00CC00"/>
              </a:solidFill>
            </a:endParaRPr>
          </a:p>
        </p:txBody>
      </p:sp>
      <p:pic>
        <p:nvPicPr>
          <p:cNvPr id="3" name="Рисунок 2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4857760"/>
            <a:ext cx="4214842" cy="200024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286808" cy="632764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solidFill>
                <a:srgbClr val="E551C9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 «</a:t>
            </a:r>
            <a:r>
              <a:rPr lang="ru-RU" sz="3600" dirty="0" smtClean="0">
                <a:solidFill>
                  <a:srgbClr val="FF6600"/>
                </a:solidFill>
              </a:rPr>
              <a:t>Инноватика </a:t>
            </a:r>
            <a:r>
              <a:rPr lang="ru-RU" sz="3600" dirty="0" smtClean="0">
                <a:solidFill>
                  <a:srgbClr val="00CC00"/>
                </a:solidFill>
              </a:rPr>
              <a:t>–это не просто новшества , некоторая новизна , а достижение принципиально новых качеств с введением системообразующих  элементов обеспечивающих новизну системе». ( П. С. Лернер).</a:t>
            </a:r>
          </a:p>
          <a:p>
            <a:endParaRPr lang="ru-RU" dirty="0"/>
          </a:p>
        </p:txBody>
      </p:sp>
      <p:pic>
        <p:nvPicPr>
          <p:cNvPr id="3" name="Рисунок 2" descr="a_1_20032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4643446"/>
            <a:ext cx="5262578" cy="2214553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4800" y="285728"/>
            <a:ext cx="8267728" cy="6316240"/>
          </a:xfrm>
        </p:spPr>
        <p:txBody>
          <a:bodyPr>
            <a:normAutofit/>
          </a:bodyPr>
          <a:lstStyle/>
          <a:p>
            <a:pPr lvl="8"/>
            <a:endParaRPr lang="ru-RU" b="1" dirty="0" smtClean="0">
              <a:solidFill>
                <a:srgbClr val="FF33CC"/>
              </a:solidFill>
            </a:endParaRPr>
          </a:p>
          <a:p>
            <a:endParaRPr lang="ru-RU" dirty="0" smtClean="0">
              <a:solidFill>
                <a:srgbClr val="0000FF"/>
              </a:solidFill>
            </a:endParaRPr>
          </a:p>
          <a:p>
            <a:pPr lvl="8"/>
            <a:r>
              <a:rPr lang="ru-RU" sz="2400" b="1" dirty="0" smtClean="0">
                <a:solidFill>
                  <a:srgbClr val="FF9900"/>
                </a:solidFill>
              </a:rPr>
              <a:t>Инновации в дополнительном образовании</a:t>
            </a:r>
            <a:r>
              <a:rPr lang="ru-RU" sz="2400" dirty="0" smtClean="0">
                <a:solidFill>
                  <a:srgbClr val="00CC00"/>
                </a:solidFill>
              </a:rPr>
              <a:t> позволяют внедрить новейшие технологии в сферу российского образования.  Это развитие отображает качество  исследования на этапе реформирования всех программ образовательных услуг. </a:t>
            </a:r>
          </a:p>
          <a:p>
            <a:pPr lvl="8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1579184-7e0aea9118d129664418916473e674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28670"/>
            <a:ext cx="2868500" cy="1928818"/>
          </a:xfrm>
          <a:prstGeom prst="rect">
            <a:avLst/>
          </a:prstGeom>
        </p:spPr>
      </p:pic>
      <p:pic>
        <p:nvPicPr>
          <p:cNvPr id="5" name="Рисунок 4" descr="podgotov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4357694"/>
            <a:ext cx="3071834" cy="230505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8358246" cy="6715148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endParaRPr lang="ru-RU" dirty="0" smtClean="0"/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b="1" dirty="0" smtClean="0">
              <a:solidFill>
                <a:srgbClr val="E551C9"/>
              </a:solidFill>
            </a:endParaRPr>
          </a:p>
          <a:p>
            <a:endParaRPr lang="ru-RU" dirty="0"/>
          </a:p>
        </p:txBody>
      </p:sp>
      <p:pic>
        <p:nvPicPr>
          <p:cNvPr id="6" name="Рисунок 5" descr="1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42852"/>
            <a:ext cx="7215238" cy="378621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1472" y="4643446"/>
            <a:ext cx="72152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9900"/>
                </a:solidFill>
              </a:rPr>
              <a:t>Инновации в дополнительном образовании</a:t>
            </a:r>
            <a:r>
              <a:rPr lang="ru-RU" sz="2000" dirty="0" smtClean="0"/>
              <a:t> </a:t>
            </a:r>
            <a:r>
              <a:rPr lang="ru-RU" sz="2000" dirty="0" smtClean="0">
                <a:solidFill>
                  <a:srgbClr val="00CC00"/>
                </a:solidFill>
              </a:rPr>
              <a:t>становятся на важный уровень развития общества и рекомендуют основывать  новую технологию, а экономическая ситуация заставляет вести активную коммерческую деятельность.</a:t>
            </a:r>
            <a:endParaRPr lang="ru-RU" sz="2000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4800" y="214290"/>
            <a:ext cx="8482042" cy="63876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00CC00"/>
                </a:solidFill>
              </a:rPr>
              <a:t>Сотрудникам требуется быть четко подготовленным к изменяющейся ситуации в профессиональной деятельности на рынке труда. </a:t>
            </a:r>
          </a:p>
          <a:p>
            <a:endParaRPr lang="ru-RU" sz="2000" dirty="0" smtClean="0">
              <a:solidFill>
                <a:srgbClr val="00CC0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CC00"/>
                </a:solidFill>
              </a:rPr>
              <a:t>   Инновационная деятельность педагога дополнительного образования становится обязательным компонентом личной педагогической системы и приобретает избирательный исследовательский характер. Это предполагает переоценку педагогом своего профессионального труда, выход за пределы традиционной исполнительской деятельности и смену ее на проблемно-поисковую, рефлексивно-аналитическую, отвечающую запросам общества и создающую условия для самосовершенствования личности.</a:t>
            </a:r>
            <a:endParaRPr lang="ru-RU" sz="2000" dirty="0">
              <a:solidFill>
                <a:srgbClr val="00CC00"/>
              </a:solidFill>
            </a:endParaRPr>
          </a:p>
        </p:txBody>
      </p:sp>
      <p:pic>
        <p:nvPicPr>
          <p:cNvPr id="26" name="Рисунок 25" descr="ic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4286256"/>
            <a:ext cx="2928958" cy="2419355"/>
          </a:xfrm>
          <a:prstGeom prst="rect">
            <a:avLst/>
          </a:prstGeom>
        </p:spPr>
      </p:pic>
      <p:pic>
        <p:nvPicPr>
          <p:cNvPr id="27" name="Рисунок 26" descr="180631-2010-01-29-1604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4000504"/>
            <a:ext cx="2540000" cy="285749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4800" y="214290"/>
            <a:ext cx="8339166" cy="63876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Направления инновационной деятельности в учреждениях дополнительного образования детей:</a:t>
            </a:r>
            <a:endParaRPr lang="ru-RU" sz="1800" dirty="0" smtClean="0">
              <a:solidFill>
                <a:srgbClr val="00CC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-совершенствование содержания образования;</a:t>
            </a:r>
            <a:endParaRPr lang="ru-RU" sz="1800" dirty="0" smtClean="0">
              <a:solidFill>
                <a:srgbClr val="00CC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-изучение и внедрение в практику современных педагогических технологий;</a:t>
            </a:r>
            <a:endParaRPr lang="ru-RU" sz="1800" dirty="0" smtClean="0">
              <a:solidFill>
                <a:srgbClr val="00CC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- создание системы работы с одаренными детьми;</a:t>
            </a:r>
            <a:endParaRPr lang="ru-RU" sz="1800" dirty="0" smtClean="0">
              <a:solidFill>
                <a:srgbClr val="00CC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-совершенствование системы управления;</a:t>
            </a:r>
            <a:endParaRPr lang="ru-RU" sz="1800" dirty="0" smtClean="0">
              <a:solidFill>
                <a:srgbClr val="00CC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-информатизация образовательного процесса.</a:t>
            </a:r>
            <a:endParaRPr lang="ru-RU" sz="1800" dirty="0" smtClean="0">
              <a:solidFill>
                <a:srgbClr val="00CC00"/>
              </a:solidFill>
            </a:endParaRPr>
          </a:p>
          <a:p>
            <a:pPr lvl="2" algn="ctr"/>
            <a:endParaRPr lang="ru-RU" sz="2800" dirty="0" smtClean="0">
              <a:solidFill>
                <a:srgbClr val="FF33CC"/>
              </a:solidFill>
            </a:endParaRPr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0033CC"/>
              </a:solidFill>
            </a:endParaRPr>
          </a:p>
        </p:txBody>
      </p:sp>
      <p:pic>
        <p:nvPicPr>
          <p:cNvPr id="3" name="Рисунок 2" descr="s32713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4357694"/>
            <a:ext cx="4714908" cy="250030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4800" y="142852"/>
            <a:ext cx="8339166" cy="6459116"/>
          </a:xfrm>
        </p:spPr>
        <p:txBody>
          <a:bodyPr>
            <a:normAutofit/>
          </a:bodyPr>
          <a:lstStyle/>
          <a:p>
            <a:pPr lvl="8" algn="ctr"/>
            <a:endParaRPr lang="ru-RU" sz="1800" dirty="0" smtClean="0">
              <a:solidFill>
                <a:srgbClr val="FF33CC"/>
              </a:solidFill>
            </a:endParaRPr>
          </a:p>
          <a:p>
            <a:endParaRPr lang="ru-RU" sz="2000" dirty="0" smtClean="0"/>
          </a:p>
          <a:p>
            <a:endParaRPr lang="ru-RU" sz="2000" dirty="0" smtClean="0">
              <a:solidFill>
                <a:srgbClr val="0000FF"/>
              </a:solidFill>
            </a:endParaRPr>
          </a:p>
          <a:p>
            <a:endParaRPr lang="ru-RU" sz="800" dirty="0">
              <a:solidFill>
                <a:srgbClr val="0000FF"/>
              </a:solidFill>
            </a:endParaRPr>
          </a:p>
        </p:txBody>
      </p:sp>
      <p:pic>
        <p:nvPicPr>
          <p:cNvPr id="3" name="Рисунок 2" descr="STUDE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4500570"/>
            <a:ext cx="5929354" cy="22002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2910" y="1071546"/>
            <a:ext cx="79296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9900"/>
                </a:solidFill>
              </a:rPr>
              <a:t>Инновации в дополнительном образовании </a:t>
            </a:r>
            <a:r>
              <a:rPr lang="ru-RU" dirty="0" smtClean="0">
                <a:solidFill>
                  <a:srgbClr val="00CC00"/>
                </a:solidFill>
              </a:rPr>
              <a:t>не возможно представить без высокотехнологической продукции, которая приведёт к увеличению темпов экономического роста. Экономические перспективы полностью зависят от высококачественных образовательных услуг.  Всё это и влияет, на существенную деятельность учебных заведений.</a:t>
            </a:r>
            <a:endParaRPr lang="ru-RU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3624258" cy="63876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>
                <a:solidFill>
                  <a:srgbClr val="FF33CC"/>
                </a:solidFill>
              </a:rPr>
              <a:t>   </a:t>
            </a:r>
            <a:r>
              <a:rPr lang="ru-RU" sz="2800" b="1" dirty="0" smtClean="0">
                <a:solidFill>
                  <a:srgbClr val="FF9900"/>
                </a:solidFill>
              </a:rPr>
              <a:t>Инновации в дополнительном образовании</a:t>
            </a:r>
            <a:r>
              <a:rPr lang="ru-RU" sz="2800" dirty="0" smtClean="0"/>
              <a:t>        </a:t>
            </a:r>
            <a:r>
              <a:rPr lang="ru-RU" sz="2800" dirty="0" smtClean="0">
                <a:solidFill>
                  <a:srgbClr val="00CC00"/>
                </a:solidFill>
              </a:rPr>
              <a:t>значительно расширили, свои виды образовательных технологий они во многом упрощают процесс обучающихся современной вычислительной техникой.</a:t>
            </a:r>
          </a:p>
          <a:p>
            <a:pPr lvl="8"/>
            <a:endParaRPr lang="ru-RU" dirty="0" smtClean="0"/>
          </a:p>
        </p:txBody>
      </p:sp>
      <p:pic>
        <p:nvPicPr>
          <p:cNvPr id="3" name="Рисунок 2" descr="0_5f113_e9126be0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642918"/>
            <a:ext cx="3810000" cy="56896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4800" y="214290"/>
            <a:ext cx="8339166" cy="63876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E551C9"/>
                </a:solidFill>
              </a:rPr>
              <a:t> 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CC00"/>
                </a:solidFill>
              </a:rPr>
              <a:t>Для использования инновационных технологий в системе дополнительного образования детей требуется  решение следующих задач:</a:t>
            </a: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  - рассмотреть источники инноваций в сфере дополнительного образования;</a:t>
            </a: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 - направления инновационной деятельности в учреждениях дополнительного образования детей;</a:t>
            </a:r>
          </a:p>
          <a:p>
            <a:pPr>
              <a:buNone/>
            </a:pPr>
            <a:r>
              <a:rPr lang="ru-RU" dirty="0" smtClean="0">
                <a:solidFill>
                  <a:srgbClr val="00CC00"/>
                </a:solidFill>
              </a:rPr>
              <a:t> - содержание педагогической деятельности в инновационном образовательном процессе.</a:t>
            </a:r>
            <a:endParaRPr lang="ru-RU" dirty="0">
              <a:solidFill>
                <a:srgbClr val="00CC00"/>
              </a:solidFill>
            </a:endParaRPr>
          </a:p>
        </p:txBody>
      </p:sp>
      <p:pic>
        <p:nvPicPr>
          <p:cNvPr id="3" name="Рисунок 2" descr="299246_html_m756e2e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4572008"/>
            <a:ext cx="1500198" cy="1785942"/>
          </a:xfrm>
          <a:prstGeom prst="rect">
            <a:avLst/>
          </a:prstGeom>
        </p:spPr>
      </p:pic>
      <p:pic>
        <p:nvPicPr>
          <p:cNvPr id="5" name="Рисунок 4" descr="biolog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4643446"/>
            <a:ext cx="1714512" cy="192882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355</TotalTime>
  <Words>231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я</cp:lastModifiedBy>
  <cp:revision>84</cp:revision>
  <dcterms:created xsi:type="dcterms:W3CDTF">2014-01-04T09:56:30Z</dcterms:created>
  <dcterms:modified xsi:type="dcterms:W3CDTF">2014-01-25T18:57:34Z</dcterms:modified>
</cp:coreProperties>
</file>