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64" r:id="rId3"/>
    <p:sldId id="268" r:id="rId4"/>
    <p:sldId id="269" r:id="rId5"/>
    <p:sldId id="265" r:id="rId6"/>
    <p:sldId id="270" r:id="rId7"/>
    <p:sldId id="271" r:id="rId8"/>
    <p:sldId id="261" r:id="rId9"/>
    <p:sldId id="263" r:id="rId10"/>
    <p:sldId id="259" r:id="rId11"/>
    <p:sldId id="276" r:id="rId12"/>
    <p:sldId id="274" r:id="rId13"/>
    <p:sldId id="272" r:id="rId14"/>
    <p:sldId id="273" r:id="rId15"/>
    <p:sldId id="27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9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E64E-C784-4E55-89B5-1E0AC2F9015F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CAD44-85C7-4094-BD2B-790729F7B1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CAD44-85C7-4094-BD2B-790729F7B11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chionline2014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bvoditel.ru/2013/10/15/037/infograph.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5-tv.ru/news/77609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g.5-tv.ru/shared/files/201311/1_299811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ru.wikipedia.org/wiki/%D0%9E%D0%BB%D0%B8%D0%BC%D0%BF%D0%B8%D0%B9%D1%81%D0%BA%D0%B8%D0%B9_%D1%84%D0%BB%D0%B0%D0%B3" TargetMode="External"/><Relationship Id="rId7" Type="http://schemas.openxmlformats.org/officeDocument/2006/relationships/hyperlink" Target="http://ru.wikipedia.org/wiki/1920_%D0%B3%D0%BE%D0%B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0%BD%D1%82%D0%B2%D0%B5%D1%80%D0%BF%D0%B5%D0%BD" TargetMode="External"/><Relationship Id="rId5" Type="http://schemas.openxmlformats.org/officeDocument/2006/relationships/hyperlink" Target="http://ru.wikipedia.org/wiki/1913_%D0%B3%D0%BE%D0%B4" TargetMode="External"/><Relationship Id="rId4" Type="http://schemas.openxmlformats.org/officeDocument/2006/relationships/hyperlink" Target="http://ru.wikipedia.org/wiki/%D0%9A%D1%83%D0%B1%D0%B5%D1%80%D1%82%D0%B5%D0%BD,_%D0%9F%D1%8C%D0%B5%D1%80_%D0%B4%D0%B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B%D0%B8%D0%BC%D0%BF%D0%B8%D0%B9%D1%81%D0%BA%D0%B0%D1%8F_%D1%8D%D0%BC%D0%B1%D0%BB%D0%B5%D0%BC%D0%B0" TargetMode="External"/><Relationship Id="rId13" Type="http://schemas.openxmlformats.org/officeDocument/2006/relationships/hyperlink" Target="http://ru.wikipedia.org/wiki/%D0%9F%D0%B0%D1%80%D0%B8%D0%B6" TargetMode="External"/><Relationship Id="rId3" Type="http://schemas.openxmlformats.org/officeDocument/2006/relationships/hyperlink" Target="http://ru.wikipedia.org/wiki/%D0%9E%D0%BB%D0%B8%D0%BC%D0%BF%D0%B8%D0%B9%D1%81%D0%BA%D0%B8%D0%B9_%D0%B3%D0%B8%D0%BC%D0%BD" TargetMode="External"/><Relationship Id="rId7" Type="http://schemas.openxmlformats.org/officeDocument/2006/relationships/hyperlink" Target="http://ru.wikipedia.org/wiki/1920_%D0%B3%D0%BE%D0%B4" TargetMode="External"/><Relationship Id="rId12" Type="http://schemas.openxmlformats.org/officeDocument/2006/relationships/hyperlink" Target="http://ru.wikipedia.org/wiki/1894_%D0%B3%D0%BE%D0%B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13_%D0%B3%D0%BE%D0%B4" TargetMode="External"/><Relationship Id="rId11" Type="http://schemas.openxmlformats.org/officeDocument/2006/relationships/hyperlink" Target="http://ru.wikipedia.org/wiki/%D0%9A%D1%83%D0%B1%D0%B5%D1%80%D1%82%D0%B5%D0%BD,_%D0%9F%D1%8C%D0%B5%D1%80_%D0%B4%D0%B5" TargetMode="External"/><Relationship Id="rId5" Type="http://schemas.openxmlformats.org/officeDocument/2006/relationships/hyperlink" Target="http://ru.wikipedia.org/wiki/%D0%9E%D0%BB%D0%B8%D0%BC%D0%BF%D0%B8%D0%B9%D1%81%D0%BA%D0%B0%D1%8F_%D0%BA%D0%BB%D1%8F%D1%82%D0%B2%D0%B0" TargetMode="External"/><Relationship Id="rId10" Type="http://schemas.openxmlformats.org/officeDocument/2006/relationships/hyperlink" Target="http://ru.wikipedia.org/wiki/%D0%9B%D0%B0%D1%82%D0%B8%D0%BD%D1%81%D0%BA%D0%B8%D0%B9_%D1%8F%D0%B7%D1%8B%D0%BA" TargetMode="External"/><Relationship Id="rId4" Type="http://schemas.openxmlformats.org/officeDocument/2006/relationships/hyperlink" Target="http://ru.wikipedia.org/wiki/%D0%A1%D0%BF%D0%B8%D1%80%D0%BE%D1%81_%D0%A1%D0%B0%D0%BC%D0%B0%D1%80%D0%B0%D1%81" TargetMode="External"/><Relationship Id="rId9" Type="http://schemas.openxmlformats.org/officeDocument/2006/relationships/hyperlink" Target="http://ru.wikipedia.org/wiki/%D0%9E%D0%BB%D0%B8%D0%BC%D0%BF%D0%B8%D0%B9%D1%81%D0%BA%D0%B8%D0%B9_%D0%B4%D0%B5%D0%B2%D0%B8%D0%B7" TargetMode="External"/><Relationship Id="rId14" Type="http://schemas.openxmlformats.org/officeDocument/2006/relationships/hyperlink" Target="http://ru.wikipedia.org/wiki/1924_%D0%B3%D0%BE%D0%B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1%81%D0%BA%D0%BE%D1%82" TargetMode="External"/><Relationship Id="rId3" Type="http://schemas.openxmlformats.org/officeDocument/2006/relationships/hyperlink" Target="http://ru.wikipedia.org/wiki/%D0%9E%D0%BB%D0%B8%D0%BC%D0%BF%D0%B8%D0%B9%D1%81%D0%BA%D0%B0%D1%8F_%D0%BC%D0%B5%D0%B4%D0%B0%D0%BB%D1%8C" TargetMode="External"/><Relationship Id="rId7" Type="http://schemas.openxmlformats.org/officeDocument/2006/relationships/hyperlink" Target="http://ru.wikipedia.org/wiki/%D0%9E%D0%BB%D0%B8%D0%BC%D0%BF%D0%B8%D0%B9%D1%81%D0%BA%D0%B8%D0%B9_%D1%82%D0%B0%D0%BB%D0%B8%D1%81%D0%BC%D0%B0%D0%B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2004_%D0%B3%D0%BE%D0%B4" TargetMode="External"/><Relationship Id="rId5" Type="http://schemas.openxmlformats.org/officeDocument/2006/relationships/hyperlink" Target="http://ru.wikipedia.org/wiki/%D0%90%D1%84%D0%B8%D0%BD%D1%8B" TargetMode="External"/><Relationship Id="rId10" Type="http://schemas.openxmlformats.org/officeDocument/2006/relationships/hyperlink" Target="http://ru.wikipedia.org/wiki/%D0%9E%D0%BB%D0%B8%D0%BC%D0%BF%D0%B8%D0%B9%D1%81%D0%BA%D0%B0%D1%8F_%D1%8D%D0%BC%D0%B1%D0%BB%D0%B5%D0%BC%D0%B0" TargetMode="External"/><Relationship Id="rId4" Type="http://schemas.openxmlformats.org/officeDocument/2006/relationships/hyperlink" Target="http://ru.wikipedia.org/wiki/%D0%9E%D0%BB%D0%B8%D0%BC%D0%BF%D0%B8%D0%B9%D1%81%D0%BA%D0%B8%D0%B9_%D0%BE%D0%B3%D0%BE%D0%BD%D1%8C" TargetMode="External"/><Relationship Id="rId9" Type="http://schemas.openxmlformats.org/officeDocument/2006/relationships/hyperlink" Target="http://ru.wikipedia.org/wiki/%D0%90%D1%81%D1%81%D0%BE%D1%86%D0%B8%D0%B0%D1%86%D0%B8%D1%8F_(%D0%BF%D1%81%D0%B8%D1%85%D0%BE%D0%BB%D0%BE%D0%B3%D0%B8%D1%8F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pic>
        <p:nvPicPr>
          <p:cNvPr id="3" name="Рисунок 2" descr="&amp;Ocy;&amp;fcy;&amp;icy;&amp;tscy;&amp;icy;&amp;acy;&amp;lcy;&amp;softcy;&amp;ncy;&amp;ycy;&amp;jcy; &amp;lcy;&amp;ocy;&amp;gcy;&amp;ocy;&amp;tcy;&amp;icy;&amp;p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92696"/>
            <a:ext cx="37444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duma.cherinfo.ru/u/pages/2011/12/29/9e419927ea2c3e36976e50d4609c8f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132856"/>
            <a:ext cx="3229947" cy="4037434"/>
          </a:xfrm>
          <a:prstGeom prst="rect">
            <a:avLst/>
          </a:prstGeom>
          <a:noFill/>
        </p:spPr>
      </p:pic>
      <p:pic>
        <p:nvPicPr>
          <p:cNvPr id="13322" name="Picture 10" descr="http://gallery.forum-grad.ru/files/2/5/2/a70f825a2828b511bc5ac1bf7fbb97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980728"/>
            <a:ext cx="3744416" cy="4680520"/>
          </a:xfrm>
          <a:prstGeom prst="rect">
            <a:avLst/>
          </a:prstGeom>
          <a:noFill/>
        </p:spPr>
      </p:pic>
      <p:pic>
        <p:nvPicPr>
          <p:cNvPr id="13324" name="Picture 12" descr="http://35region.cherinfo.ru/u/pages/2011/12/29/0cc7d3f84a23c7a9d80a2b65f71679a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916832"/>
            <a:ext cx="3528392" cy="44104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58052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         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pic>
        <p:nvPicPr>
          <p:cNvPr id="6146" name="Picture 2" descr="http://www.sochionline2014.ru/wp-content/uploads/2013/04/estafeta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028384" cy="498562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CC"/>
                </a:solidFill>
              </a:rPr>
              <a:t>Пройдет 123 дня. Огонь из Олимпа увидят 2900 городов России, его понесут 14 тысяч </a:t>
            </a:r>
            <a:r>
              <a:rPr lang="ru-RU" sz="1800" b="1" dirty="0" err="1" smtClean="0">
                <a:solidFill>
                  <a:srgbClr val="0000CC"/>
                </a:solidFill>
              </a:rPr>
              <a:t>факелоносцев</a:t>
            </a:r>
            <a:r>
              <a:rPr lang="ru-RU" sz="1800" b="1" dirty="0" smtClean="0">
                <a:solidFill>
                  <a:srgbClr val="0000CC"/>
                </a:solidFill>
              </a:rPr>
              <a:t> через 65000 км и 7.2.2014 Олимпийский огонь зажжет открытие </a:t>
            </a:r>
            <a:r>
              <a:rPr lang="ru-RU" sz="1800" b="1" dirty="0" smtClean="0">
                <a:solidFill>
                  <a:srgbClr val="0000CC"/>
                </a:solidFill>
                <a:hlinkClick r:id="rId4" tooltip="Перейти на главную страницу"/>
              </a:rPr>
              <a:t>зимних Олимпийских игр в Сочи</a:t>
            </a:r>
            <a:r>
              <a:rPr lang="ru-RU" sz="1800" b="1" dirty="0" smtClean="0">
                <a:solidFill>
                  <a:srgbClr val="0000CC"/>
                </a:solidFill>
              </a:rPr>
              <a:t>! </a:t>
            </a:r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332656"/>
            <a:ext cx="740201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20 октября крупнейший </a:t>
            </a:r>
            <a:r>
              <a:rPr lang="ru-RU" sz="2400" b="1" dirty="0" smtClean="0">
                <a:solidFill>
                  <a:srgbClr val="0000CC"/>
                </a:solidFill>
              </a:rPr>
              <a:t>в мире атомный ледокол доставил на Северный полюс олимпийский огонь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698" name="Picture 2" descr="http://www.rg.ru/i/gallery/e4b54003/88dee4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523890" cy="3008388"/>
          </a:xfrm>
          <a:prstGeom prst="rect">
            <a:avLst/>
          </a:prstGeom>
          <a:noFill/>
        </p:spPr>
      </p:pic>
      <p:pic>
        <p:nvPicPr>
          <p:cNvPr id="29700" name="Picture 4" descr="http://www.ridus.ru/_ah/img/fLxLxlQdmEZLaZ74DJw7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412777"/>
            <a:ext cx="432753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Олимпийский </a:t>
            </a:r>
            <a:r>
              <a:rPr lang="ru-RU" sz="3600" b="1" dirty="0" smtClean="0">
                <a:solidFill>
                  <a:srgbClr val="0000CC"/>
                </a:solidFill>
              </a:rPr>
              <a:t>огонь в </a:t>
            </a:r>
            <a:r>
              <a:rPr lang="ru-RU" sz="3600" b="1" dirty="0" smtClean="0">
                <a:solidFill>
                  <a:srgbClr val="0000CC"/>
                </a:solidFill>
              </a:rPr>
              <a:t>Санкт </a:t>
            </a:r>
            <a:r>
              <a:rPr lang="ru-RU" sz="3600" b="1" dirty="0" smtClean="0">
                <a:solidFill>
                  <a:srgbClr val="0000CC"/>
                </a:solidFill>
              </a:rPr>
              <a:t>- </a:t>
            </a:r>
            <a:r>
              <a:rPr lang="ru-RU" sz="3600" b="1" dirty="0" smtClean="0">
                <a:solidFill>
                  <a:srgbClr val="0000CC"/>
                </a:solidFill>
              </a:rPr>
              <a:t>Петербурге</a:t>
            </a:r>
            <a:endParaRPr lang="ru-RU" sz="3600" dirty="0"/>
          </a:p>
        </p:txBody>
      </p:sp>
      <p:pic>
        <p:nvPicPr>
          <p:cNvPr id="8" name="Содержимое 7" descr="http://spbvoditel.ru/mm/items/2013/10/15/0039/fire_marsch.jp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35283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4008" y="1340768"/>
            <a:ext cx="3888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Местом старта эстафеты была площадь Победы. Торжественная церемония  27 октября началась в 10:30 с фанфар военно-духового оркестра и песни в исполнении детского хора. Огонь пронесли по улицам города и Ленинградской области</a:t>
            </a:r>
          </a:p>
          <a:p>
            <a:r>
              <a:rPr lang="ru-RU" sz="2000" b="1" dirty="0" smtClean="0">
                <a:solidFill>
                  <a:srgbClr val="0000CC"/>
                </a:solidFill>
              </a:rPr>
              <a:t>29 октября в 20:00 этот этап эстафеты олимпийского огня закончился, и символ сочинской Олимпиады вылетел из аэропорта «Пулково» рейсом в Калининград.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2795" cy="63813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20472" cy="10129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>Олимпийский </a:t>
            </a:r>
            <a:r>
              <a:rPr lang="ru-RU" sz="3200" b="1" dirty="0" smtClean="0">
                <a:solidFill>
                  <a:srgbClr val="0000CC"/>
                </a:solidFill>
              </a:rPr>
              <a:t>огонь в космосе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http://www.teleport2001.ru/files/teleport/styles/large/public/images/2013/11/08/large_ad05766.jpg?itok=R-2h8b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4824536" cy="3216359"/>
          </a:xfrm>
          <a:prstGeom prst="rect">
            <a:avLst/>
          </a:prstGeom>
          <a:noFill/>
        </p:spPr>
      </p:pic>
      <p:pic>
        <p:nvPicPr>
          <p:cNvPr id="5" name="Рисунок 4" descr="http://img.5-tv.ru/shared/files/201311/1_29980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437112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7 ноября в 15:30</a:t>
            </a:r>
            <a:r>
              <a:rPr lang="ru-RU" sz="2400" b="1" dirty="0" smtClean="0">
                <a:solidFill>
                  <a:srgbClr val="0000CC"/>
                </a:solidFill>
              </a:rPr>
              <a:t/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  <a:hlinkClick r:id="rId6"/>
              </a:rPr>
              <a:t>Корабль </a:t>
            </a:r>
            <a:r>
              <a:rPr lang="ru-RU" sz="2400" b="1" dirty="0" smtClean="0">
                <a:solidFill>
                  <a:srgbClr val="0000CC"/>
                </a:solidFill>
                <a:hlinkClick r:id="rId6"/>
              </a:rPr>
              <a:t>«Союз» </a:t>
            </a:r>
            <a:endParaRPr lang="ru-RU" sz="2400" b="1" dirty="0" smtClean="0">
              <a:solidFill>
                <a:srgbClr val="0000CC"/>
              </a:solidFill>
              <a:hlinkClick r:id="rId6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hlinkClick r:id="rId6"/>
              </a:rPr>
              <a:t>доставил </a:t>
            </a:r>
            <a:r>
              <a:rPr lang="ru-RU" sz="2400" b="1" dirty="0" smtClean="0">
                <a:solidFill>
                  <a:srgbClr val="0000CC"/>
                </a:solidFill>
                <a:hlinkClick r:id="rId6"/>
              </a:rPr>
              <a:t>олимпийский факел </a:t>
            </a:r>
            <a:r>
              <a:rPr lang="ru-RU" sz="2800" b="1" dirty="0" smtClean="0">
                <a:solidFill>
                  <a:srgbClr val="0000CC"/>
                </a:solidFill>
                <a:hlinkClick r:id="rId6"/>
              </a:rPr>
              <a:t>на МКС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76900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Олимпийский огонь </a:t>
            </a:r>
            <a:r>
              <a:rPr lang="ru-RU" b="1" dirty="0" smtClean="0">
                <a:solidFill>
                  <a:srgbClr val="0000CC"/>
                </a:solidFill>
              </a:rPr>
              <a:t>побывал </a:t>
            </a:r>
            <a:r>
              <a:rPr lang="ru-RU" b="1" dirty="0" smtClean="0">
                <a:solidFill>
                  <a:srgbClr val="0000CC"/>
                </a:solidFill>
              </a:rPr>
              <a:t>на дне Байкальского озера</a:t>
            </a:r>
            <a:endParaRPr lang="ru-RU" dirty="0"/>
          </a:p>
        </p:txBody>
      </p:sp>
      <p:pic>
        <p:nvPicPr>
          <p:cNvPr id="3076" name="Picture 4" descr="http://rg.ru/i/gallery/f7713152/d15aaf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680520" cy="3120347"/>
          </a:xfrm>
          <a:prstGeom prst="rect">
            <a:avLst/>
          </a:prstGeom>
          <a:noFill/>
        </p:spPr>
      </p:pic>
      <p:pic>
        <p:nvPicPr>
          <p:cNvPr id="3074" name="Picture 2" descr="http://pbs.twimg.com/media/BXxxzUVCIAA2QC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4608512" cy="334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pic>
        <p:nvPicPr>
          <p:cNvPr id="28676" name="Picture 4" descr="http://off-road.ge/forum/uploads/post-3722-1263165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904656" cy="442849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683568" y="6309320"/>
            <a:ext cx="8229600" cy="129877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92696"/>
            <a:ext cx="7776864" cy="11387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февраля планируется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восхождение на Эльбрус высочайшую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гору Европы.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 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309688"/>
            <a:ext cx="65722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Сочи до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7260967" cy="21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Сочи после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4" y="1124745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3" tooltip="Олимпийский флаг"/>
              </a:rPr>
              <a:t>Олимпийский флаг</a:t>
            </a:r>
            <a:endParaRPr lang="ru-RU" sz="2000" b="1" dirty="0" smtClean="0"/>
          </a:p>
          <a:p>
            <a:r>
              <a:rPr lang="ru-RU" sz="2000" b="1" dirty="0" smtClean="0"/>
              <a:t>Флаг представляет собой белое шёлковое полотнище с олимпийской эмблемой, вышитой на нём. Эмблема придумана </a:t>
            </a:r>
            <a:r>
              <a:rPr lang="ru-RU" sz="2000" b="1" dirty="0" smtClean="0">
                <a:hlinkClick r:id="rId4" tooltip="Кубертен, Пьер де"/>
              </a:rPr>
              <a:t>Пьером де Кубертеном</a:t>
            </a:r>
            <a:r>
              <a:rPr lang="ru-RU" sz="2000" b="1" dirty="0" smtClean="0"/>
              <a:t> в </a:t>
            </a:r>
            <a:r>
              <a:rPr lang="ru-RU" sz="2000" b="1" dirty="0" smtClean="0">
                <a:hlinkClick r:id="rId5" tooltip="1913 год"/>
              </a:rPr>
              <a:t>1913 году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Олимпийская эмблема и Олимпийский флаг впервые были представлены на VII летних Олимпийских играх в </a:t>
            </a:r>
            <a:r>
              <a:rPr lang="ru-RU" sz="2000" b="1" dirty="0" smtClean="0">
                <a:hlinkClick r:id="rId6" tooltip="Антверпен"/>
              </a:rPr>
              <a:t>Антверпене</a:t>
            </a:r>
            <a:r>
              <a:rPr lang="ru-RU" sz="2000" b="1" dirty="0" smtClean="0"/>
              <a:t> в </a:t>
            </a:r>
            <a:r>
              <a:rPr lang="ru-RU" sz="2000" b="1" dirty="0" smtClean="0">
                <a:hlinkClick r:id="rId7" tooltip="1920 год"/>
              </a:rPr>
              <a:t>1920 году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8052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                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Олимпийский флаг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394720" cy="44973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Голубой – Европа</a:t>
            </a:r>
          </a:p>
          <a:p>
            <a:pPr>
              <a:buNone/>
            </a:pPr>
            <a:r>
              <a:rPr lang="ru-RU" sz="2000" b="1" dirty="0" smtClean="0"/>
              <a:t>Красный – Америка</a:t>
            </a:r>
          </a:p>
          <a:p>
            <a:pPr>
              <a:buNone/>
            </a:pPr>
            <a:r>
              <a:rPr lang="ru-RU" sz="2000" b="1" dirty="0" smtClean="0"/>
              <a:t>Черный – Африка</a:t>
            </a:r>
          </a:p>
          <a:p>
            <a:pPr>
              <a:buNone/>
            </a:pPr>
            <a:r>
              <a:rPr lang="ru-RU" sz="2000" b="1" dirty="0" smtClean="0"/>
              <a:t>Желтый – Азия</a:t>
            </a:r>
          </a:p>
          <a:p>
            <a:pPr>
              <a:buNone/>
            </a:pPr>
            <a:r>
              <a:rPr lang="ru-RU" sz="2000" b="1" dirty="0" smtClean="0"/>
              <a:t>Зеленый - Австралия</a:t>
            </a:r>
          </a:p>
          <a:p>
            <a:pPr>
              <a:buNone/>
            </a:pPr>
            <a:endParaRPr lang="ru-RU" sz="2000" b="1" dirty="0"/>
          </a:p>
        </p:txBody>
      </p:sp>
      <p:pic>
        <p:nvPicPr>
          <p:cNvPr id="12" name="Рисунок 11" descr="https://docs.google.com/viewer?url=http%3A%2F%2Fnsportal.ru%2Fsites%2Fdefault%2Ffiles%2F2012%2F11%2Fistoriya_vozniknoveniya_olimpiyskih_igr_prezentaciya_1.pptx&amp;docid=95d544755d4a7941d9c020c9320abd81&amp;a=bi&amp;pagenumber=6&amp;w=524"/>
          <p:cNvPicPr/>
          <p:nvPr/>
        </p:nvPicPr>
        <p:blipFill>
          <a:blip r:embed="rId8" cstate="print"/>
          <a:srcRect l="56536" t="44444" r="5392" b="14815"/>
          <a:stretch>
            <a:fillRect/>
          </a:stretch>
        </p:blipFill>
        <p:spPr bwMode="auto">
          <a:xfrm>
            <a:off x="755576" y="3501008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71600" y="476250"/>
            <a:ext cx="7772400" cy="597693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3"/>
              </a:rPr>
              <a:t>Олимпийский гимн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Гимн Олимпийских игр исполняется при поднятии Олимпийского флага во время открытия очередных игр, а также по их завершению и в некоторых других случаях. Написан греческим композитором </a:t>
            </a:r>
            <a:r>
              <a:rPr lang="ru-RU" b="1" u="sng" dirty="0" err="1" smtClean="0">
                <a:hlinkClick r:id="rId4"/>
              </a:rPr>
              <a:t>Спиросом</a:t>
            </a:r>
            <a:r>
              <a:rPr lang="ru-RU" b="1" u="sng" dirty="0" smtClean="0">
                <a:hlinkClick r:id="rId4"/>
              </a:rPr>
              <a:t> </a:t>
            </a:r>
            <a:r>
              <a:rPr lang="ru-RU" b="1" u="sng" dirty="0" err="1" smtClean="0">
                <a:hlinkClick r:id="rId4"/>
              </a:rPr>
              <a:t>Самарасом</a:t>
            </a:r>
            <a:r>
              <a:rPr lang="ru-RU" b="1" dirty="0" smtClean="0"/>
              <a:t>.</a:t>
            </a:r>
            <a:r>
              <a:rPr lang="ru-RU" b="1" u="sng" dirty="0" smtClean="0">
                <a:hlinkClick r:id="rId5"/>
              </a:rPr>
              <a:t> </a:t>
            </a:r>
            <a:endParaRPr lang="ru-RU" b="1" u="sng" dirty="0" smtClean="0"/>
          </a:p>
          <a:p>
            <a:r>
              <a:rPr lang="ru-RU" b="1" u="sng" dirty="0" smtClean="0">
                <a:hlinkClick r:id="rId5"/>
              </a:rPr>
              <a:t>Олимпийская клятва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Один из выдающихся спортсменов произносит клятву в честности соревнований от имени всех соревнующихся. Затем один из судей произносит клятву в честном и объективном судействе.</a:t>
            </a:r>
            <a:br>
              <a:rPr lang="ru-RU" b="1" dirty="0" smtClean="0"/>
            </a:br>
            <a:r>
              <a:rPr lang="ru-RU" b="1" dirty="0" smtClean="0"/>
              <a:t>Предложена де Кубертеном в </a:t>
            </a:r>
            <a:r>
              <a:rPr lang="ru-RU" b="1" u="sng" dirty="0" smtClean="0">
                <a:hlinkClick r:id="rId6"/>
              </a:rPr>
              <a:t>1913 году</a:t>
            </a:r>
            <a:r>
              <a:rPr lang="ru-RU" b="1" dirty="0" smtClean="0"/>
              <a:t>. Возрождает аналогичное античному </a:t>
            </a:r>
            <a:r>
              <a:rPr lang="ru-RU" b="1" dirty="0" err="1" smtClean="0"/>
              <a:t>клятвоприношение</a:t>
            </a:r>
            <a:r>
              <a:rPr lang="ru-RU" b="1" dirty="0" smtClean="0"/>
              <a:t>. Впервые была официально произнесена в </a:t>
            </a:r>
            <a:r>
              <a:rPr lang="ru-RU" b="1" u="sng" dirty="0" smtClean="0">
                <a:hlinkClick r:id="rId7"/>
              </a:rPr>
              <a:t>1920 году</a:t>
            </a:r>
            <a:r>
              <a:rPr lang="ru-RU" b="1" dirty="0" smtClean="0"/>
              <a:t> на VII летних Олимпийских играх в Антверпене.</a:t>
            </a:r>
          </a:p>
          <a:p>
            <a:r>
              <a:rPr lang="ru-RU" b="1" dirty="0" smtClean="0">
                <a:hlinkClick r:id="rId8" tooltip="Олимпийская эмблема"/>
              </a:rPr>
              <a:t>Олимпийская эмблема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Каждые Олимпийские Игры имеют свою уникальную эмблему, символизирующую город и страну - организатор </a:t>
            </a:r>
            <a:br>
              <a:rPr lang="ru-RU" b="1" dirty="0" smtClean="0"/>
            </a:br>
            <a:r>
              <a:rPr lang="ru-RU" b="1" u="sng" dirty="0" smtClean="0">
                <a:hlinkClick r:id="rId9"/>
              </a:rPr>
              <a:t>Олимпийский девиз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«Быстрее, выше, сильнее», что является переводом </a:t>
            </a:r>
            <a:r>
              <a:rPr lang="ru-RU" b="1" u="sng" dirty="0" smtClean="0">
                <a:hlinkClick r:id="rId10"/>
              </a:rPr>
              <a:t>латинского</a:t>
            </a:r>
            <a:r>
              <a:rPr lang="ru-RU" b="1" dirty="0" smtClean="0"/>
              <a:t> выражения «</a:t>
            </a:r>
            <a:r>
              <a:rPr lang="ru-RU" b="1" dirty="0" err="1" smtClean="0"/>
              <a:t>Citius</a:t>
            </a:r>
            <a:r>
              <a:rPr lang="ru-RU" b="1" dirty="0" smtClean="0"/>
              <a:t>, </a:t>
            </a:r>
            <a:r>
              <a:rPr lang="ru-RU" b="1" dirty="0" err="1" smtClean="0"/>
              <a:t>Altius</a:t>
            </a:r>
            <a:r>
              <a:rPr lang="ru-RU" b="1" dirty="0" smtClean="0"/>
              <a:t>, </a:t>
            </a:r>
            <a:r>
              <a:rPr lang="ru-RU" b="1" dirty="0" err="1" smtClean="0"/>
              <a:t>Fortius</a:t>
            </a:r>
            <a:r>
              <a:rPr lang="ru-RU" b="1" dirty="0" smtClean="0"/>
              <a:t>». Лозунг был придуман французским священником Анри </a:t>
            </a:r>
            <a:r>
              <a:rPr lang="ru-RU" b="1" dirty="0" err="1" smtClean="0"/>
              <a:t>Дидоном</a:t>
            </a:r>
            <a:r>
              <a:rPr lang="ru-RU" b="1" dirty="0" smtClean="0"/>
              <a:t> и предложен </a:t>
            </a:r>
            <a:r>
              <a:rPr lang="ru-RU" b="1" u="sng" dirty="0" smtClean="0">
                <a:hlinkClick r:id="rId11"/>
              </a:rPr>
              <a:t>Пьером де Кубертеном</a:t>
            </a:r>
            <a:r>
              <a:rPr lang="ru-RU" b="1" dirty="0" smtClean="0"/>
              <a:t> при создании Международного олимпийского комитета в </a:t>
            </a:r>
            <a:r>
              <a:rPr lang="ru-RU" b="1" u="sng" dirty="0" smtClean="0">
                <a:hlinkClick r:id="rId12"/>
              </a:rPr>
              <a:t>1894 году</a:t>
            </a:r>
            <a:r>
              <a:rPr lang="ru-RU" b="1" dirty="0" smtClean="0"/>
              <a:t> и представлен на VIII летних Олимпийских играх в </a:t>
            </a:r>
            <a:r>
              <a:rPr lang="ru-RU" b="1" u="sng" dirty="0" smtClean="0">
                <a:hlinkClick r:id="rId13"/>
              </a:rPr>
              <a:t>Париже</a:t>
            </a:r>
            <a:r>
              <a:rPr lang="ru-RU" b="1" dirty="0" smtClean="0"/>
              <a:t> в </a:t>
            </a:r>
            <a:r>
              <a:rPr lang="ru-RU" b="1" u="sng" dirty="0" smtClean="0">
                <a:hlinkClick r:id="rId14"/>
              </a:rPr>
              <a:t>1924 году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24113"/>
            <a:ext cx="82089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 tooltip="Олимпийская медаль"/>
              </a:rPr>
              <a:t>Олимпийская медаль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Олимпийские медали — золотую, серебряную и бронзовую — вручают трём спортсменам, показавшим наилучшие результаты в соревновании. В командных видах спорта медали равного достоинства получают все члены команды.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 tooltip="Олимпийский огонь"/>
              </a:rPr>
              <a:t>Олимпийский огонь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Впервые олимпийский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oгонь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был зажжён на IX летних Играх в Амстердаме (Нидерланды).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Оливковая ветвь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Оливковая ветвь, или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котинос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представляет собой свёрнутую в виде венка ветвь, которую вручают победителю вместе с золотой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медалью.Традиция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её вручения была возрождена на XXVIII летних Олимпийских играх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 tooltip="Афины"/>
              </a:rPr>
              <a:t>Афинах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 tooltip="2004 год"/>
              </a:rPr>
              <a:t>2004 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 tooltip="Олимпийский талисман"/>
              </a:rPr>
              <a:t>Олимпийский талисман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 tooltip="Маскот"/>
              </a:rPr>
              <a:t>Талисман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каждой Олимпиады выбирается принимающей страной по своему усмотрению. Обычно талисманом выбирают какое-либо животное или иное стилизованное изображение,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 tooltip="Ассоциация (психология)"/>
              </a:rPr>
              <a:t>ассоциирующееся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представлении большинства людей с принимающей страной.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 tooltip="Олимпийская эмблема"/>
              </a:rPr>
              <a:t>Олимпийская эмблема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Каждые Олимпийские Игры имеют свою уникальную эмблему, символизирующую город и страну - организатор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Олимпийский огонь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5229200"/>
            <a:ext cx="3682752" cy="1440160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0000CC"/>
              </a:solidFill>
            </a:endParaRPr>
          </a:p>
          <a:p>
            <a:r>
              <a:rPr lang="ru-RU" dirty="0" smtClean="0">
                <a:solidFill>
                  <a:srgbClr val="0000CC"/>
                </a:solidFill>
              </a:rPr>
              <a:t>Факел </a:t>
            </a:r>
            <a:r>
              <a:rPr lang="ru-RU" dirty="0" smtClean="0">
                <a:solidFill>
                  <a:srgbClr val="0000CC"/>
                </a:solidFill>
              </a:rPr>
              <a:t>которым зажигали </a:t>
            </a:r>
            <a:r>
              <a:rPr lang="ru-RU" dirty="0" smtClean="0">
                <a:solidFill>
                  <a:srgbClr val="0000CC"/>
                </a:solidFill>
              </a:rPr>
              <a:t>первый Олимпийский </a:t>
            </a:r>
            <a:r>
              <a:rPr lang="ru-RU" dirty="0" smtClean="0">
                <a:solidFill>
                  <a:srgbClr val="0000CC"/>
                </a:solidFill>
              </a:rPr>
              <a:t>огонь 1896 </a:t>
            </a:r>
            <a:r>
              <a:rPr lang="ru-RU" dirty="0" smtClean="0">
                <a:solidFill>
                  <a:srgbClr val="0000CC"/>
                </a:solidFill>
              </a:rPr>
              <a:t>году</a:t>
            </a:r>
            <a:endParaRPr lang="ru-RU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236760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5229200"/>
            <a:ext cx="4041775" cy="1224136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rgbClr val="0000CC"/>
              </a:solidFill>
            </a:endParaRPr>
          </a:p>
          <a:p>
            <a:r>
              <a:rPr lang="ru-RU" sz="3100" dirty="0" smtClean="0">
                <a:solidFill>
                  <a:srgbClr val="0000CC"/>
                </a:solidFill>
              </a:rPr>
              <a:t>Факел </a:t>
            </a:r>
            <a:r>
              <a:rPr lang="ru-RU" sz="3100" dirty="0" smtClean="0">
                <a:solidFill>
                  <a:srgbClr val="0000CC"/>
                </a:solidFill>
              </a:rPr>
              <a:t>которым зажгут Олимпийский огонь </a:t>
            </a:r>
            <a:r>
              <a:rPr lang="ru-RU" sz="3100" dirty="0" smtClean="0">
                <a:solidFill>
                  <a:srgbClr val="0000CC"/>
                </a:solidFill>
              </a:rPr>
              <a:t>в феврале 2014 </a:t>
            </a:r>
            <a:r>
              <a:rPr lang="ru-RU" sz="3100" dirty="0" smtClean="0">
                <a:solidFill>
                  <a:srgbClr val="0000CC"/>
                </a:solidFill>
              </a:rPr>
              <a:t>году</a:t>
            </a:r>
          </a:p>
          <a:p>
            <a:endParaRPr lang="ru-RU" dirty="0"/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440547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0466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Летние олимпийские игры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26626" name="Picture 2" descr="http://img1.liveinternet.ru/images/attach/b/4/102/874/102874479_lar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547687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pic>
        <p:nvPicPr>
          <p:cNvPr id="3" name="Рисунок 2" descr="http://sport.4local.ru/wp-content/uploads/2012/11/5245055-r3l8t8d-650-pict-evolutiya-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673924" cy="489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</a:rPr>
              <a:t>Зимние олимпийские игры</a:t>
            </a:r>
            <a:endParaRPr lang="ru-RU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2795" cy="63813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Зажжение олимпийского огня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Огонь зажигается от солнечных лучей в Олимпии и доставляется факельной эстафетой спортсменов в город – организатор игр.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 29.09.2013 22:14 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В Греции состоялась церемония зажжения олимпийского огня «Сочи 2014» После церемонии был дан старт эстафете олимпийского огня, которая завершится 7 февраля 2014 года в Сочи.</a:t>
            </a:r>
          </a:p>
        </p:txBody>
      </p:sp>
      <p:pic>
        <p:nvPicPr>
          <p:cNvPr id="8" name="Picture 2" descr="http://www.giport.ru/img/news/2007/09/200709180854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3212976"/>
            <a:ext cx="397147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ww.lotpp.ru/images/picturegallery/2013/10/52088d77-0a82-44ba-8fd1-af45d68f214a/f6bf9d32-d582-4240-afb8-f6a43ee403dd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58.radikal.ru/i159/0911/81/0b17dc2c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2795" cy="63813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7 </a:t>
            </a:r>
            <a:r>
              <a:rPr lang="ru-RU" sz="3200" b="1" dirty="0" smtClean="0">
                <a:solidFill>
                  <a:srgbClr val="0000CC"/>
                </a:solidFill>
              </a:rPr>
              <a:t>октября </a:t>
            </a:r>
            <a:r>
              <a:rPr lang="ru-RU" sz="3200" b="1" dirty="0" smtClean="0">
                <a:solidFill>
                  <a:srgbClr val="0000CC"/>
                </a:solidFill>
              </a:rPr>
              <a:t>торжественно был зажжен олимпийский огонь на Красной площади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5" name="postImg" descr="pic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72816"/>
            <a:ext cx="52387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239</Words>
  <Application>Microsoft Office PowerPoint</Application>
  <PresentationFormat>Экран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Олимпийский флаг</vt:lpstr>
      <vt:lpstr>    </vt:lpstr>
      <vt:lpstr>Слайд 4</vt:lpstr>
      <vt:lpstr>Олимпийский огонь</vt:lpstr>
      <vt:lpstr> </vt:lpstr>
      <vt:lpstr>Слайд 7</vt:lpstr>
      <vt:lpstr>  Зажжение олимпийского огня Огонь зажигается от солнечных лучей в Олимпии и доставляется факельной эстафетой спортсменов в город – организатор игр.  29.09.2013 22:14  В Греции состоялась церемония зажжения олимпийского огня «Сочи 2014» После церемонии был дан старт эстафете олимпийского огня, которая завершится 7 февраля 2014 года в Сочи.</vt:lpstr>
      <vt:lpstr>7 октября торжественно был зажжен олимпийский огонь на Красной площади</vt:lpstr>
      <vt:lpstr>Пройдет 123 дня. Огонь из Олимпа увидят 2900 городов России, его понесут 14 тысяч факелоносцев через 65000 км и 7.2.2014 Олимпийский огонь зажжет открытие зимних Олимпийских игр в Сочи! </vt:lpstr>
      <vt:lpstr>20 октября крупнейший в мире атомный ледокол доставил на Северный полюс олимпийский огонь.</vt:lpstr>
      <vt:lpstr>Олимпийский огонь в Санкт - Петербурге</vt:lpstr>
      <vt:lpstr> Олимпийский огонь в космосе</vt:lpstr>
      <vt:lpstr>Олимпийский огонь побывал на дне Байкальского озера</vt:lpstr>
      <vt:lpstr> </vt:lpstr>
      <vt:lpstr>Сочи до</vt:lpstr>
      <vt:lpstr>Сочи после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49</cp:revision>
  <dcterms:created xsi:type="dcterms:W3CDTF">2013-11-02T08:47:17Z</dcterms:created>
  <dcterms:modified xsi:type="dcterms:W3CDTF">2013-11-24T12:41:32Z</dcterms:modified>
</cp:coreProperties>
</file>