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6" r:id="rId29"/>
    <p:sldId id="285" r:id="rId30"/>
    <p:sldId id="284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9F5E-A662-49D9-A534-CB86F5D10F56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FB71-F241-4AA3-B979-E306BEAD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mg0.liveinternet.ru/images/attach/c/0/63/280/63280393_Bankobo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071678"/>
            <a:ext cx="2759540" cy="20984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18427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Проектная работа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242" y="1000108"/>
            <a:ext cx="8715436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«Цветочный калейдоскоп»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4643446"/>
            <a:ext cx="418749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Подготовительная </a:t>
            </a:r>
            <a:r>
              <a:rPr lang="ru-RU" i="1" dirty="0" smtClean="0"/>
              <a:t>к школе группа №2</a:t>
            </a:r>
          </a:p>
          <a:p>
            <a:pPr algn="ctr"/>
            <a:endParaRPr lang="ru-RU" i="1" u="sng" dirty="0" smtClean="0"/>
          </a:p>
          <a:p>
            <a:pPr algn="ctr"/>
            <a:r>
              <a:rPr lang="ru-RU" i="1" u="sng" dirty="0" smtClean="0"/>
              <a:t>Воспитатели:</a:t>
            </a:r>
          </a:p>
          <a:p>
            <a:pPr algn="ctr"/>
            <a:r>
              <a:rPr lang="ru-RU" i="1" dirty="0" smtClean="0"/>
              <a:t>Белоногова О.В.</a:t>
            </a:r>
          </a:p>
          <a:p>
            <a:pPr algn="ctr"/>
            <a:r>
              <a:rPr lang="ru-RU" i="1" dirty="0" smtClean="0"/>
              <a:t>Сухова Т.М.</a:t>
            </a:r>
          </a:p>
          <a:p>
            <a:pPr algn="ctr"/>
            <a:endParaRPr lang="ru-RU" i="1" dirty="0"/>
          </a:p>
          <a:p>
            <a:pPr algn="ctr"/>
            <a:r>
              <a:rPr lang="ru-RU" sz="1600" dirty="0" smtClean="0"/>
              <a:t>Москва</a:t>
            </a:r>
          </a:p>
          <a:p>
            <a:pPr algn="ctr"/>
            <a:r>
              <a:rPr lang="ru-RU" sz="1600" dirty="0" smtClean="0"/>
              <a:t> 2012 – 2013 уч. год</a:t>
            </a:r>
          </a:p>
          <a:p>
            <a:endParaRPr lang="ru-RU" dirty="0"/>
          </a:p>
        </p:txBody>
      </p:sp>
      <p:pic>
        <p:nvPicPr>
          <p:cNvPr id="11271" name="Picture 7" descr="C:\Users\сергей\Desktop\проект\DCIM\100_2809\IMGP28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428868"/>
            <a:ext cx="2928958" cy="2196719"/>
          </a:xfrm>
          <a:prstGeom prst="rect">
            <a:avLst/>
          </a:prstGeom>
          <a:noFill/>
        </p:spPr>
      </p:pic>
      <p:pic>
        <p:nvPicPr>
          <p:cNvPr id="11272" name="Picture 8" descr="C:\Users\сергей\Desktop\проект\DCIM\100_2809\IMGP28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428868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0139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с родителями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поделок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«Цветочная фантазия»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54107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Цель: знакомить детей с разнообразием </a:t>
            </a:r>
            <a:r>
              <a:rPr lang="ru-RU" dirty="0" smtClean="0"/>
              <a:t>цветочного мира, развивать творческие способности, желание принимать участие в выставках, способствовать сплочению семьи.</a:t>
            </a:r>
            <a:endParaRPr lang="ru-RU" dirty="0"/>
          </a:p>
        </p:txBody>
      </p:sp>
      <p:pic>
        <p:nvPicPr>
          <p:cNvPr id="5122" name="Picture 2" descr="H:\DCIM\104_3110\IMGP3095.JPG"/>
          <p:cNvPicPr>
            <a:picLocks noChangeAspect="1" noChangeArrowheads="1"/>
          </p:cNvPicPr>
          <p:nvPr/>
        </p:nvPicPr>
        <p:blipFill>
          <a:blip r:embed="rId2" cstate="email">
            <a:lum bright="18000" contrast="6000"/>
          </a:blip>
          <a:srcRect/>
          <a:stretch>
            <a:fillRect/>
          </a:stretch>
        </p:blipFill>
        <p:spPr bwMode="auto">
          <a:xfrm rot="5400000">
            <a:off x="5650805" y="4726458"/>
            <a:ext cx="2234877" cy="1656184"/>
          </a:xfrm>
          <a:prstGeom prst="rect">
            <a:avLst/>
          </a:prstGeom>
          <a:noFill/>
        </p:spPr>
      </p:pic>
      <p:pic>
        <p:nvPicPr>
          <p:cNvPr id="5123" name="Picture 3" descr="H:\DCIM\101_0710\IMGP29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056836" y="4737564"/>
            <a:ext cx="2253644" cy="1652741"/>
          </a:xfrm>
          <a:prstGeom prst="rect">
            <a:avLst/>
          </a:prstGeom>
          <a:noFill/>
        </p:spPr>
      </p:pic>
      <p:pic>
        <p:nvPicPr>
          <p:cNvPr id="5125" name="Picture 5" descr="http://www.planetapodelok.ru/wp-content/uploads/2009/11/3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988840"/>
            <a:ext cx="1639451" cy="2219708"/>
          </a:xfrm>
          <a:prstGeom prst="rect">
            <a:avLst/>
          </a:prstGeom>
          <a:noFill/>
        </p:spPr>
      </p:pic>
      <p:pic>
        <p:nvPicPr>
          <p:cNvPr id="5129" name="Picture 9" descr="http://kolobok-kolobok.ru/wp-content/uploads/2012/02/TSvetyi-v-podarok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13697" y="2036380"/>
            <a:ext cx="1831411" cy="2172168"/>
          </a:xfrm>
          <a:prstGeom prst="rect">
            <a:avLst/>
          </a:prstGeom>
          <a:noFill/>
        </p:spPr>
      </p:pic>
      <p:pic>
        <p:nvPicPr>
          <p:cNvPr id="4" name="Picture 2" descr="H:\DCIM\111_2811\IMGP326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19560" y="2036380"/>
            <a:ext cx="1693910" cy="21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DCIM\111_2811\IMGP326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14744" y="4471512"/>
            <a:ext cx="1551504" cy="22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11_2811\IMGP326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376" y="2036380"/>
            <a:ext cx="1629126" cy="21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313002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рисование и худ. труд: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роспись шаблона и выжигание по дереву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«Подарок мамочке любимой»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DCIM\107_1211\IMGP3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580" y="2819657"/>
            <a:ext cx="2139894" cy="1424719"/>
          </a:xfrm>
          <a:prstGeom prst="rect">
            <a:avLst/>
          </a:prstGeom>
          <a:noFill/>
        </p:spPr>
      </p:pic>
      <p:pic>
        <p:nvPicPr>
          <p:cNvPr id="2051" name="Picture 3" descr="G:\DCIM\107_1211\IMGP31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34846" y="2833305"/>
            <a:ext cx="2139926" cy="1424741"/>
          </a:xfrm>
          <a:prstGeom prst="rect">
            <a:avLst/>
          </a:prstGeom>
          <a:noFill/>
        </p:spPr>
      </p:pic>
      <p:pic>
        <p:nvPicPr>
          <p:cNvPr id="2052" name="Picture 4" descr="G:\DCIM\107_1211\IMGP31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2846596"/>
            <a:ext cx="2139947" cy="1424741"/>
          </a:xfrm>
          <a:prstGeom prst="rect">
            <a:avLst/>
          </a:prstGeom>
          <a:noFill/>
        </p:spPr>
      </p:pic>
      <p:pic>
        <p:nvPicPr>
          <p:cNvPr id="3" name="Picture 2" descr="H:\DCIM\109_2611\IMGP321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24978" y="4429132"/>
            <a:ext cx="2173790" cy="22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DCIM\109_2611\IMGP321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37161" y="4429131"/>
            <a:ext cx="2189040" cy="21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DCIM\109_2611\IMGP321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2910" y="4429132"/>
            <a:ext cx="2165158" cy="21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580" y="1332808"/>
            <a:ext cx="8674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познакомить детей с особенностями изделий городецких мастеров, с историей возникновения этого промысла; закреплять умение оформлять декоративную композицию на бумажной и деревянной основе, используя элементы городецкой росписи; упражнять в рисовании кистью и учить работать с аппаратом выжигания по дереву; развивать эстетическое восприятие предметов искусства.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Развлечение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для мам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«Дарите цветы»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:\DCIM\110_2711\IMGP3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3" y="4352332"/>
            <a:ext cx="3071834" cy="23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10_2711\IMGP32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34560"/>
            <a:ext cx="3000396" cy="22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DCIM\110_2711\IMGP3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393413"/>
            <a:ext cx="3000396" cy="22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DCIM\110_2711\IMGP32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334559"/>
            <a:ext cx="3000396" cy="22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857232"/>
            <a:ext cx="853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формировать стремление активно участвовать в музыкальных развлечениях; воспитывать сознательное отношение к современной музыке; продолжать обогащать музыкальные впечатления детей, вызывать яркий эмоциональный отклик при восприятии музыки разного характера; способствовать развитию навыков движения под музыку. 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Содержание проекта:</a:t>
            </a:r>
          </a:p>
          <a:p>
            <a:pPr algn="ctr"/>
            <a:endParaRPr lang="ru-RU" i="1" dirty="0" smtClean="0"/>
          </a:p>
          <a:p>
            <a:pPr marL="285750" indent="-285750" algn="ctr"/>
            <a:r>
              <a:rPr lang="ru-RU" sz="2000" b="1" i="1" dirty="0" smtClean="0">
                <a:solidFill>
                  <a:srgbClr val="00B050"/>
                </a:solidFill>
              </a:rPr>
              <a:t>декабрь</a:t>
            </a:r>
          </a:p>
          <a:p>
            <a:pPr marL="285750" indent="-285750" algn="ctr"/>
            <a:endParaRPr lang="ru-RU" sz="1400" i="1" dirty="0" smtClean="0"/>
          </a:p>
          <a:p>
            <a:pPr marL="285750" indent="-285750"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 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аппликация с элементами бумагокручения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     «Розы в вазе» </a:t>
            </a:r>
            <a:endParaRPr lang="ru-RU" i="1" dirty="0" smtClean="0"/>
          </a:p>
          <a:p>
            <a:pPr algn="just"/>
            <a:endParaRPr lang="ru-RU" i="1" dirty="0" smtClean="0"/>
          </a:p>
          <a:p>
            <a:pPr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 Коллективный труд</a:t>
            </a:r>
          </a:p>
          <a:p>
            <a:pPr algn="just"/>
            <a:r>
              <a:rPr lang="ru-RU" i="1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«Уход за комнатными растениями»</a:t>
            </a:r>
            <a:r>
              <a:rPr lang="ru-RU" i="1" dirty="0" smtClean="0"/>
              <a:t>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аппликация  с элементами  квиллинга</a:t>
            </a:r>
          </a:p>
          <a:p>
            <a:pPr algn="just"/>
            <a:r>
              <a:rPr lang="ru-RU" i="1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«Декоративная тарелочка» </a:t>
            </a:r>
            <a:endParaRPr lang="ru-RU" i="1" dirty="0" smtClean="0"/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Развлечение</a:t>
            </a:r>
            <a:r>
              <a:rPr lang="en-US" i="1" dirty="0" smtClean="0"/>
              <a:t>/</a:t>
            </a:r>
            <a:r>
              <a:rPr lang="ru-RU" i="1" dirty="0" smtClean="0"/>
              <a:t>конструирование из бросового материала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  «Подари пластиковой бутылке вторую жизнь!»</a:t>
            </a:r>
          </a:p>
          <a:p>
            <a:pPr algn="just"/>
            <a:endParaRPr lang="ru-RU" i="1" dirty="0" smtClean="0"/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868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«Розы в вазе»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выполнять объёмные аппликации из гофрированной бумаги и картона; закреплять умение вырезать симметричные элементы из бумаги, сложенной вдвое; учить красиво располагать изображение на листе картона; учить детей работать в группах, распределять работу между собой, договариваться; воспитывать художественный вкус.</a:t>
            </a:r>
            <a:endParaRPr lang="ru-RU" dirty="0"/>
          </a:p>
        </p:txBody>
      </p:sp>
      <p:pic>
        <p:nvPicPr>
          <p:cNvPr id="1026" name="Picture 2" descr="H:\DCIM\105_0711\IMGP3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32052" y="3303830"/>
            <a:ext cx="3593531" cy="2557987"/>
          </a:xfrm>
          <a:prstGeom prst="rect">
            <a:avLst/>
          </a:prstGeom>
          <a:noFill/>
        </p:spPr>
      </p:pic>
      <p:pic>
        <p:nvPicPr>
          <p:cNvPr id="1027" name="Picture 3" descr="H:\DCIM\105_0711\IMGP3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700248" y="3300487"/>
            <a:ext cx="3571900" cy="2543041"/>
          </a:xfrm>
          <a:prstGeom prst="rect">
            <a:avLst/>
          </a:prstGeom>
          <a:noFill/>
        </p:spPr>
      </p:pic>
      <p:pic>
        <p:nvPicPr>
          <p:cNvPr id="1028" name="Picture 4" descr="H:\DCIM\105_0711\IMGP31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700546" y="3300585"/>
            <a:ext cx="3529385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3538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Коллективный труд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«Уход за комнатными растениями»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G:\DCIM\107_1211\IMGP3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918" y="2314040"/>
            <a:ext cx="2500330" cy="1875247"/>
          </a:xfrm>
          <a:prstGeom prst="rect">
            <a:avLst/>
          </a:prstGeom>
          <a:noFill/>
        </p:spPr>
      </p:pic>
      <p:pic>
        <p:nvPicPr>
          <p:cNvPr id="3075" name="Picture 3" descr="G:\DCIM\107_1211\IMGP3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9263" y="2290239"/>
            <a:ext cx="2476517" cy="1857388"/>
          </a:xfrm>
          <a:prstGeom prst="rect">
            <a:avLst/>
          </a:prstGeom>
          <a:noFill/>
        </p:spPr>
      </p:pic>
      <p:pic>
        <p:nvPicPr>
          <p:cNvPr id="3076" name="Picture 4" descr="G:\DCIM\107_1211\IMGP32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6304" y="2304515"/>
            <a:ext cx="2500330" cy="1875248"/>
          </a:xfrm>
          <a:prstGeom prst="rect">
            <a:avLst/>
          </a:prstGeom>
          <a:noFill/>
        </p:spPr>
      </p:pic>
      <p:pic>
        <p:nvPicPr>
          <p:cNvPr id="3077" name="Picture 5" descr="G:\DCIM\107_1211\IMGP32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39" y="4357694"/>
            <a:ext cx="1714480" cy="2285974"/>
          </a:xfrm>
          <a:prstGeom prst="rect">
            <a:avLst/>
          </a:prstGeom>
          <a:noFill/>
        </p:spPr>
      </p:pic>
      <p:pic>
        <p:nvPicPr>
          <p:cNvPr id="3078" name="Picture 6" descr="G:\DCIM\107_1211\IMGP32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4357694"/>
            <a:ext cx="1714512" cy="2305540"/>
          </a:xfrm>
          <a:prstGeom prst="rect">
            <a:avLst/>
          </a:prstGeom>
          <a:noFill/>
        </p:spPr>
      </p:pic>
      <p:pic>
        <p:nvPicPr>
          <p:cNvPr id="3079" name="Picture 7" descr="G:\DCIM\107_1211\IMGP32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4357694"/>
            <a:ext cx="1789000" cy="2285974"/>
          </a:xfrm>
          <a:prstGeom prst="rect">
            <a:avLst/>
          </a:prstGeom>
          <a:noFill/>
        </p:spPr>
      </p:pic>
      <p:pic>
        <p:nvPicPr>
          <p:cNvPr id="9" name="Picture 4" descr="G:\DCIM\107_1211\IMGP32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4357694"/>
            <a:ext cx="1752012" cy="2286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836712"/>
            <a:ext cx="8538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актуализировать и расширять представления детей о комнатных растениях; вызывать желание систематически за ними ухаживать; осуществлять трудовое воспитание старших дошкольников;  воспитывать ответственность, добросовестность и аккуратность в процессе взаимодействия с представителями живой природы.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0" y="0"/>
            <a:ext cx="894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  с элементами квиллинга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«Декоративная тарелочка»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85235"/>
            <a:ext cx="8688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задумывать содержание аппликации, подбирать гофрированный картон  нужного цвета, использовать усвоенные приёмы вырезывания, красиво располагать изображение на основе - бумажной тарелочке; познакомить с новой аппликационной техникой - квиллинг</a:t>
            </a:r>
            <a:r>
              <a:rPr lang="ru-RU" dirty="0"/>
              <a:t>, учить использовать </a:t>
            </a:r>
            <a:r>
              <a:rPr lang="ru-RU" dirty="0" smtClean="0"/>
              <a:t>элементы данной техники </a:t>
            </a:r>
            <a:r>
              <a:rPr lang="ru-RU" dirty="0"/>
              <a:t>в своей работе; развивать фантазию, </a:t>
            </a:r>
            <a:r>
              <a:rPr lang="ru-RU" dirty="0" smtClean="0"/>
              <a:t>творчество.</a:t>
            </a:r>
            <a:endParaRPr lang="ru-RU" dirty="0"/>
          </a:p>
        </p:txBody>
      </p:sp>
      <p:pic>
        <p:nvPicPr>
          <p:cNvPr id="4" name="Picture 2" descr="G:\DCIM\112_0412\IMGP32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585" y="2996952"/>
            <a:ext cx="2119094" cy="2071702"/>
          </a:xfrm>
          <a:prstGeom prst="rect">
            <a:avLst/>
          </a:prstGeom>
          <a:noFill/>
        </p:spPr>
      </p:pic>
      <p:pic>
        <p:nvPicPr>
          <p:cNvPr id="1027" name="Picture 3" descr="G:\DCIM\112_0412\IMGP3274.JPG"/>
          <p:cNvPicPr>
            <a:picLocks noChangeAspect="1" noChangeArrowheads="1"/>
          </p:cNvPicPr>
          <p:nvPr/>
        </p:nvPicPr>
        <p:blipFill>
          <a:blip r:embed="rId3" cstate="email">
            <a:lum bright="9000"/>
          </a:blip>
          <a:srcRect/>
          <a:stretch>
            <a:fillRect/>
          </a:stretch>
        </p:blipFill>
        <p:spPr bwMode="auto">
          <a:xfrm flipV="1">
            <a:off x="2357422" y="4572008"/>
            <a:ext cx="2162648" cy="2071702"/>
          </a:xfrm>
          <a:prstGeom prst="rect">
            <a:avLst/>
          </a:prstGeom>
          <a:noFill/>
        </p:spPr>
      </p:pic>
      <p:pic>
        <p:nvPicPr>
          <p:cNvPr id="1028" name="Picture 4" descr="G:\DCIM\112_0412\IMGP3273.JPG"/>
          <p:cNvPicPr>
            <a:picLocks noChangeAspect="1" noChangeArrowheads="1"/>
          </p:cNvPicPr>
          <p:nvPr/>
        </p:nvPicPr>
        <p:blipFill>
          <a:blip r:embed="rId4" cstate="email">
            <a:lum bright="16000"/>
          </a:blip>
          <a:srcRect/>
          <a:stretch>
            <a:fillRect/>
          </a:stretch>
        </p:blipFill>
        <p:spPr bwMode="auto">
          <a:xfrm>
            <a:off x="4592275" y="2996952"/>
            <a:ext cx="2105908" cy="2071702"/>
          </a:xfrm>
          <a:prstGeom prst="rect">
            <a:avLst/>
          </a:prstGeom>
          <a:noFill/>
        </p:spPr>
      </p:pic>
      <p:pic>
        <p:nvPicPr>
          <p:cNvPr id="1029" name="Picture 5" descr="G:\DCIM\112_0412\IMGP32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572008"/>
            <a:ext cx="211644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Развлечение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конструирование из бросового материала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«Подари пластиковой бутылке вторую жизнь!»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:\DCIM\109_2611\IMGP32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00496" y="2071678"/>
            <a:ext cx="2132880" cy="26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9_2611\IMGP32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15074" y="4500570"/>
            <a:ext cx="2723014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109_2611\IMGP32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720" y="2071678"/>
            <a:ext cx="3426573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1000108"/>
            <a:ext cx="872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создавать цветы (розы) из бросового материала (пластиковых бутылок разного цвета), передавать выразительность образа; в процессе работы развивать фантазию, воображение детей; учить аккуратно, экономно использовать материалы.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387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black"/>
                </a:solidFill>
              </a:rPr>
              <a:t>Содержание проекта:</a:t>
            </a:r>
          </a:p>
          <a:p>
            <a:pPr lvl="0" algn="ctr"/>
            <a:endParaRPr lang="ru-RU" i="1" dirty="0" smtClean="0">
              <a:solidFill>
                <a:prstClr val="black"/>
              </a:solidFill>
            </a:endParaRPr>
          </a:p>
          <a:p>
            <a:pPr lvl="0" algn="ctr"/>
            <a:endParaRPr lang="ru-RU" i="1" dirty="0">
              <a:solidFill>
                <a:prstClr val="black"/>
              </a:solidFill>
            </a:endParaRPr>
          </a:p>
          <a:p>
            <a:pPr marL="285750" lvl="0" indent="-285750" algn="ctr"/>
            <a:r>
              <a:rPr lang="ru-RU" sz="2000" b="1" i="1" dirty="0" smtClean="0">
                <a:solidFill>
                  <a:srgbClr val="00B050"/>
                </a:solidFill>
              </a:rPr>
              <a:t>январь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  <a:p>
            <a:pPr lvl="0" algn="just"/>
            <a:endParaRPr lang="ru-RU" b="1" i="1" dirty="0" smtClean="0">
              <a:solidFill>
                <a:srgbClr val="FF0000"/>
              </a:solidFill>
            </a:endParaRPr>
          </a:p>
          <a:p>
            <a:pPr lvl="0" algn="just"/>
            <a:endParaRPr lang="ru-RU" b="1" i="1" dirty="0">
              <a:solidFill>
                <a:srgbClr val="FF0000"/>
              </a:solidFill>
            </a:endParaRPr>
          </a:p>
          <a:p>
            <a:pPr lvl="0" algn="just"/>
            <a:endParaRPr lang="ru-RU" b="1" i="1" dirty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smtClean="0">
                <a:solidFill>
                  <a:prstClr val="black"/>
                </a:solidFill>
              </a:rPr>
              <a:t> Художественное творчество</a:t>
            </a:r>
            <a:r>
              <a:rPr lang="en-US" i="1" dirty="0" smtClean="0">
                <a:solidFill>
                  <a:prstClr val="black"/>
                </a:solidFill>
              </a:rPr>
              <a:t>/</a:t>
            </a:r>
            <a:r>
              <a:rPr lang="ru-RU" i="1" dirty="0" smtClean="0">
                <a:solidFill>
                  <a:prstClr val="black"/>
                </a:solidFill>
              </a:rPr>
              <a:t>декоративная аппликация</a:t>
            </a:r>
            <a:endParaRPr lang="ru-RU" i="1" dirty="0">
              <a:solidFill>
                <a:prstClr val="black"/>
              </a:solidFill>
            </a:endParaRPr>
          </a:p>
          <a:p>
            <a:pPr lvl="0" algn="just"/>
            <a:r>
              <a:rPr lang="ru-RU" i="1" dirty="0">
                <a:solidFill>
                  <a:prstClr val="black"/>
                </a:solidFill>
              </a:rPr>
              <a:t>      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«Морозные узоры на окне» </a:t>
            </a:r>
            <a:endParaRPr lang="ru-RU" i="1" dirty="0">
              <a:solidFill>
                <a:prstClr val="black"/>
              </a:solidFill>
            </a:endParaRPr>
          </a:p>
          <a:p>
            <a:pPr lvl="0" algn="just"/>
            <a:endParaRPr lang="ru-RU" b="1" i="1" dirty="0" smtClean="0">
              <a:solidFill>
                <a:srgbClr val="FF0000"/>
              </a:solidFill>
            </a:endParaRPr>
          </a:p>
          <a:p>
            <a:pPr lvl="0" algn="just"/>
            <a:endParaRPr lang="ru-RU" b="1" i="1" dirty="0">
              <a:solidFill>
                <a:srgbClr val="FF0000"/>
              </a:solidFill>
            </a:endParaRPr>
          </a:p>
          <a:p>
            <a:pPr lvl="0" algn="just"/>
            <a:endParaRPr lang="ru-RU" b="1" i="1" dirty="0">
              <a:solidFill>
                <a:srgbClr val="FF0000"/>
              </a:solidFill>
            </a:endParaRPr>
          </a:p>
          <a:p>
            <a:pPr lvl="0" algn="just"/>
            <a:endParaRPr lang="ru-RU" i="1" dirty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smtClean="0">
                <a:solidFill>
                  <a:prstClr val="black"/>
                </a:solidFill>
              </a:rPr>
              <a:t> Развлечение на прогулке</a:t>
            </a:r>
            <a:endParaRPr lang="ru-RU" i="1" dirty="0">
              <a:solidFill>
                <a:prstClr val="black"/>
              </a:solidFill>
            </a:endParaRPr>
          </a:p>
          <a:p>
            <a:pPr lvl="0" algn="just"/>
            <a:r>
              <a:rPr lang="ru-RU" b="1" i="1" dirty="0">
                <a:solidFill>
                  <a:srgbClr val="FF0000"/>
                </a:solidFill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«Цветы из снега и льда»</a:t>
            </a:r>
            <a:endParaRPr lang="ru-RU" b="1" i="1" dirty="0">
              <a:solidFill>
                <a:srgbClr val="FF0000"/>
              </a:solidFill>
            </a:endParaRPr>
          </a:p>
          <a:p>
            <a:pPr lvl="0" algn="just"/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602370"/>
      </p:ext>
    </p:extLst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декоративная аппликация</a:t>
            </a:r>
            <a:endParaRPr lang="ru-RU" sz="28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«Морозные узоры на окне»</a:t>
            </a:r>
            <a:endParaRPr lang="ru-RU" sz="28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знакомить детей с новой аппликационной техникой – аппликация с раздвижением.  Закрепить способ вырезывания по контуру. Совершенствовать умение составлять композицию из цветов и располагать изображение на всём формате. Развивать воображение, творчество, эстетическое восприятие, художественный вкус.</a:t>
            </a:r>
            <a:endParaRPr lang="ru-RU" dirty="0"/>
          </a:p>
        </p:txBody>
      </p:sp>
      <p:pic>
        <p:nvPicPr>
          <p:cNvPr id="1026" name="Picture 2" descr="G:\DCIM\115_1701\IMGP32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400431" y="3243379"/>
            <a:ext cx="2629154" cy="2000264"/>
          </a:xfrm>
          <a:prstGeom prst="rect">
            <a:avLst/>
          </a:prstGeom>
          <a:noFill/>
        </p:spPr>
      </p:pic>
      <p:pic>
        <p:nvPicPr>
          <p:cNvPr id="1027" name="Picture 3" descr="G:\DCIM\115_1701\IMGP3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73765" y="4399069"/>
            <a:ext cx="2575064" cy="1920810"/>
          </a:xfrm>
          <a:prstGeom prst="rect">
            <a:avLst/>
          </a:prstGeom>
          <a:noFill/>
        </p:spPr>
      </p:pic>
      <p:pic>
        <p:nvPicPr>
          <p:cNvPr id="1028" name="Picture 4" descr="G:\DCIM\115_1701\IMGP32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2149336" y="4351466"/>
            <a:ext cx="2630750" cy="1928826"/>
          </a:xfrm>
          <a:prstGeom prst="rect">
            <a:avLst/>
          </a:prstGeom>
          <a:noFill/>
        </p:spPr>
      </p:pic>
      <p:pic>
        <p:nvPicPr>
          <p:cNvPr id="1030" name="Picture 6" descr="G:\DCIM\115_1701\IMGP32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51273" y="3265926"/>
            <a:ext cx="2602813" cy="1928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9611298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4" y="476672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 проекте…</a:t>
            </a:r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just"/>
            <a:r>
              <a:rPr lang="ru-RU" b="1" i="1" u="sng" dirty="0" smtClean="0"/>
              <a:t>Вид проекта: </a:t>
            </a:r>
            <a:r>
              <a:rPr lang="ru-RU" i="1" dirty="0" smtClean="0"/>
              <a:t>исследовательский, познавательно-творческий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b="1" i="1" u="sng" dirty="0" smtClean="0"/>
              <a:t>Участники проекта:</a:t>
            </a:r>
            <a:r>
              <a:rPr lang="ru-RU" i="1" dirty="0" smtClean="0"/>
              <a:t> дети, воспитатели, родители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b="1" i="1" u="sng" dirty="0" smtClean="0"/>
              <a:t>Срок реализации проекта: </a:t>
            </a:r>
            <a:r>
              <a:rPr lang="ru-RU" i="1" dirty="0" smtClean="0"/>
              <a:t>долгосрочный (</a:t>
            </a:r>
            <a:r>
              <a:rPr lang="ru-RU" i="1" dirty="0"/>
              <a:t>6</a:t>
            </a:r>
            <a:r>
              <a:rPr lang="ru-RU" i="1" dirty="0" smtClean="0"/>
              <a:t> месяцев)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b="1" i="1" u="sng" dirty="0" smtClean="0"/>
              <a:t>Цель проекта:</a:t>
            </a:r>
            <a:r>
              <a:rPr lang="ru-RU" i="1" dirty="0" smtClean="0"/>
              <a:t> </a:t>
            </a:r>
            <a:r>
              <a:rPr lang="ru-RU" i="1" dirty="0"/>
              <a:t>Знакомство с </a:t>
            </a:r>
            <a:r>
              <a:rPr lang="ru-RU" i="1" dirty="0" smtClean="0"/>
              <a:t>разнообразием цветочного мира, </a:t>
            </a:r>
            <a:r>
              <a:rPr lang="ru-RU" i="1" dirty="0"/>
              <a:t>формирование осознанно-правильного отношения к представителям растительного мира, развитие творческих способностей </a:t>
            </a:r>
            <a:r>
              <a:rPr lang="ru-RU" i="1" dirty="0" smtClean="0"/>
              <a:t>детей, художественно-эстетического  вкуса, воспитание любви к прекрасному, красоте окружающего мира.</a:t>
            </a:r>
            <a:endParaRPr lang="ru-RU" i="1" dirty="0"/>
          </a:p>
          <a:p>
            <a:pPr algn="just"/>
            <a:endParaRPr lang="ru-RU" i="1" dirty="0"/>
          </a:p>
          <a:p>
            <a:pPr algn="just"/>
            <a:r>
              <a:rPr lang="ru-RU" b="1" i="1" u="sng" dirty="0"/>
              <a:t>Этапы </a:t>
            </a:r>
            <a:r>
              <a:rPr lang="ru-RU" b="1" i="1" u="sng" dirty="0" smtClean="0"/>
              <a:t>проекта:</a:t>
            </a:r>
            <a:endParaRPr lang="ru-RU" b="1" i="1" u="sng" dirty="0"/>
          </a:p>
          <a:p>
            <a:pPr algn="just"/>
            <a:r>
              <a:rPr lang="ru-RU" i="1" dirty="0"/>
              <a:t>1 </a:t>
            </a:r>
            <a:r>
              <a:rPr lang="ru-RU" i="1" dirty="0" smtClean="0"/>
              <a:t>этап: Целеполагание</a:t>
            </a:r>
            <a:endParaRPr lang="ru-RU" i="1" dirty="0"/>
          </a:p>
          <a:p>
            <a:pPr algn="just"/>
            <a:r>
              <a:rPr lang="ru-RU" i="1" dirty="0"/>
              <a:t>2 </a:t>
            </a:r>
            <a:r>
              <a:rPr lang="ru-RU" i="1" dirty="0" smtClean="0"/>
              <a:t>этап: </a:t>
            </a:r>
            <a:r>
              <a:rPr lang="ru-RU" i="1" dirty="0"/>
              <a:t>Разработка </a:t>
            </a:r>
            <a:r>
              <a:rPr lang="ru-RU" i="1" dirty="0" smtClean="0"/>
              <a:t>проекта</a:t>
            </a:r>
            <a:endParaRPr lang="ru-RU" i="1" dirty="0"/>
          </a:p>
          <a:p>
            <a:pPr algn="just"/>
            <a:r>
              <a:rPr lang="ru-RU" i="1" dirty="0"/>
              <a:t>3 </a:t>
            </a:r>
            <a:r>
              <a:rPr lang="ru-RU" i="1" dirty="0" smtClean="0"/>
              <a:t>этап: </a:t>
            </a:r>
            <a:r>
              <a:rPr lang="ru-RU" i="1" dirty="0"/>
              <a:t>Выполнение проекта </a:t>
            </a:r>
          </a:p>
          <a:p>
            <a:pPr algn="just"/>
            <a:r>
              <a:rPr lang="ru-RU" i="1" dirty="0"/>
              <a:t>4 </a:t>
            </a:r>
            <a:r>
              <a:rPr lang="ru-RU" i="1" dirty="0" smtClean="0"/>
              <a:t>этап: Презентация  проекта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9708" y="188640"/>
            <a:ext cx="41245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Развлечение на п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рогулке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«Цветы из снега и льда»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14" y="1142747"/>
            <a:ext cx="8770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привлечь детей к конструированию на прогулке из природного и бросового материала, продолжать на практике знакомить детей со свойствами снега и воды; побуждать детей отдавать предпочтение интересной деятельности, осмысленно использовать знания и умения в свободное время; формировать потребность проводить свободное время в разнообразной творческой деятельности.</a:t>
            </a:r>
            <a:endParaRPr lang="ru-RU" dirty="0"/>
          </a:p>
        </p:txBody>
      </p:sp>
      <p:pic>
        <p:nvPicPr>
          <p:cNvPr id="1026" name="Picture 2" descr="C:\Users\сергей\Desktop\DCIM\100_1402\IMGP35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314" y="2780928"/>
            <a:ext cx="2000264" cy="1982365"/>
          </a:xfrm>
          <a:prstGeom prst="rect">
            <a:avLst/>
          </a:prstGeom>
          <a:noFill/>
        </p:spPr>
      </p:pic>
      <p:pic>
        <p:nvPicPr>
          <p:cNvPr id="1027" name="Picture 3" descr="C:\Users\сергей\Desktop\DCIM\100_1402\IMGP35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500570"/>
            <a:ext cx="2143140" cy="2003471"/>
          </a:xfrm>
          <a:prstGeom prst="rect">
            <a:avLst/>
          </a:prstGeom>
          <a:noFill/>
        </p:spPr>
      </p:pic>
      <p:pic>
        <p:nvPicPr>
          <p:cNvPr id="1028" name="Picture 4" descr="C:\Users\сергей\Desktop\DCIM\100_1402\IMGP35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5105" y="2754060"/>
            <a:ext cx="2214578" cy="2036099"/>
          </a:xfrm>
          <a:prstGeom prst="rect">
            <a:avLst/>
          </a:prstGeom>
          <a:noFill/>
        </p:spPr>
      </p:pic>
      <p:pic>
        <p:nvPicPr>
          <p:cNvPr id="1029" name="Picture 5" descr="C:\Users\сергей\Desktop\DCIM\100_1402\IMGP35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4500570"/>
            <a:ext cx="208691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734998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7154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Содержание проекта:</a:t>
            </a:r>
          </a:p>
          <a:p>
            <a:pPr algn="ctr"/>
            <a:endParaRPr lang="ru-RU" i="1" dirty="0" smtClean="0"/>
          </a:p>
          <a:p>
            <a:pPr marL="285750" indent="-285750" algn="ctr"/>
            <a:r>
              <a:rPr lang="ru-RU" sz="2000" b="1" i="1" dirty="0" smtClean="0">
                <a:solidFill>
                  <a:srgbClr val="00B050"/>
                </a:solidFill>
              </a:rPr>
              <a:t>Февраль</a:t>
            </a:r>
          </a:p>
          <a:p>
            <a:pPr marL="285750" indent="-285750" algn="ctr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Коллективный труд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 «Посадка цветов к празднику 8 Марта для мам»</a:t>
            </a:r>
          </a:p>
          <a:p>
            <a:pPr algn="just"/>
            <a:endParaRPr lang="ru-RU" i="1" dirty="0" smtClean="0"/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аппликация  </a:t>
            </a:r>
          </a:p>
          <a:p>
            <a:pPr algn="just"/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Открытка   «23 февраля»  </a:t>
            </a:r>
            <a:r>
              <a:rPr lang="ru-RU" i="1" dirty="0" smtClean="0"/>
              <a:t>(оформление стенда к празднику)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i="1" dirty="0" smtClean="0"/>
              <a:t>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рисование </a:t>
            </a:r>
          </a:p>
          <a:p>
            <a:pPr algn="just"/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«С праздником, папочка!»  </a:t>
            </a:r>
            <a:endParaRPr lang="ru-RU" i="1" dirty="0" smtClean="0"/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Взаимодействие с родителями</a:t>
            </a:r>
            <a:r>
              <a:rPr lang="en-US" i="1" dirty="0" smtClean="0"/>
              <a:t>/</a:t>
            </a:r>
            <a:r>
              <a:rPr lang="ru-RU" i="1" dirty="0" smtClean="0"/>
              <a:t>посещение авторской  выставки Т.М.Мазановой</a:t>
            </a:r>
          </a:p>
          <a:p>
            <a:pPr algn="just"/>
            <a:r>
              <a:rPr lang="ru-RU" i="1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«Вальс цветов»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i="1" dirty="0" smtClean="0"/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DCIM\101_1502\IMGP36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2500330" cy="1875248"/>
          </a:xfrm>
          <a:prstGeom prst="rect">
            <a:avLst/>
          </a:prstGeom>
          <a:noFill/>
        </p:spPr>
      </p:pic>
      <p:pic>
        <p:nvPicPr>
          <p:cNvPr id="2051" name="Picture 3" descr="C:\Users\сергей\Desktop\DCIM\101_1502\IMGP3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14818"/>
            <a:ext cx="2500330" cy="1875248"/>
          </a:xfrm>
          <a:prstGeom prst="rect">
            <a:avLst/>
          </a:prstGeom>
          <a:noFill/>
        </p:spPr>
      </p:pic>
      <p:pic>
        <p:nvPicPr>
          <p:cNvPr id="2052" name="Picture 4" descr="C:\Users\сергей\Desktop\DCIM\101_1502\IMGP3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643446"/>
            <a:ext cx="2571768" cy="1928826"/>
          </a:xfrm>
          <a:prstGeom prst="rect">
            <a:avLst/>
          </a:prstGeom>
          <a:noFill/>
        </p:spPr>
      </p:pic>
      <p:pic>
        <p:nvPicPr>
          <p:cNvPr id="2053" name="Picture 5" descr="C:\Users\сергей\Desktop\DCIM\101_1502\IMGP36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2071678"/>
            <a:ext cx="2857519" cy="2143140"/>
          </a:xfrm>
          <a:prstGeom prst="rect">
            <a:avLst/>
          </a:prstGeom>
          <a:noFill/>
        </p:spPr>
      </p:pic>
      <p:pic>
        <p:nvPicPr>
          <p:cNvPr id="2054" name="Picture 6" descr="C:\Users\сергей\Desktop\DCIM\101_1502\IMGP36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2071677"/>
            <a:ext cx="1785950" cy="23812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Коллективный труд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«Посадка цветов к празднику 8 Марта для мам»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:\DCIM\100_0703\IMGP389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4500570"/>
            <a:ext cx="2786082" cy="20717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954107"/>
            <a:ext cx="8286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Цель: знакомить </a:t>
            </a:r>
            <a:r>
              <a:rPr lang="ru-RU" dirty="0"/>
              <a:t>детей с разнообразием цветочного мира, этапами </a:t>
            </a:r>
            <a:r>
              <a:rPr lang="ru-RU" dirty="0" smtClean="0"/>
              <a:t>посадки луковичных растений и правилами ухода за  ними (крокусы, гиацинты); </a:t>
            </a:r>
            <a:r>
              <a:rPr lang="ru-RU" dirty="0"/>
              <a:t>воспитывать  трудолюбие, желание сделать </a:t>
            </a:r>
            <a:r>
              <a:rPr lang="ru-RU" dirty="0" smtClean="0"/>
              <a:t>подарок мамам в день 8 марта.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Открытка  «23 февраля»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сергей\Desktop\DCIM\101_2002\IMGP3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424808"/>
            <a:ext cx="3048157" cy="4182375"/>
          </a:xfrm>
          <a:prstGeom prst="rect">
            <a:avLst/>
          </a:prstGeom>
          <a:noFill/>
        </p:spPr>
      </p:pic>
      <p:pic>
        <p:nvPicPr>
          <p:cNvPr id="1027" name="Picture 3" descr="C:\Users\сергей\Desktop\DCIM\101_2002\IMGP37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544" y="3743551"/>
            <a:ext cx="1928826" cy="1437054"/>
          </a:xfrm>
          <a:prstGeom prst="rect">
            <a:avLst/>
          </a:prstGeom>
          <a:noFill/>
        </p:spPr>
      </p:pic>
      <p:pic>
        <p:nvPicPr>
          <p:cNvPr id="1028" name="Picture 4" descr="C:\Users\сергей\Desktop\DCIM\101_2002\IMGP37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588635"/>
            <a:ext cx="1928826" cy="1446619"/>
          </a:xfrm>
          <a:prstGeom prst="rect">
            <a:avLst/>
          </a:prstGeom>
          <a:noFill/>
        </p:spPr>
      </p:pic>
      <p:pic>
        <p:nvPicPr>
          <p:cNvPr id="1029" name="Picture 5" descr="C:\Users\сергей\Desktop\DCIM\101_2002\IMGP37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5180605"/>
            <a:ext cx="1928826" cy="14466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3782" y="94748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продолжать развивать коллективное творчество, воспитывать стремление действовать согласованно, договариваться о том, кто какую часть работы будет выполнять, как отдельные предметы будут объединяться в общую картину; воспитывать самостоятельность, учить активно и творчески применять ранее усвоенные умения  в аппликации; 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 праздником, папочка!»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сергей\Desktop\DCIM\103_2202\IMGP38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0132" y="3091910"/>
            <a:ext cx="2692982" cy="1938402"/>
          </a:xfrm>
          <a:prstGeom prst="rect">
            <a:avLst/>
          </a:prstGeom>
          <a:noFill/>
        </p:spPr>
      </p:pic>
      <p:pic>
        <p:nvPicPr>
          <p:cNvPr id="2051" name="Picture 3" descr="C:\Users\сергей\Desktop\DCIM\103_2202\IMGP38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24880" y="3104616"/>
            <a:ext cx="2714644" cy="1934652"/>
          </a:xfrm>
          <a:prstGeom prst="rect">
            <a:avLst/>
          </a:prstGeom>
          <a:noFill/>
        </p:spPr>
      </p:pic>
      <p:pic>
        <p:nvPicPr>
          <p:cNvPr id="2052" name="Picture 4" descr="C:\Users\сергей\Desktop\DCIM\103_2202\IMGP38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121474" y="4379328"/>
            <a:ext cx="2714645" cy="1956998"/>
          </a:xfrm>
          <a:prstGeom prst="rect">
            <a:avLst/>
          </a:prstGeom>
          <a:noFill/>
        </p:spPr>
      </p:pic>
      <p:pic>
        <p:nvPicPr>
          <p:cNvPr id="2053" name="Picture 5" descr="C:\Users\сергей\Desktop\DCIM\103_2202\IMGP38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482780" y="4375740"/>
            <a:ext cx="2679298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156873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познакомить детей с новым способом рисования – примакивание губки к альбомному листу, учить изображать цветы данным способом; привлечь детей к изготовлению праздничной открытки для пап и дедушек, расширять представления о празднике - День защитника Отечества; развивать художественное творчество.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с родителями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посещение выставки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«Вальс цветов»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сергей\Desktop\DCIM\100_2602\IMGP38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2643182"/>
            <a:ext cx="4564059" cy="3734599"/>
          </a:xfrm>
          <a:prstGeom prst="rect">
            <a:avLst/>
          </a:prstGeom>
          <a:noFill/>
        </p:spPr>
      </p:pic>
      <p:pic>
        <p:nvPicPr>
          <p:cNvPr id="1027" name="Picture 3" descr="C:\Users\сергей\Desktop\DCIM\100_2602\IMGP3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500570"/>
            <a:ext cx="1865586" cy="1855904"/>
          </a:xfrm>
          <a:prstGeom prst="rect">
            <a:avLst/>
          </a:prstGeom>
          <a:noFill/>
        </p:spPr>
      </p:pic>
      <p:pic>
        <p:nvPicPr>
          <p:cNvPr id="1028" name="Picture 4" descr="C:\Users\сергей\Desktop\DCIM\100_2602\IMGP38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500570"/>
            <a:ext cx="1928826" cy="1874277"/>
          </a:xfrm>
          <a:prstGeom prst="rect">
            <a:avLst/>
          </a:prstGeom>
          <a:noFill/>
        </p:spPr>
      </p:pic>
      <p:pic>
        <p:nvPicPr>
          <p:cNvPr id="1029" name="Picture 5" descr="C:\Users\сергей\Desktop\DCIM\100_2602\IMGP38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2643182"/>
            <a:ext cx="2428892" cy="1754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0" y="1127224"/>
            <a:ext cx="86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предложить родителям вместе с детьми посетить авторскую выставку Т.М.Мазановой в ДК «Капотня», вызвать  желание посещать выставки творческих работ, расширять представления детей о цветах, развивать художественный вкус, способствовать сплочению семьи.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0027"/>
            <a:ext cx="8501122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Содержание проекта:</a:t>
            </a:r>
          </a:p>
          <a:p>
            <a:pPr algn="ctr"/>
            <a:endParaRPr lang="ru-RU" i="1" dirty="0" smtClean="0"/>
          </a:p>
          <a:p>
            <a:pPr marL="285750" indent="-285750" algn="ctr"/>
            <a:r>
              <a:rPr lang="ru-RU" sz="2000" b="1" i="1" dirty="0" smtClean="0">
                <a:solidFill>
                  <a:srgbClr val="00B050"/>
                </a:solidFill>
              </a:rPr>
              <a:t>Март</a:t>
            </a:r>
          </a:p>
          <a:p>
            <a:pPr marL="285750" indent="-285750" algn="ctr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рисование в нетрадиционной технике «Линогравюра»  (участие детей в конкурсе художественного творчества «Надежда»)</a:t>
            </a:r>
          </a:p>
          <a:p>
            <a:pPr algn="just"/>
            <a:r>
              <a:rPr lang="ru-RU" i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«Вся нежность цветов для вас…»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лепка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«Подснежники и розы»</a:t>
            </a:r>
          </a:p>
          <a:p>
            <a:pPr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рисование  </a:t>
            </a:r>
          </a:p>
          <a:p>
            <a:pPr algn="just"/>
            <a:r>
              <a:rPr lang="ru-RU" i="1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Открытка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«8 Марта»  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Ручной труд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«Цветочная мастерская»</a:t>
            </a:r>
            <a:endParaRPr lang="ru-RU" i="1" dirty="0" smtClean="0"/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i="1" dirty="0" smtClean="0"/>
              <a:t>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i="1" dirty="0" smtClean="0"/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«Вся нежность цветов для вас…»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(участие в конкурсе художественного творчества «Надежда»)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500174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 познакомить детей с нетрадиционной техникой рисования - «линогравюра»; продолжать знакомить с разнообразием цветочного мира; развивать творческие способности, мелкую моторику, речь; воспитывать аккуратность в работе с разными изобразительными материалами.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Desktop\100_0403\IMGP3880.JPG"/>
          <p:cNvPicPr>
            <a:picLocks noChangeAspect="1" noChangeArrowheads="1"/>
          </p:cNvPicPr>
          <p:nvPr/>
        </p:nvPicPr>
        <p:blipFill>
          <a:blip r:embed="rId2" cstate="email">
            <a:lum bright="9000"/>
          </a:blip>
          <a:srcRect/>
          <a:stretch>
            <a:fillRect/>
          </a:stretch>
        </p:blipFill>
        <p:spPr bwMode="auto">
          <a:xfrm rot="5400000">
            <a:off x="1050970" y="3449568"/>
            <a:ext cx="3398721" cy="2500330"/>
          </a:xfrm>
          <a:prstGeom prst="rect">
            <a:avLst/>
          </a:prstGeom>
          <a:noFill/>
        </p:spPr>
      </p:pic>
      <p:pic>
        <p:nvPicPr>
          <p:cNvPr id="1027" name="Picture 3" descr="C:\Users\сергей\Desktop\100_0403\IMGP3884.JPG"/>
          <p:cNvPicPr>
            <a:picLocks noChangeAspect="1" noChangeArrowheads="1"/>
          </p:cNvPicPr>
          <p:nvPr/>
        </p:nvPicPr>
        <p:blipFill>
          <a:blip r:embed="rId3" cstate="email">
            <a:lum bright="9000"/>
          </a:blip>
          <a:srcRect/>
          <a:stretch>
            <a:fillRect/>
          </a:stretch>
        </p:blipFill>
        <p:spPr bwMode="auto">
          <a:xfrm>
            <a:off x="4929190" y="3000372"/>
            <a:ext cx="2500330" cy="34169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723" y="142852"/>
            <a:ext cx="57220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лепка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«Подснежники и розы»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работать с пластилином в нетрадиционной технике – пластилинография; закреплять умение создавать полуобъёмные объекты на горизонтальной поверхности; расширять представления о цветах; развивать умение любоваться природными формами и преобразовывать их в декоративные; развивать  эстетическое восприятие предметов.</a:t>
            </a:r>
            <a:endParaRPr lang="ru-RU" dirty="0"/>
          </a:p>
        </p:txBody>
      </p:sp>
      <p:pic>
        <p:nvPicPr>
          <p:cNvPr id="1026" name="Picture 2" descr="C:\Users\сергей\Desktop\DCIM\100_1303\IMGP38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496"/>
            <a:ext cx="1741713" cy="1701554"/>
          </a:xfrm>
          <a:prstGeom prst="rect">
            <a:avLst/>
          </a:prstGeom>
          <a:noFill/>
        </p:spPr>
      </p:pic>
      <p:pic>
        <p:nvPicPr>
          <p:cNvPr id="1027" name="Picture 3" descr="C:\Users\сергей\Desktop\DCIM\100_1303\IMGP38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2857496"/>
            <a:ext cx="1744917" cy="1714512"/>
          </a:xfrm>
          <a:prstGeom prst="rect">
            <a:avLst/>
          </a:prstGeom>
          <a:noFill/>
        </p:spPr>
      </p:pic>
      <p:pic>
        <p:nvPicPr>
          <p:cNvPr id="1028" name="Picture 4" descr="C:\Users\сергей\Desktop\DCIM\100_1303\IMGP38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929198"/>
            <a:ext cx="1785950" cy="1634584"/>
          </a:xfrm>
          <a:prstGeom prst="rect">
            <a:avLst/>
          </a:prstGeom>
          <a:noFill/>
        </p:spPr>
      </p:pic>
      <p:pic>
        <p:nvPicPr>
          <p:cNvPr id="1029" name="Picture 5" descr="C:\Users\сергей\Desktop\DCIM\100_1303\IMGP38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929198"/>
            <a:ext cx="1770003" cy="1643074"/>
          </a:xfrm>
          <a:prstGeom prst="rect">
            <a:avLst/>
          </a:prstGeom>
          <a:noFill/>
        </p:spPr>
      </p:pic>
      <p:pic>
        <p:nvPicPr>
          <p:cNvPr id="3" name="Picture 2" descr="H:\DCIM\100_2803\IMGP397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2857496"/>
            <a:ext cx="2559017" cy="36805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ергей\Desktop\DCIM\100_0503\IMGP3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500306"/>
            <a:ext cx="1714512" cy="2401622"/>
          </a:xfrm>
          <a:prstGeom prst="rect">
            <a:avLst/>
          </a:prstGeom>
          <a:noFill/>
        </p:spPr>
      </p:pic>
      <p:pic>
        <p:nvPicPr>
          <p:cNvPr id="1026" name="Picture 2" descr="C:\Users\сергей\Desktop\DCIM\100_0503\IMGP3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500306"/>
            <a:ext cx="1682656" cy="2400512"/>
          </a:xfrm>
          <a:prstGeom prst="rect">
            <a:avLst/>
          </a:prstGeom>
          <a:noFill/>
        </p:spPr>
      </p:pic>
      <p:pic>
        <p:nvPicPr>
          <p:cNvPr id="1027" name="Picture 3" descr="C:\Users\сергей\Desktop\DCIM\100_0503\IMGP38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214818"/>
            <a:ext cx="1714512" cy="2378453"/>
          </a:xfrm>
          <a:prstGeom prst="rect">
            <a:avLst/>
          </a:prstGeom>
          <a:noFill/>
        </p:spPr>
      </p:pic>
      <p:pic>
        <p:nvPicPr>
          <p:cNvPr id="1028" name="Picture 4" descr="C:\Users\сергей\Desktop\DCIM\100_0503\IMGP38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143380"/>
            <a:ext cx="1711421" cy="2357454"/>
          </a:xfrm>
          <a:prstGeom prst="rect">
            <a:avLst/>
          </a:prstGeom>
          <a:noFill/>
        </p:spPr>
      </p:pic>
      <p:pic>
        <p:nvPicPr>
          <p:cNvPr id="1030" name="Picture 6" descr="C:\Users\сергей\Desktop\DCIM\100_0503\IMGP38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2500306"/>
            <a:ext cx="1710354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0437" y="116632"/>
            <a:ext cx="876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Открытка «8 Марта»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138749"/>
            <a:ext cx="885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создавать композицию для праздничной открытки; продумывать содержание, осуществлять замысел, привлекая полученные ранее умения и навыки. Закреплять умение пользоваться палитрой. Развивать чувство цвета, творческие способности.</a:t>
            </a:r>
            <a:endParaRPr lang="ru-RU" dirty="0"/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4396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Содержание проекта:</a:t>
            </a:r>
          </a:p>
          <a:p>
            <a:pPr algn="ctr"/>
            <a:endParaRPr lang="ru-RU" i="1" dirty="0" smtClean="0"/>
          </a:p>
          <a:p>
            <a:pPr marL="285750" indent="-285750" algn="ctr"/>
            <a:r>
              <a:rPr lang="ru-RU" sz="2000" b="1" i="1" dirty="0" smtClean="0">
                <a:solidFill>
                  <a:srgbClr val="00B050"/>
                </a:solidFill>
              </a:rPr>
              <a:t>Октябрь</a:t>
            </a:r>
          </a:p>
          <a:p>
            <a:pPr marL="285750" indent="-285750" algn="ctr"/>
            <a:endParaRPr lang="ru-RU" sz="2000" i="1" dirty="0" smtClean="0"/>
          </a:p>
          <a:p>
            <a:pPr marL="285750" indent="-285750" algn="ctr"/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i="1" dirty="0" smtClean="0"/>
              <a:t>Коллективный труд </a:t>
            </a:r>
          </a:p>
          <a:p>
            <a:pPr marL="285750" indent="-285750" algn="just"/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«Посадка луковичных растений в открытый грунт»</a:t>
            </a:r>
          </a:p>
          <a:p>
            <a:pPr marL="285750" indent="-285750" algn="just"/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i="1" dirty="0" smtClean="0"/>
              <a:t>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рисование</a:t>
            </a:r>
          </a:p>
          <a:p>
            <a:pPr marL="285750" indent="-285750" algn="just"/>
            <a:r>
              <a:rPr lang="ru-RU" b="1" i="1" dirty="0" smtClean="0">
                <a:solidFill>
                  <a:srgbClr val="FF0000"/>
                </a:solidFill>
              </a:rPr>
              <a:t>     «Цветы на нашей клумбе: ирисы и хризантемы»</a:t>
            </a:r>
          </a:p>
          <a:p>
            <a:pPr marL="285750" indent="-285750" algn="just"/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i="1" dirty="0" smtClean="0"/>
              <a:t>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конструирование из природного материала </a:t>
            </a:r>
            <a:r>
              <a:rPr lang="ru-RU" b="1" i="1" dirty="0" smtClean="0">
                <a:solidFill>
                  <a:srgbClr val="FF0000"/>
                </a:solidFill>
              </a:rPr>
              <a:t>Коллективная работа «Осенние букеты»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ru-RU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i="1" dirty="0" smtClean="0"/>
              <a:t>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лепка и декоративное рисование</a:t>
            </a:r>
          </a:p>
          <a:p>
            <a:pPr marL="285750" indent="-285750" algn="just"/>
            <a:r>
              <a:rPr lang="ru-RU" b="1" i="1" dirty="0" smtClean="0">
                <a:solidFill>
                  <a:srgbClr val="FF0000"/>
                </a:solidFill>
              </a:rPr>
              <a:t>     Роспись  шаблона и глиняной посуды «Гжель»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i="1" dirty="0" smtClean="0"/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62388842"/>
      </p:ext>
    </p:extLst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сергей\Desktop\DCIM\101_2203\IMGP39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429132"/>
            <a:ext cx="1794039" cy="1357322"/>
          </a:xfrm>
          <a:prstGeom prst="rect">
            <a:avLst/>
          </a:prstGeom>
          <a:noFill/>
        </p:spPr>
      </p:pic>
      <p:pic>
        <p:nvPicPr>
          <p:cNvPr id="1033" name="Picture 9" descr="C:\Users\сергей\Desktop\DCIM\101_2203\IMGP39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4714884"/>
            <a:ext cx="1449700" cy="1902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Ручной труд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«Цветочная мастерская»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создавать оригинальные поделки из готовых наборов для детского творчества, развивать интерес к художественному конструированию и ручному труду, обогащать художественный опыт детей, развивать мелкую моторику, будить творческую фантазию.</a:t>
            </a:r>
            <a:endParaRPr lang="ru-RU" dirty="0"/>
          </a:p>
        </p:txBody>
      </p:sp>
      <p:pic>
        <p:nvPicPr>
          <p:cNvPr id="1026" name="Picture 2" descr="C:\Users\сергей\Desktop\DCIM\101_2203\IMGP39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500570"/>
            <a:ext cx="2667020" cy="2071702"/>
          </a:xfrm>
          <a:prstGeom prst="rect">
            <a:avLst/>
          </a:prstGeom>
          <a:noFill/>
        </p:spPr>
      </p:pic>
      <p:pic>
        <p:nvPicPr>
          <p:cNvPr id="1027" name="Picture 3" descr="C:\Users\сергей\Desktop\DCIM\101_2203\IMGP39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3286124"/>
            <a:ext cx="2344049" cy="1928827"/>
          </a:xfrm>
          <a:prstGeom prst="rect">
            <a:avLst/>
          </a:prstGeom>
          <a:noFill/>
        </p:spPr>
      </p:pic>
      <p:pic>
        <p:nvPicPr>
          <p:cNvPr id="1028" name="Picture 4" descr="C:\Users\сергей\Desktop\DCIM\101_2203\IMGP39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357430"/>
            <a:ext cx="2571768" cy="1928826"/>
          </a:xfrm>
          <a:prstGeom prst="rect">
            <a:avLst/>
          </a:prstGeom>
          <a:noFill/>
        </p:spPr>
      </p:pic>
      <p:pic>
        <p:nvPicPr>
          <p:cNvPr id="1030" name="Picture 6" descr="C:\Users\сергей\Desktop\DCIM\101_2203\IMGP38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2357430"/>
            <a:ext cx="2643206" cy="20065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сергей\Desktop\DCIM\101_2203\IMGP39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657671"/>
            <a:ext cx="6333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До новых встреч</a:t>
            </a:r>
            <a:r>
              <a:rPr lang="ru-RU" sz="7200" dirty="0" smtClean="0">
                <a:solidFill>
                  <a:srgbClr val="FFFF00"/>
                </a:solidFill>
              </a:rPr>
              <a:t>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проект\DCIM\100_2809\IMGP28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102" y="1976066"/>
            <a:ext cx="3024335" cy="22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проект\DCIM\100_2809\IMGP28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606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Коллективный труд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«Посадка луковичных растений в открытый грунт»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00034" y="928670"/>
            <a:ext cx="837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знакомить детей с разнообразием цветочного мира, этапами посадки луковичных растений в открытый грунт (тюльпаны, нарциссы); воспитывать  трудолюбие, желание сделать окружающий мир красивее.</a:t>
            </a:r>
            <a:endParaRPr lang="ru-RU" dirty="0"/>
          </a:p>
        </p:txBody>
      </p:sp>
      <p:pic>
        <p:nvPicPr>
          <p:cNvPr id="1028" name="Picture 4" descr="G:\проект\DCIM\100_2809\IMGP29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601" y="4511578"/>
            <a:ext cx="2948269" cy="22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роект\DCIM\100_2809\IMGP29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1578"/>
            <a:ext cx="2880320" cy="22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455419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:\DCIM\104_3110\IMGP3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439634" y="4703978"/>
            <a:ext cx="2357454" cy="1664887"/>
          </a:xfrm>
          <a:prstGeom prst="rect">
            <a:avLst/>
          </a:prstGeom>
          <a:noFill/>
        </p:spPr>
      </p:pic>
      <p:pic>
        <p:nvPicPr>
          <p:cNvPr id="1030" name="Picture 6" descr="H:\DCIM\104_3110\IMGP3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330396" y="4670736"/>
            <a:ext cx="2340595" cy="1714512"/>
          </a:xfrm>
          <a:prstGeom prst="rect">
            <a:avLst/>
          </a:prstGeom>
          <a:noFill/>
        </p:spPr>
      </p:pic>
      <p:pic>
        <p:nvPicPr>
          <p:cNvPr id="1029" name="Picture 5" descr="H:\DCIM\104_3110\IMGP30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988963" y="4655375"/>
            <a:ext cx="2309873" cy="1714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6409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рисование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«Цветы на нашей клумбе: ирисы и хризантемы»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1" y="928670"/>
            <a:ext cx="8565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знакомить с разнообразием цветочного мира; учить детей внимательно рассматривать и отмечать необычную форму цветов, окраску лепестков, развивать самостоятельность при выборе цветовой гаммы для изображения цветов, совершенствовать навыки рисования кистью и цветным карандашом; развивать художественно-эстетический вкус.  </a:t>
            </a:r>
            <a:endParaRPr lang="ru-RU" dirty="0"/>
          </a:p>
        </p:txBody>
      </p:sp>
      <p:pic>
        <p:nvPicPr>
          <p:cNvPr id="1026" name="Picture 2" descr="H:\DCIM\104_3110\IMGP30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178955" y="2893542"/>
            <a:ext cx="2357454" cy="1713857"/>
          </a:xfrm>
          <a:prstGeom prst="rect">
            <a:avLst/>
          </a:prstGeom>
          <a:noFill/>
        </p:spPr>
      </p:pic>
      <p:pic>
        <p:nvPicPr>
          <p:cNvPr id="1027" name="Picture 3" descr="H:\DCIM\104_3110\IMGP30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765726" y="2878216"/>
            <a:ext cx="2308432" cy="1695489"/>
          </a:xfrm>
          <a:prstGeom prst="rect">
            <a:avLst/>
          </a:prstGeom>
          <a:noFill/>
        </p:spPr>
      </p:pic>
      <p:pic>
        <p:nvPicPr>
          <p:cNvPr id="1028" name="Picture 4" descr="H:\DCIM\104_3110\IMGP308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763685" y="2879861"/>
            <a:ext cx="2357454" cy="1741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0904678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Конструирование из природного материала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Коллективная работа  «Осенние букеты»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проводить анализ природного материала (из чего будет выполняться поделка), учить продумывать этапы своей работы, знакомить детей с разнообразием цветочного мира,  формировать интерес к эстетической стороне действительности, развивать моторику, прививать навык коллективной работы. </a:t>
            </a:r>
            <a:endParaRPr lang="ru-RU" dirty="0"/>
          </a:p>
        </p:txBody>
      </p:sp>
      <p:pic>
        <p:nvPicPr>
          <p:cNvPr id="2050" name="Picture 2" descr="H:\DCIM\104_3110\IMGP3079.JPG"/>
          <p:cNvPicPr>
            <a:picLocks noChangeAspect="1" noChangeArrowheads="1"/>
          </p:cNvPicPr>
          <p:nvPr/>
        </p:nvPicPr>
        <p:blipFill>
          <a:blip r:embed="rId2" cstate="email">
            <a:lum bright="14000"/>
          </a:blip>
          <a:srcRect/>
          <a:stretch>
            <a:fillRect/>
          </a:stretch>
        </p:blipFill>
        <p:spPr bwMode="auto">
          <a:xfrm>
            <a:off x="439261" y="2643181"/>
            <a:ext cx="4000528" cy="3539325"/>
          </a:xfrm>
          <a:prstGeom prst="rect">
            <a:avLst/>
          </a:prstGeom>
          <a:noFill/>
        </p:spPr>
      </p:pic>
      <p:pic>
        <p:nvPicPr>
          <p:cNvPr id="2052" name="Picture 4" descr="http://s05.radikal.ru/i178/0907/a6/54c9bdc3df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643182"/>
            <a:ext cx="3944773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596532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лепка и  рисование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Роспись  шаблона и глиняной посуды «Гжель»</a:t>
            </a: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Цель: учить детей лепить объёмное изделие из глины, передавая форму декоративной чашки, закреплять приёмы лепки;  учить расписывать объёмные изделия, сделанные из глины, совершенствовать навыки расположения узора в соответствии с формой изделия.</a:t>
            </a:r>
            <a:endParaRPr lang="ru-RU" dirty="0"/>
          </a:p>
        </p:txBody>
      </p:sp>
      <p:pic>
        <p:nvPicPr>
          <p:cNvPr id="1026" name="Picture 2" descr="G:\DCIM\107_1211\IMGP3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500305"/>
            <a:ext cx="2286016" cy="1714513"/>
          </a:xfrm>
          <a:prstGeom prst="rect">
            <a:avLst/>
          </a:prstGeom>
          <a:noFill/>
        </p:spPr>
      </p:pic>
      <p:pic>
        <p:nvPicPr>
          <p:cNvPr id="1027" name="Picture 3" descr="G:\DCIM\107_1211\IMGP31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500306"/>
            <a:ext cx="2286016" cy="1714511"/>
          </a:xfrm>
          <a:prstGeom prst="rect">
            <a:avLst/>
          </a:prstGeom>
          <a:noFill/>
        </p:spPr>
      </p:pic>
      <p:pic>
        <p:nvPicPr>
          <p:cNvPr id="1028" name="Picture 4" descr="G:\DCIM\107_1211\IMGP31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500306"/>
            <a:ext cx="2286016" cy="1714513"/>
          </a:xfrm>
          <a:prstGeom prst="rect">
            <a:avLst/>
          </a:prstGeom>
          <a:noFill/>
        </p:spPr>
      </p:pic>
      <p:pic>
        <p:nvPicPr>
          <p:cNvPr id="1029" name="Picture 5" descr="G:\DCIM\107_1211\IMGP31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518430"/>
            <a:ext cx="2286016" cy="1714512"/>
          </a:xfrm>
          <a:prstGeom prst="rect">
            <a:avLst/>
          </a:prstGeom>
          <a:noFill/>
        </p:spPr>
      </p:pic>
      <p:pic>
        <p:nvPicPr>
          <p:cNvPr id="1030" name="Picture 6" descr="G:\DCIM\107_1211\IMGP31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500570"/>
            <a:ext cx="2286017" cy="1714512"/>
          </a:xfrm>
          <a:prstGeom prst="rect">
            <a:avLst/>
          </a:prstGeom>
          <a:noFill/>
        </p:spPr>
      </p:pic>
      <p:pic>
        <p:nvPicPr>
          <p:cNvPr id="1031" name="Picture 7" descr="G:\DCIM\107_1211\IMGP319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500570"/>
            <a:ext cx="2286016" cy="171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5155126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72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Содержание проекта:</a:t>
            </a:r>
          </a:p>
          <a:p>
            <a:pPr algn="ctr"/>
            <a:endParaRPr lang="ru-RU" i="1" dirty="0" smtClean="0"/>
          </a:p>
          <a:p>
            <a:pPr marL="285750" indent="-285750" algn="ctr"/>
            <a:r>
              <a:rPr lang="ru-RU" sz="2000" b="1" i="1" dirty="0" smtClean="0">
                <a:solidFill>
                  <a:srgbClr val="00B050"/>
                </a:solidFill>
              </a:rPr>
              <a:t>Ноябрь</a:t>
            </a:r>
          </a:p>
          <a:p>
            <a:pPr marL="285750" indent="-285750" algn="ctr"/>
            <a:endParaRPr lang="ru-RU" sz="1400" i="1" dirty="0" smtClean="0"/>
          </a:p>
          <a:p>
            <a:pPr marL="285750" indent="-285750"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 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гравюра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   «Цветы для наших мам» </a:t>
            </a:r>
            <a:r>
              <a:rPr lang="ru-RU" i="1" dirty="0" smtClean="0"/>
              <a:t>(оформление стенда ко дню матери)</a:t>
            </a:r>
          </a:p>
          <a:p>
            <a:pPr algn="just"/>
            <a:endParaRPr lang="ru-RU" i="1" dirty="0" smtClean="0"/>
          </a:p>
          <a:p>
            <a:pPr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 Взаимодействие с родителями </a:t>
            </a:r>
            <a:r>
              <a:rPr lang="en-US" i="1" dirty="0" smtClean="0"/>
              <a:t>/</a:t>
            </a:r>
            <a:r>
              <a:rPr lang="ru-RU" i="1" dirty="0" smtClean="0"/>
              <a:t>выставка поделок</a:t>
            </a:r>
          </a:p>
          <a:p>
            <a:pPr algn="just"/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«Цветочная фантазия»</a:t>
            </a:r>
            <a:r>
              <a:rPr lang="ru-RU" i="1" dirty="0" smtClean="0"/>
              <a:t> ( ко дню матери)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Художественное творчество</a:t>
            </a:r>
            <a:r>
              <a:rPr lang="en-US" i="1" dirty="0" smtClean="0"/>
              <a:t>/</a:t>
            </a:r>
            <a:r>
              <a:rPr lang="ru-RU" i="1" dirty="0" smtClean="0"/>
              <a:t>роспись шаблона и выжигание по дереву           </a:t>
            </a:r>
          </a:p>
          <a:p>
            <a:pPr algn="just"/>
            <a:r>
              <a:rPr lang="ru-RU" i="1" dirty="0"/>
              <a:t> </a:t>
            </a:r>
            <a:r>
              <a:rPr lang="ru-RU" i="1" dirty="0" smtClean="0"/>
              <a:t>   «Городец»</a:t>
            </a:r>
          </a:p>
          <a:p>
            <a:pPr algn="just"/>
            <a:r>
              <a:rPr lang="ru-RU" i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 «Подарок мамочке любимой»  </a:t>
            </a:r>
            <a:r>
              <a:rPr lang="ru-RU" i="1" dirty="0" smtClean="0"/>
              <a:t>(ко дню матери)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i="1" dirty="0" smtClean="0"/>
              <a:t> Развлечение</a:t>
            </a:r>
            <a:r>
              <a:rPr lang="en-US" i="1" dirty="0" smtClean="0"/>
              <a:t>/</a:t>
            </a:r>
            <a:r>
              <a:rPr lang="ru-RU" i="1" dirty="0" smtClean="0"/>
              <a:t>танец под песню Ю.Антонова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   «Дарите цветы» </a:t>
            </a:r>
            <a:r>
              <a:rPr lang="ru-RU" i="1" dirty="0" smtClean="0"/>
              <a:t>(ко дню матери)</a:t>
            </a:r>
          </a:p>
        </p:txBody>
      </p:sp>
    </p:spTree>
  </p:cSld>
  <p:clrMapOvr>
    <a:masterClrMapping/>
  </p:clrMapOvr>
  <p:transition spd="slow" advClick="0" advTm="11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60424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Художественное творчество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гравюра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«Цветы для наших мам»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65178"/>
            <a:ext cx="816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Цель: знакомить детей с разнообразием </a:t>
            </a:r>
            <a:r>
              <a:rPr lang="ru-RU" dirty="0" smtClean="0"/>
              <a:t>цветочного мира, техникой рисования «гравюра», осуществлять художественно-эстетическое воспитание, воспитывать желание сделать подарок своим мамам в праздничный день.</a:t>
            </a:r>
            <a:endParaRPr lang="ru-RU" dirty="0"/>
          </a:p>
        </p:txBody>
      </p:sp>
      <p:pic>
        <p:nvPicPr>
          <p:cNvPr id="1026" name="Picture 2" descr="C:\Users\сергей\Desktop\IMGP29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66478"/>
            <a:ext cx="2952771" cy="2214578"/>
          </a:xfrm>
          <a:prstGeom prst="rect">
            <a:avLst/>
          </a:prstGeom>
          <a:noFill/>
        </p:spPr>
      </p:pic>
      <p:pic>
        <p:nvPicPr>
          <p:cNvPr id="1027" name="Picture 3" descr="C:\Users\сергей\Desktop\IMGP2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2937" y="1962317"/>
            <a:ext cx="2952770" cy="2214578"/>
          </a:xfrm>
          <a:prstGeom prst="rect">
            <a:avLst/>
          </a:prstGeom>
          <a:noFill/>
        </p:spPr>
      </p:pic>
      <p:pic>
        <p:nvPicPr>
          <p:cNvPr id="4098" name="Picture 2" descr="H:\DCIM\104_3110\IMGP30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4214818"/>
            <a:ext cx="1987986" cy="2463746"/>
          </a:xfrm>
          <a:prstGeom prst="rect">
            <a:avLst/>
          </a:prstGeom>
          <a:noFill/>
        </p:spPr>
      </p:pic>
      <p:pic>
        <p:nvPicPr>
          <p:cNvPr id="4099" name="Picture 3" descr="H:\DCIM\104_3110\IMGP30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357694"/>
            <a:ext cx="2786082" cy="220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9588499"/>
      </p:ext>
    </p:extLst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1585</Words>
  <Application>Microsoft Office PowerPoint</Application>
  <PresentationFormat>Экран (4:3)</PresentationFormat>
  <Paragraphs>208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                    Проектная работа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</dc:title>
  <dc:creator>сергей</dc:creator>
  <cp:lastModifiedBy>сергей</cp:lastModifiedBy>
  <cp:revision>169</cp:revision>
  <dcterms:created xsi:type="dcterms:W3CDTF">2012-10-01T11:07:26Z</dcterms:created>
  <dcterms:modified xsi:type="dcterms:W3CDTF">2014-09-23T11:46:59Z</dcterms:modified>
</cp:coreProperties>
</file>