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2" r:id="rId1"/>
  </p:sldMasterIdLst>
  <p:notesMasterIdLst>
    <p:notesMasterId r:id="rId15"/>
  </p:notesMasterIdLst>
  <p:handoutMasterIdLst>
    <p:handoutMasterId r:id="rId16"/>
  </p:handoutMasterIdLst>
  <p:sldIdLst>
    <p:sldId id="438" r:id="rId2"/>
    <p:sldId id="450" r:id="rId3"/>
    <p:sldId id="439" r:id="rId4"/>
    <p:sldId id="440" r:id="rId5"/>
    <p:sldId id="441" r:id="rId6"/>
    <p:sldId id="451" r:id="rId7"/>
    <p:sldId id="443" r:id="rId8"/>
    <p:sldId id="444" r:id="rId9"/>
    <p:sldId id="445" r:id="rId10"/>
    <p:sldId id="446" r:id="rId11"/>
    <p:sldId id="447" r:id="rId12"/>
    <p:sldId id="448" r:id="rId13"/>
    <p:sldId id="44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3300"/>
    <a:srgbClr val="FF9900"/>
    <a:srgbClr val="CC0000"/>
    <a:srgbClr val="CC6600"/>
    <a:srgbClr val="9900FF"/>
    <a:srgbClr val="00FFFF"/>
    <a:srgbClr val="3399FF"/>
    <a:srgbClr val="33CC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9" autoAdjust="0"/>
    <p:restoredTop sz="86482" autoAdjust="0"/>
  </p:normalViewPr>
  <p:slideViewPr>
    <p:cSldViewPr>
      <p:cViewPr>
        <p:scale>
          <a:sx n="87" d="100"/>
          <a:sy n="87" d="100"/>
        </p:scale>
        <p:origin x="-118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2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922ED-B74C-4C8B-8287-ACDB80E3657F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AEF69-B53D-406D-BA47-DBF7BAC910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696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09CB1-B6D0-4968-823A-B921300725F5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AF3A7-2DCF-4AA0-A41C-A3D9DFAAA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17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AF3A7-2DCF-4AA0-A41C-A3D9DFAAAD4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780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AF3A7-2DCF-4AA0-A41C-A3D9DFAAAD4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29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AF3A7-2DCF-4AA0-A41C-A3D9DFAAAD4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256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xmas1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750594"/>
            <a:ext cx="9144000" cy="21074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 sz="4100" b="1">
                <a:solidFill>
                  <a:srgbClr val="003399"/>
                </a:solidFill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xmas1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750594"/>
            <a:ext cx="9144000" cy="2107406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 sz="4100" b="1">
                <a:solidFill>
                  <a:srgbClr val="003399"/>
                </a:solidFill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500174"/>
            <a:ext cx="4043362" cy="642942"/>
          </a:xfrm>
        </p:spPr>
        <p:txBody>
          <a:bodyPr wrap="square" anchor="b" anchorCtr="0">
            <a:noAutofit/>
          </a:bodyPr>
          <a:lstStyle>
            <a:lvl1pPr marL="0" indent="0">
              <a:buNone/>
              <a:defRPr sz="2000" b="1">
                <a:solidFill>
                  <a:srgbClr val="003399"/>
                </a:solidFill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4"/>
          </p:nvPr>
        </p:nvSpPr>
        <p:spPr>
          <a:xfrm>
            <a:off x="4643438" y="1500174"/>
            <a:ext cx="4043362" cy="642942"/>
          </a:xfrm>
        </p:spPr>
        <p:txBody>
          <a:bodyPr wrap="square" anchor="b" anchorCtr="0">
            <a:noAutofit/>
          </a:bodyPr>
          <a:lstStyle>
            <a:lvl1pPr marL="0" indent="0">
              <a:buNone/>
              <a:defRPr sz="2000" b="1">
                <a:solidFill>
                  <a:srgbClr val="003399"/>
                </a:solidFill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xmas1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750594"/>
            <a:ext cx="9144000" cy="210740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 sz="4100" b="1">
                <a:solidFill>
                  <a:srgbClr val="003399"/>
                </a:solidFill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xmas1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750594"/>
            <a:ext cx="9144000" cy="210740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 sz="4100" b="1">
                <a:solidFill>
                  <a:srgbClr val="003399"/>
                </a:solidFill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xmas1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750594"/>
            <a:ext cx="9144000" cy="21074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457200" y="285728"/>
            <a:ext cx="3043230" cy="1143008"/>
          </a:xfrm>
        </p:spPr>
        <p:txBody>
          <a:bodyPr wrap="square" anchor="b" anchorCtr="0">
            <a:noAutofit/>
          </a:bodyPr>
          <a:lstStyle>
            <a:lvl1pPr marL="0" indent="0">
              <a:buNone/>
              <a:defRPr sz="2000" b="1">
                <a:solidFill>
                  <a:srgbClr val="003399"/>
                </a:solidFill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xmas1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750594"/>
            <a:ext cx="9144000" cy="2107406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1785918" y="4857760"/>
            <a:ext cx="5500726" cy="500066"/>
          </a:xfrm>
        </p:spPr>
        <p:txBody>
          <a:bodyPr wrap="square" anchor="b" anchorCtr="0">
            <a:noAutofit/>
          </a:bodyPr>
          <a:lstStyle>
            <a:lvl1pPr marL="0" indent="0">
              <a:buNone/>
              <a:defRPr sz="2000" b="1">
                <a:solidFill>
                  <a:srgbClr val="003399"/>
                </a:solidFill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3702-E0AF-4D3B-BD86-0376970D658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83ED-C4EE-4629-B4DF-4BC0CF7D535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513702-E0AF-4D3B-BD86-0376970D658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B4883ED-C4EE-4629-B4DF-4BC0CF7D5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image" Target="../media/image39.jpeg"/><Relationship Id="rId7" Type="http://schemas.openxmlformats.org/officeDocument/2006/relationships/image" Target="../media/image4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10" Type="http://schemas.openxmlformats.org/officeDocument/2006/relationships/image" Target="../media/image46.jpeg"/><Relationship Id="rId4" Type="http://schemas.openxmlformats.org/officeDocument/2006/relationships/image" Target="../media/image40.jpeg"/><Relationship Id="rId9" Type="http://schemas.openxmlformats.org/officeDocument/2006/relationships/image" Target="../media/image4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59632" y="676275"/>
            <a:ext cx="7128792" cy="923925"/>
          </a:xfrm>
        </p:spPr>
        <p:txBody>
          <a:bodyPr/>
          <a:lstStyle/>
          <a:p>
            <a:r>
              <a:rPr lang="ru-RU" dirty="0" smtClean="0"/>
              <a:t>          </a:t>
            </a:r>
            <a:r>
              <a:rPr lang="ru-RU" dirty="0" smtClean="0">
                <a:solidFill>
                  <a:srgbClr val="C00000"/>
                </a:solidFill>
              </a:rPr>
              <a:t>КРАСОТА и ГАРМОНИЯ                  						МИРА.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наталья\Desktop\t_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4" y="1844824"/>
            <a:ext cx="2555379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наталья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96952"/>
            <a:ext cx="2585352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наталья\Desktop\экология\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21088"/>
            <a:ext cx="259228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2252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6632"/>
            <a:ext cx="864096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                                         </a:t>
            </a:r>
          </a:p>
          <a:p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Природа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16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rgbClr val="000066"/>
                </a:solidFill>
              </a:rPr>
              <a:t>Природа </a:t>
            </a:r>
            <a:r>
              <a:rPr lang="ru-RU" sz="1600" dirty="0">
                <a:solidFill>
                  <a:srgbClr val="000066"/>
                </a:solidFill>
              </a:rPr>
              <a:t>как простое чудо,</a:t>
            </a:r>
          </a:p>
          <a:p>
            <a:r>
              <a:rPr lang="ru-RU" sz="1600" dirty="0">
                <a:solidFill>
                  <a:srgbClr val="000066"/>
                </a:solidFill>
              </a:rPr>
              <a:t>Нельзя понять и разгадать.</a:t>
            </a:r>
          </a:p>
          <a:p>
            <a:r>
              <a:rPr lang="ru-RU" sz="1600" dirty="0">
                <a:solidFill>
                  <a:srgbClr val="000066"/>
                </a:solidFill>
              </a:rPr>
              <a:t>То одевает стужи шубу,</a:t>
            </a:r>
          </a:p>
          <a:p>
            <a:r>
              <a:rPr lang="ru-RU" sz="1600" dirty="0">
                <a:solidFill>
                  <a:srgbClr val="000066"/>
                </a:solidFill>
              </a:rPr>
              <a:t>То расплавляет в прах асфальт.</a:t>
            </a:r>
          </a:p>
          <a:p>
            <a:r>
              <a:rPr lang="ru-RU" sz="1600" dirty="0">
                <a:solidFill>
                  <a:srgbClr val="000066"/>
                </a:solidFill>
              </a:rPr>
              <a:t> </a:t>
            </a:r>
          </a:p>
          <a:p>
            <a:r>
              <a:rPr lang="ru-RU" sz="1600" dirty="0">
                <a:solidFill>
                  <a:srgbClr val="000066"/>
                </a:solidFill>
              </a:rPr>
              <a:t>Дождь в зной безудержно желанен,</a:t>
            </a:r>
          </a:p>
          <a:p>
            <a:r>
              <a:rPr lang="ru-RU" sz="1600" dirty="0">
                <a:solidFill>
                  <a:srgbClr val="000066"/>
                </a:solidFill>
              </a:rPr>
              <a:t>Трепещут быстрые ручьи.</a:t>
            </a:r>
          </a:p>
          <a:p>
            <a:r>
              <a:rPr lang="ru-RU" sz="1600" dirty="0">
                <a:solidFill>
                  <a:srgbClr val="000066"/>
                </a:solidFill>
              </a:rPr>
              <a:t>Души порывы умиротворяет</a:t>
            </a:r>
          </a:p>
          <a:p>
            <a:r>
              <a:rPr lang="ru-RU" sz="1600" dirty="0">
                <a:solidFill>
                  <a:srgbClr val="000066"/>
                </a:solidFill>
              </a:rPr>
              <a:t>И очищает мысли от скверны.</a:t>
            </a:r>
          </a:p>
          <a:p>
            <a:r>
              <a:rPr lang="ru-RU" sz="1600" dirty="0">
                <a:solidFill>
                  <a:srgbClr val="000066"/>
                </a:solidFill>
              </a:rPr>
              <a:t> </a:t>
            </a:r>
          </a:p>
          <a:p>
            <a:r>
              <a:rPr lang="ru-RU" sz="1600" dirty="0">
                <a:solidFill>
                  <a:srgbClr val="000066"/>
                </a:solidFill>
              </a:rPr>
              <a:t>Люди спешат познать все грани</a:t>
            </a:r>
          </a:p>
          <a:p>
            <a:r>
              <a:rPr lang="ru-RU" sz="1600" dirty="0">
                <a:solidFill>
                  <a:srgbClr val="000066"/>
                </a:solidFill>
              </a:rPr>
              <a:t>Природы матери родной.</a:t>
            </a:r>
          </a:p>
          <a:p>
            <a:r>
              <a:rPr lang="ru-RU" sz="1600" dirty="0">
                <a:solidFill>
                  <a:srgbClr val="000066"/>
                </a:solidFill>
              </a:rPr>
              <a:t>Но понимают, что-то управляет нами -</a:t>
            </a:r>
          </a:p>
          <a:p>
            <a:r>
              <a:rPr lang="ru-RU" sz="1600" dirty="0">
                <a:solidFill>
                  <a:srgbClr val="000066"/>
                </a:solidFill>
              </a:rPr>
              <a:t>Невежество не пропускает и стоит стеной.</a:t>
            </a:r>
          </a:p>
          <a:p>
            <a:r>
              <a:rPr lang="ru-RU" sz="1600" dirty="0">
                <a:solidFill>
                  <a:srgbClr val="000066"/>
                </a:solidFill>
              </a:rPr>
              <a:t> </a:t>
            </a:r>
          </a:p>
          <a:p>
            <a:r>
              <a:rPr lang="ru-RU" sz="1600" dirty="0">
                <a:solidFill>
                  <a:srgbClr val="000066"/>
                </a:solidFill>
              </a:rPr>
              <a:t>Мечты уходят в бесконечность.</a:t>
            </a:r>
          </a:p>
          <a:p>
            <a:r>
              <a:rPr lang="ru-RU" sz="1600" dirty="0">
                <a:solidFill>
                  <a:srgbClr val="000066"/>
                </a:solidFill>
              </a:rPr>
              <a:t>Следы запутаны в тени.</a:t>
            </a:r>
          </a:p>
          <a:p>
            <a:r>
              <a:rPr lang="ru-RU" sz="1600" dirty="0">
                <a:solidFill>
                  <a:srgbClr val="000066"/>
                </a:solidFill>
              </a:rPr>
              <a:t>Природа открывает вечность,</a:t>
            </a:r>
          </a:p>
          <a:p>
            <a:r>
              <a:rPr lang="ru-RU" sz="1600" dirty="0">
                <a:solidFill>
                  <a:srgbClr val="000066"/>
                </a:solidFill>
              </a:rPr>
              <a:t>Для тех, кто в мыслях чист своих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7170" name="Picture 2" descr="C:\Users\наталья\Desktop\природ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2657"/>
            <a:ext cx="216024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наталья\Desktop\лес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778" y="4437112"/>
            <a:ext cx="254317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наталья\Desktop\пчел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276872"/>
            <a:ext cx="2183507" cy="200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3613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                        Облака</a:t>
            </a:r>
            <a:endParaRPr lang="ru-RU" sz="2000" dirty="0">
              <a:solidFill>
                <a:srgbClr val="C00000"/>
              </a:solidFill>
            </a:endParaRPr>
          </a:p>
          <a:p>
            <a:r>
              <a:rPr lang="ru-RU" dirty="0">
                <a:solidFill>
                  <a:srgbClr val="000066"/>
                </a:solidFill>
              </a:rPr>
              <a:t> Плывут размеренно, самозабвенно,</a:t>
            </a:r>
          </a:p>
          <a:p>
            <a:r>
              <a:rPr lang="ru-RU" dirty="0">
                <a:solidFill>
                  <a:srgbClr val="000066"/>
                </a:solidFill>
              </a:rPr>
              <a:t>Не зная грусти и судьбы.</a:t>
            </a:r>
          </a:p>
          <a:p>
            <a:r>
              <a:rPr lang="ru-RU" dirty="0">
                <a:solidFill>
                  <a:srgbClr val="000066"/>
                </a:solidFill>
              </a:rPr>
              <a:t>Всегда для вас попутный ветер</a:t>
            </a:r>
          </a:p>
          <a:p>
            <a:r>
              <a:rPr lang="ru-RU" dirty="0">
                <a:solidFill>
                  <a:srgbClr val="000066"/>
                </a:solidFill>
              </a:rPr>
              <a:t>У облаков нет суеты.</a:t>
            </a:r>
          </a:p>
          <a:p>
            <a:r>
              <a:rPr lang="ru-RU" dirty="0">
                <a:solidFill>
                  <a:srgbClr val="000066"/>
                </a:solidFill>
              </a:rPr>
              <a:t> </a:t>
            </a:r>
          </a:p>
          <a:p>
            <a:r>
              <a:rPr lang="ru-RU" dirty="0">
                <a:solidFill>
                  <a:srgbClr val="000066"/>
                </a:solidFill>
              </a:rPr>
              <a:t>Белесые на фоне неба,</a:t>
            </a:r>
          </a:p>
          <a:p>
            <a:r>
              <a:rPr lang="ru-RU" dirty="0">
                <a:solidFill>
                  <a:srgbClr val="000066"/>
                </a:solidFill>
              </a:rPr>
              <a:t>Один лишь час для вас он жизнь.</a:t>
            </a:r>
          </a:p>
          <a:p>
            <a:r>
              <a:rPr lang="ru-RU" dirty="0">
                <a:solidFill>
                  <a:srgbClr val="000066"/>
                </a:solidFill>
              </a:rPr>
              <a:t>Посланцы Бога, ветра, света</a:t>
            </a:r>
          </a:p>
          <a:p>
            <a:r>
              <a:rPr lang="ru-RU" dirty="0">
                <a:solidFill>
                  <a:srgbClr val="000066"/>
                </a:solidFill>
              </a:rPr>
              <a:t>Они вас ждут, когда скрываетесь вдали.</a:t>
            </a:r>
          </a:p>
          <a:p>
            <a:r>
              <a:rPr lang="ru-RU" dirty="0">
                <a:solidFill>
                  <a:srgbClr val="000066"/>
                </a:solidFill>
              </a:rPr>
              <a:t> </a:t>
            </a:r>
          </a:p>
          <a:p>
            <a:r>
              <a:rPr lang="ru-RU" dirty="0">
                <a:solidFill>
                  <a:srgbClr val="000066"/>
                </a:solidFill>
              </a:rPr>
              <a:t>Изменчивы, неповторимы,</a:t>
            </a:r>
          </a:p>
          <a:p>
            <a:r>
              <a:rPr lang="ru-RU" dirty="0">
                <a:solidFill>
                  <a:srgbClr val="000066"/>
                </a:solidFill>
              </a:rPr>
              <a:t>Животные, машины, корабли.</a:t>
            </a:r>
          </a:p>
          <a:p>
            <a:r>
              <a:rPr lang="ru-RU" dirty="0">
                <a:solidFill>
                  <a:srgbClr val="000066"/>
                </a:solidFill>
              </a:rPr>
              <a:t>Ваши косматые долины,</a:t>
            </a:r>
          </a:p>
          <a:p>
            <a:r>
              <a:rPr lang="ru-RU" dirty="0">
                <a:solidFill>
                  <a:srgbClr val="000066"/>
                </a:solidFill>
              </a:rPr>
              <a:t>Как караваны уходящие за горизонт земли.</a:t>
            </a:r>
          </a:p>
          <a:p>
            <a:r>
              <a:rPr lang="ru-RU" dirty="0">
                <a:solidFill>
                  <a:srgbClr val="000066"/>
                </a:solidFill>
              </a:rPr>
              <a:t> </a:t>
            </a:r>
          </a:p>
        </p:txBody>
      </p:sp>
      <p:pic>
        <p:nvPicPr>
          <p:cNvPr id="8195" name="Picture 3" descr="C:\Users\наталья\Desktop\облака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9080"/>
            <a:ext cx="2095500" cy="222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наталья\Desktop\облака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613" y="4005064"/>
            <a:ext cx="2286000" cy="236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наталья\Desktop\облака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4664"/>
            <a:ext cx="2451381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:\Users\наталья\Desktop\облака 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110"/>
            <a:ext cx="2095500" cy="206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9622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660648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Природа </a:t>
            </a:r>
            <a:r>
              <a:rPr lang="ru-RU" sz="2000" b="1" dirty="0">
                <a:solidFill>
                  <a:srgbClr val="C00000"/>
                </a:solidFill>
              </a:rPr>
              <a:t>– мать родная </a:t>
            </a:r>
            <a:endParaRPr lang="ru-RU" sz="2000" dirty="0">
              <a:solidFill>
                <a:srgbClr val="C00000"/>
              </a:solidFill>
            </a:endParaRPr>
          </a:p>
          <a:p>
            <a:endParaRPr lang="ru-RU" dirty="0" smtClean="0"/>
          </a:p>
          <a:p>
            <a:r>
              <a:rPr lang="ru-RU" dirty="0"/>
              <a:t> </a:t>
            </a:r>
            <a:r>
              <a:rPr lang="ru-RU" dirty="0">
                <a:solidFill>
                  <a:srgbClr val="000066"/>
                </a:solidFill>
              </a:rPr>
              <a:t>Вот под ногами зашуршало,</a:t>
            </a:r>
          </a:p>
          <a:p>
            <a:r>
              <a:rPr lang="ru-RU" dirty="0">
                <a:solidFill>
                  <a:srgbClr val="000066"/>
                </a:solidFill>
              </a:rPr>
              <a:t>И появился ручеёк.</a:t>
            </a:r>
          </a:p>
          <a:p>
            <a:r>
              <a:rPr lang="ru-RU" dirty="0">
                <a:solidFill>
                  <a:srgbClr val="000066"/>
                </a:solidFill>
              </a:rPr>
              <a:t>Оказывается нужно мало,</a:t>
            </a:r>
          </a:p>
          <a:p>
            <a:r>
              <a:rPr lang="ru-RU" dirty="0">
                <a:solidFill>
                  <a:srgbClr val="000066"/>
                </a:solidFill>
              </a:rPr>
              <a:t>Чтоб зародился родничок.</a:t>
            </a:r>
          </a:p>
          <a:p>
            <a:r>
              <a:rPr lang="ru-RU" dirty="0">
                <a:solidFill>
                  <a:srgbClr val="000066"/>
                </a:solidFill>
              </a:rPr>
              <a:t> </a:t>
            </a:r>
          </a:p>
          <a:p>
            <a:r>
              <a:rPr lang="ru-RU" dirty="0">
                <a:solidFill>
                  <a:srgbClr val="000066"/>
                </a:solidFill>
              </a:rPr>
              <a:t>Святая гладь, чиста водица</a:t>
            </a:r>
          </a:p>
          <a:p>
            <a:r>
              <a:rPr lang="ru-RU" dirty="0">
                <a:solidFill>
                  <a:srgbClr val="000066"/>
                </a:solidFill>
              </a:rPr>
              <a:t>И капли мокрые у ней.</a:t>
            </a:r>
          </a:p>
          <a:p>
            <a:r>
              <a:rPr lang="ru-RU" dirty="0">
                <a:solidFill>
                  <a:srgbClr val="000066"/>
                </a:solidFill>
              </a:rPr>
              <a:t>Всегда так просто ей напиться:</a:t>
            </a:r>
          </a:p>
          <a:p>
            <a:r>
              <a:rPr lang="ru-RU" dirty="0">
                <a:solidFill>
                  <a:srgbClr val="000066"/>
                </a:solidFill>
              </a:rPr>
              <a:t>Пасть на колени – пей и пей.</a:t>
            </a:r>
          </a:p>
          <a:p>
            <a:r>
              <a:rPr lang="ru-RU" dirty="0">
                <a:solidFill>
                  <a:srgbClr val="000066"/>
                </a:solidFill>
              </a:rPr>
              <a:t> </a:t>
            </a:r>
          </a:p>
          <a:p>
            <a:r>
              <a:rPr lang="ru-RU" dirty="0">
                <a:solidFill>
                  <a:srgbClr val="000066"/>
                </a:solidFill>
              </a:rPr>
              <a:t>Природа – мать родная!</a:t>
            </a:r>
          </a:p>
          <a:p>
            <a:r>
              <a:rPr lang="ru-RU" dirty="0">
                <a:solidFill>
                  <a:srgbClr val="000066"/>
                </a:solidFill>
              </a:rPr>
              <a:t>Мы на словах всегда твердим.</a:t>
            </a:r>
          </a:p>
          <a:p>
            <a:r>
              <a:rPr lang="ru-RU" dirty="0">
                <a:solidFill>
                  <a:srgbClr val="000066"/>
                </a:solidFill>
              </a:rPr>
              <a:t>И сам того не замечая,</a:t>
            </a:r>
          </a:p>
          <a:p>
            <a:r>
              <a:rPr lang="ru-RU" dirty="0">
                <a:solidFill>
                  <a:srgbClr val="000066"/>
                </a:solidFill>
              </a:rPr>
              <a:t>Воспел тебя в словах своих.</a:t>
            </a:r>
          </a:p>
        </p:txBody>
      </p:sp>
      <p:pic>
        <p:nvPicPr>
          <p:cNvPr id="9218" name="Picture 2" descr="C:\Users\наталья\Desktop\пингвин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101" y="1916832"/>
            <a:ext cx="26384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наталья\Desktop\земляник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0648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наталья\Desktop\тигр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647171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Users\наталья\Desktop\грибы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127" y="5085184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877851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2105024"/>
            <a:ext cx="37444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66"/>
                </a:solidFill>
              </a:rPr>
              <a:t>Будоражит что чувства в тебе,</a:t>
            </a:r>
            <a:br>
              <a:rPr lang="ru-RU" dirty="0">
                <a:solidFill>
                  <a:srgbClr val="000066"/>
                </a:solidFill>
              </a:rPr>
            </a:br>
            <a:r>
              <a:rPr lang="ru-RU" dirty="0">
                <a:solidFill>
                  <a:srgbClr val="000066"/>
                </a:solidFill>
              </a:rPr>
              <a:t>То, конечно же, очень красиво</a:t>
            </a:r>
            <a:br>
              <a:rPr lang="ru-RU" dirty="0">
                <a:solidFill>
                  <a:srgbClr val="000066"/>
                </a:solidFill>
              </a:rPr>
            </a:br>
            <a:r>
              <a:rPr lang="ru-RU" dirty="0">
                <a:solidFill>
                  <a:srgbClr val="000066"/>
                </a:solidFill>
              </a:rPr>
              <a:t>И гармонию дарит душе.</a:t>
            </a:r>
            <a:br>
              <a:rPr lang="ru-RU" dirty="0">
                <a:solidFill>
                  <a:srgbClr val="000066"/>
                </a:solidFill>
              </a:rPr>
            </a:br>
            <a:r>
              <a:rPr lang="ru-RU" dirty="0">
                <a:solidFill>
                  <a:srgbClr val="000066"/>
                </a:solidFill>
              </a:rPr>
              <a:t/>
            </a:r>
            <a:br>
              <a:rPr lang="ru-RU" dirty="0">
                <a:solidFill>
                  <a:srgbClr val="000066"/>
                </a:solidFill>
              </a:rPr>
            </a:br>
            <a:r>
              <a:rPr lang="ru-RU" dirty="0">
                <a:solidFill>
                  <a:srgbClr val="000066"/>
                </a:solidFill>
              </a:rPr>
              <a:t>Лучик солнца, закат, горы, море,</a:t>
            </a:r>
            <a:br>
              <a:rPr lang="ru-RU" dirty="0">
                <a:solidFill>
                  <a:srgbClr val="000066"/>
                </a:solidFill>
              </a:rPr>
            </a:br>
            <a:r>
              <a:rPr lang="ru-RU" dirty="0">
                <a:solidFill>
                  <a:srgbClr val="000066"/>
                </a:solidFill>
              </a:rPr>
              <a:t>Распустившийся первый листок...</a:t>
            </a:r>
            <a:br>
              <a:rPr lang="ru-RU" dirty="0">
                <a:solidFill>
                  <a:srgbClr val="000066"/>
                </a:solidFill>
              </a:rPr>
            </a:br>
            <a:r>
              <a:rPr lang="ru-RU" dirty="0">
                <a:solidFill>
                  <a:srgbClr val="000066"/>
                </a:solidFill>
              </a:rPr>
              <a:t>Все несет красоту неземную,</a:t>
            </a:r>
            <a:br>
              <a:rPr lang="ru-RU" dirty="0">
                <a:solidFill>
                  <a:srgbClr val="000066"/>
                </a:solidFill>
              </a:rPr>
            </a:br>
            <a:r>
              <a:rPr lang="ru-RU" dirty="0">
                <a:solidFill>
                  <a:srgbClr val="000066"/>
                </a:solidFill>
              </a:rPr>
              <a:t>Словно воздуха свежий глоток.</a:t>
            </a:r>
            <a:br>
              <a:rPr lang="ru-RU" dirty="0">
                <a:solidFill>
                  <a:srgbClr val="000066"/>
                </a:solidFill>
              </a:rPr>
            </a:br>
            <a:r>
              <a:rPr lang="ru-RU" dirty="0">
                <a:solidFill>
                  <a:srgbClr val="000066"/>
                </a:solidFill>
              </a:rPr>
              <a:t/>
            </a:r>
            <a:br>
              <a:rPr lang="ru-RU" dirty="0">
                <a:solidFill>
                  <a:srgbClr val="000066"/>
                </a:solidFill>
              </a:rPr>
            </a:br>
            <a:r>
              <a:rPr lang="ru-RU" dirty="0">
                <a:solidFill>
                  <a:srgbClr val="000066"/>
                </a:solidFill>
              </a:rPr>
              <a:t>Оглянитесь вокруг, не спешите,</a:t>
            </a:r>
            <a:br>
              <a:rPr lang="ru-RU" dirty="0">
                <a:solidFill>
                  <a:srgbClr val="000066"/>
                </a:solidFill>
              </a:rPr>
            </a:br>
            <a:r>
              <a:rPr lang="ru-RU" dirty="0">
                <a:solidFill>
                  <a:srgbClr val="000066"/>
                </a:solidFill>
              </a:rPr>
              <a:t>Разглядите во всем красоту.</a:t>
            </a:r>
            <a:br>
              <a:rPr lang="ru-RU" dirty="0">
                <a:solidFill>
                  <a:srgbClr val="000066"/>
                </a:solidFill>
              </a:rPr>
            </a:br>
            <a:r>
              <a:rPr lang="ru-RU" dirty="0">
                <a:solidFill>
                  <a:srgbClr val="000066"/>
                </a:solidFill>
              </a:rPr>
              <a:t>Окрыляет пусть вас это чувство,</a:t>
            </a:r>
            <a:br>
              <a:rPr lang="ru-RU" dirty="0">
                <a:solidFill>
                  <a:srgbClr val="000066"/>
                </a:solidFill>
              </a:rPr>
            </a:br>
            <a:r>
              <a:rPr lang="ru-RU" dirty="0">
                <a:solidFill>
                  <a:srgbClr val="000066"/>
                </a:solidFill>
              </a:rPr>
              <a:t>Помогает исполнить мечту! ©</a:t>
            </a:r>
            <a:br>
              <a:rPr lang="ru-RU" dirty="0">
                <a:solidFill>
                  <a:srgbClr val="000066"/>
                </a:solidFill>
              </a:rPr>
            </a:br>
            <a:endParaRPr lang="ru-RU" dirty="0">
              <a:solidFill>
                <a:srgbClr val="000066"/>
              </a:solidFill>
            </a:endParaRPr>
          </a:p>
        </p:txBody>
      </p:sp>
      <p:pic>
        <p:nvPicPr>
          <p:cNvPr id="10242" name="Picture 2" descr="C:\Users\наталья\Desktop\дождь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98" y="2697511"/>
            <a:ext cx="19526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наталья\Desktop\олененок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24" y="676274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наталья\Desktop\птицы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8640"/>
            <a:ext cx="12858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C:\Users\наталья\Desktop\ребегнок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240" y="116632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C:\Users\наталья\Desktop\ромашки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268760"/>
            <a:ext cx="2143125" cy="142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C:\Users\наталья\Desktop\новый год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890861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C:\Users\наталья\Desktop\луна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302" y="3063255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Picture 9" descr="C:\Users\наталья\Desktop\рисунок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8767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9639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02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5617" y="765175"/>
            <a:ext cx="7344815" cy="3959225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Материал составлен  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руководителем   кружка 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« Я и МОЙ МИР»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Храмовой Л.Н. </a:t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воспитателя первой категории     		МДОУ№ 99. г. Саранска.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6211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Человек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и есть – мир. Потому что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он не отделим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от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мира,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т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.е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в окружающем нас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мире мы ищем 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соб-ственную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красоту и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мир ищет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красоту через нас и-нашим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разумом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поверяет свою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гармонию.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алья\Desktop\i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916832"/>
            <a:ext cx="257517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наталья\Desktop\1498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705" y="4293096"/>
            <a:ext cx="4394200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наталья\Desktop\i (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223224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183714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000066"/>
                </a:solidFill>
              </a:rPr>
              <a:t/>
            </a:r>
            <a:br>
              <a:rPr lang="ru-RU" sz="2000" b="1" dirty="0" smtClean="0">
                <a:solidFill>
                  <a:srgbClr val="000066"/>
                </a:solidFill>
              </a:rPr>
            </a:br>
            <a:r>
              <a:rPr lang="ru-RU" sz="1800" b="1" dirty="0" smtClean="0">
                <a:solidFill>
                  <a:srgbClr val="000066"/>
                </a:solidFill>
              </a:rPr>
              <a:t>Красота дает радость </a:t>
            </a:r>
            <a:r>
              <a:rPr lang="ru-RU" sz="1800" b="1" dirty="0">
                <a:solidFill>
                  <a:srgbClr val="000066"/>
                </a:solidFill>
              </a:rPr>
              <a:t>соприкосновения с вечным. Она как </a:t>
            </a:r>
            <a:r>
              <a:rPr lang="ru-RU" sz="1800" b="1" dirty="0" smtClean="0">
                <a:solidFill>
                  <a:srgbClr val="000066"/>
                </a:solidFill>
              </a:rPr>
              <a:t>бы говорит </a:t>
            </a:r>
            <a:r>
              <a:rPr lang="ru-RU" sz="1800" b="1" dirty="0">
                <a:solidFill>
                  <a:srgbClr val="000066"/>
                </a:solidFill>
              </a:rPr>
              <a:t>нам: «Вы – части бессмертного мира, и вместе с ним - вечны. Лишь будьте естественны, не лгите и не вредите себе, тогда даже смерть ваша будет легка, а жизнь - лучшей частью жизни Вселенной!"</a:t>
            </a:r>
            <a:br>
              <a:rPr lang="ru-RU" sz="1800" b="1" dirty="0">
                <a:solidFill>
                  <a:srgbClr val="000066"/>
                </a:solidFill>
              </a:rPr>
            </a:br>
            <a:r>
              <a:rPr lang="ru-RU" sz="1800" b="1" dirty="0">
                <a:solidFill>
                  <a:srgbClr val="000066"/>
                </a:solidFill>
              </a:rPr>
              <a:t/>
            </a:r>
            <a:br>
              <a:rPr lang="ru-RU" sz="1800" b="1" dirty="0">
                <a:solidFill>
                  <a:srgbClr val="000066"/>
                </a:solidFill>
              </a:rPr>
            </a:br>
            <a:endParaRPr lang="ru-RU" sz="1800" b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наталья\Desktop\i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149080"/>
            <a:ext cx="2736304" cy="211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наталья\Desktop\i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28824"/>
            <a:ext cx="2016224" cy="202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наталья\Desktop\i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530" y="2073247"/>
            <a:ext cx="2019612" cy="197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95227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125113" cy="924475"/>
          </a:xfrm>
        </p:spPr>
        <p:txBody>
          <a:bodyPr/>
          <a:lstStyle/>
          <a:p>
            <a:r>
              <a:rPr lang="ru-RU" sz="1800" b="1" dirty="0">
                <a:solidFill>
                  <a:srgbClr val="000066"/>
                </a:solidFill>
              </a:rPr>
              <a:t>С</a:t>
            </a:r>
            <a:r>
              <a:rPr lang="ru-RU" sz="1800" b="1" dirty="0" smtClean="0">
                <a:solidFill>
                  <a:srgbClr val="000066"/>
                </a:solidFill>
              </a:rPr>
              <a:t>амое </a:t>
            </a:r>
            <a:r>
              <a:rPr lang="ru-RU" sz="1800" b="1" dirty="0">
                <a:solidFill>
                  <a:srgbClr val="000066"/>
                </a:solidFill>
              </a:rPr>
              <a:t>красивое, </a:t>
            </a:r>
            <a:r>
              <a:rPr lang="ru-RU" sz="1800" b="1" dirty="0" smtClean="0">
                <a:solidFill>
                  <a:srgbClr val="000066"/>
                </a:solidFill>
              </a:rPr>
              <a:t>что есть у человека-это глаза.  </a:t>
            </a:r>
            <a:r>
              <a:rPr lang="ru-RU" sz="1800" b="1" dirty="0">
                <a:solidFill>
                  <a:srgbClr val="000066"/>
                </a:solidFill>
              </a:rPr>
              <a:t>И особенно прекрасны они, когда </a:t>
            </a:r>
            <a:r>
              <a:rPr lang="ru-RU" sz="1800" b="1" dirty="0" smtClean="0">
                <a:solidFill>
                  <a:srgbClr val="000066"/>
                </a:solidFill>
              </a:rPr>
              <a:t>светятся от  счастья. </a:t>
            </a:r>
            <a:r>
              <a:rPr lang="ru-RU" sz="1800" b="1" dirty="0">
                <a:solidFill>
                  <a:srgbClr val="000066"/>
                </a:solidFill>
              </a:rPr>
              <a:t>Поэтому </a:t>
            </a:r>
            <a:r>
              <a:rPr lang="ru-RU" sz="1800" b="1" dirty="0" smtClean="0">
                <a:solidFill>
                  <a:srgbClr val="000066"/>
                </a:solidFill>
              </a:rPr>
              <a:t>,если человек счастлив , то он может подарить частичку счастья т.е. </a:t>
            </a:r>
            <a:r>
              <a:rPr lang="ru-RU" sz="1800" b="1" dirty="0">
                <a:solidFill>
                  <a:srgbClr val="000066"/>
                </a:solidFill>
              </a:rPr>
              <a:t>создавать прекрасное.</a:t>
            </a:r>
            <a:br>
              <a:rPr lang="ru-RU" sz="1800" b="1" dirty="0">
                <a:solidFill>
                  <a:srgbClr val="000066"/>
                </a:solidFill>
              </a:rPr>
            </a:br>
            <a:endParaRPr lang="ru-RU" sz="1800" b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3074" name="Picture 2" descr="C:\Users\наталья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2060848"/>
            <a:ext cx="2594308" cy="216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наталья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3573015"/>
            <a:ext cx="2286584" cy="302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наталья\Desktop\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60356"/>
            <a:ext cx="1800200" cy="210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orkidemce.com/wp-content/uploads/2010/08/dogal_mineral_makyaj-150x1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93096"/>
            <a:ext cx="252028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09660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0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 -0.018 0.033 -0.044 0.058 -0.044 C 0.095 -0.044 0.125 -0.017 0.125 0.017 C 0.125 0.028 0.122 0.038 0.116 0.047 C 0.117 0.047 0 0.182 0 0.183 C 0 0.182 -0.117 0.047 -0.116 0.047 C -0.122 0.038 -0.125 0.028 -0.125 0.017 C -0.125 -0.017 -0.095 -0.044 -0.057 -0.044 C -0.033 -0.044 -0.012 -0.018 0 0 Z" pathEditMode="relative" ptsTypes="">
                                      <p:cBhvr>
                                        <p:cTn id="1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548680"/>
            <a:ext cx="8784976" cy="16566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0066"/>
                </a:solidFill>
              </a:rPr>
              <a:t>Красота- множественна . Она помогает нам воспринимать красоту мира, ее многообразие. Только здорового который был сложен за много- много лет, не испорченного болезнями ,катастрофами и пороками цивилизации.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66"/>
                </a:solidFill>
              </a:rPr>
              <a:t>То , что создается человеком, читается красивым и остается  потомкам. Способность понимать и воспринимать красивое ,дана нам природой для того что бы помогать ей  развиваться и обогащаться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1026" name="Picture 2" descr="C:\Users\наталья\Desktop\51945288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887"/>
            <a:ext cx="2533353" cy="239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наталья\Desktop\1272207931_1271004106_meeting_a_dawn_by_christasveng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70954"/>
            <a:ext cx="2664296" cy="2787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наталья\Desktop\telefon3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416477"/>
            <a:ext cx="335767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266894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8"/>
            <a:ext cx="7125113" cy="1339551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/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/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rgbClr val="000066"/>
                </a:solidFill>
              </a:rPr>
              <a:t>Существует еще красота и внутренняя.  Без внутренней красоты  человек считает себя как-бы мертвым. Об этом даже думать не хочется т . к </a:t>
            </a:r>
            <a:r>
              <a:rPr lang="ru-RU" sz="1600" b="1" dirty="0">
                <a:solidFill>
                  <a:srgbClr val="000066"/>
                </a:solidFill>
              </a:rPr>
              <a:t>калеки, инвалиды могут быть очень красивы </a:t>
            </a:r>
            <a:r>
              <a:rPr lang="ru-RU" sz="1600" b="1" dirty="0" smtClean="0">
                <a:solidFill>
                  <a:srgbClr val="000066"/>
                </a:solidFill>
              </a:rPr>
              <a:t>именно благодаря внутренней красоте. Все люди талантливы  , только </a:t>
            </a:r>
            <a:r>
              <a:rPr lang="ru-RU" sz="1600" b="1" dirty="0" err="1" smtClean="0">
                <a:solidFill>
                  <a:srgbClr val="000066"/>
                </a:solidFill>
              </a:rPr>
              <a:t>мно-гие</a:t>
            </a:r>
            <a:r>
              <a:rPr lang="ru-RU" sz="1600" b="1" dirty="0" smtClean="0">
                <a:solidFill>
                  <a:srgbClr val="000066"/>
                </a:solidFill>
              </a:rPr>
              <a:t> не показывают его и прячут  даже от  близких людей. </a:t>
            </a:r>
            <a:r>
              <a:rPr lang="ru-RU" sz="1600" b="1" dirty="0">
                <a:solidFill>
                  <a:srgbClr val="000066"/>
                </a:solidFill>
              </a:rPr>
              <a:t/>
            </a:r>
            <a:br>
              <a:rPr lang="ru-RU" sz="1600" b="1" dirty="0">
                <a:solidFill>
                  <a:srgbClr val="000066"/>
                </a:solidFill>
              </a:rPr>
            </a:br>
            <a:endParaRPr lang="ru-RU" sz="1600" b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2348880"/>
            <a:ext cx="7125112" cy="35099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100" name="Picture 4" descr="C:\Users\наталья\Desktop\i 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96952"/>
            <a:ext cx="3312368" cy="2868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наталья\Desktop\i (1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212976"/>
            <a:ext cx="4692302" cy="32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024636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аталья\Desktop\Новая папка\i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266429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наталья\Desktop\Новая папка\i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0648"/>
            <a:ext cx="2208791" cy="23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наталья\Desktop\Новая папка\i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083431"/>
            <a:ext cx="2592288" cy="206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наталья\Desktop\Новая папка\i (1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1048"/>
            <a:ext cx="2808312" cy="186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наталья\Desktop\Новая папка\i (17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61048"/>
            <a:ext cx="2414077" cy="171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2990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8289" y="404665"/>
            <a:ext cx="8875712" cy="2016224"/>
          </a:xfrm>
        </p:spPr>
        <p:txBody>
          <a:bodyPr/>
          <a:lstStyle/>
          <a:p>
            <a:r>
              <a:rPr lang="ru-RU" sz="1600" b="1" dirty="0" smtClean="0">
                <a:solidFill>
                  <a:srgbClr val="000066"/>
                </a:solidFill>
              </a:rPr>
              <a:t>Красота спасает</a:t>
            </a:r>
            <a:r>
              <a:rPr lang="ru-RU" sz="1600" b="1" dirty="0">
                <a:solidFill>
                  <a:srgbClr val="000066"/>
                </a:solidFill>
              </a:rPr>
              <a:t> нас</a:t>
            </a:r>
            <a:r>
              <a:rPr lang="ru-RU" sz="1600" b="1" dirty="0" smtClean="0">
                <a:solidFill>
                  <a:srgbClr val="000066"/>
                </a:solidFill>
              </a:rPr>
              <a:t> </a:t>
            </a:r>
            <a:r>
              <a:rPr lang="ru-RU" sz="1600" b="1" dirty="0">
                <a:solidFill>
                  <a:srgbClr val="000066"/>
                </a:solidFill>
              </a:rPr>
              <a:t>не </a:t>
            </a:r>
            <a:r>
              <a:rPr lang="ru-RU" sz="1600" b="1" dirty="0" smtClean="0">
                <a:solidFill>
                  <a:srgbClr val="000066"/>
                </a:solidFill>
              </a:rPr>
              <a:t>когда-нибудь, а </a:t>
            </a:r>
            <a:r>
              <a:rPr lang="ru-RU" sz="1600" b="1" dirty="0" smtClean="0">
                <a:solidFill>
                  <a:srgbClr val="000066"/>
                </a:solidFill>
              </a:rPr>
              <a:t>непрерывно </a:t>
            </a:r>
            <a:r>
              <a:rPr lang="ru-RU" sz="1600" b="1" dirty="0">
                <a:solidFill>
                  <a:srgbClr val="000066"/>
                </a:solidFill>
              </a:rPr>
              <a:t>.</a:t>
            </a:r>
            <a:r>
              <a:rPr lang="ru-RU" sz="1600" b="1" dirty="0" smtClean="0">
                <a:solidFill>
                  <a:srgbClr val="000066"/>
                </a:solidFill>
              </a:rPr>
              <a:t>Если </a:t>
            </a:r>
            <a:r>
              <a:rPr lang="ru-RU" sz="1600" b="1" dirty="0">
                <a:solidFill>
                  <a:srgbClr val="000066"/>
                </a:solidFill>
              </a:rPr>
              <a:t>бы </a:t>
            </a:r>
            <a:r>
              <a:rPr lang="ru-RU" sz="1600" b="1" dirty="0" smtClean="0">
                <a:solidFill>
                  <a:srgbClr val="000066"/>
                </a:solidFill>
              </a:rPr>
              <a:t>человек </a:t>
            </a:r>
            <a:r>
              <a:rPr lang="ru-RU" sz="1600" b="1" dirty="0">
                <a:solidFill>
                  <a:srgbClr val="000066"/>
                </a:solidFill>
              </a:rPr>
              <a:t>не </a:t>
            </a:r>
            <a:r>
              <a:rPr lang="ru-RU" sz="1600" b="1" dirty="0" smtClean="0">
                <a:solidFill>
                  <a:srgbClr val="000066"/>
                </a:solidFill>
              </a:rPr>
              <a:t>понимал красоту, </a:t>
            </a:r>
            <a:r>
              <a:rPr lang="ru-RU" sz="1600" b="1" dirty="0">
                <a:solidFill>
                  <a:srgbClr val="000066"/>
                </a:solidFill>
              </a:rPr>
              <a:t>на что бы ориентировался он в жизни? </a:t>
            </a:r>
            <a:r>
              <a:rPr lang="ru-RU" sz="1600" b="1" dirty="0" smtClean="0">
                <a:solidFill>
                  <a:srgbClr val="000066"/>
                </a:solidFill>
              </a:rPr>
              <a:t>Именно </a:t>
            </a:r>
            <a:r>
              <a:rPr lang="ru-RU" sz="1600" b="1" dirty="0">
                <a:solidFill>
                  <a:srgbClr val="000066"/>
                </a:solidFill>
              </a:rPr>
              <a:t>красота </a:t>
            </a:r>
            <a:r>
              <a:rPr lang="ru-RU" sz="1600" b="1" dirty="0" smtClean="0">
                <a:solidFill>
                  <a:srgbClr val="000066"/>
                </a:solidFill>
              </a:rPr>
              <a:t>показывает </a:t>
            </a:r>
            <a:r>
              <a:rPr lang="ru-RU" sz="1600" b="1" dirty="0">
                <a:solidFill>
                  <a:srgbClr val="000066"/>
                </a:solidFill>
              </a:rPr>
              <a:t>нам </a:t>
            </a:r>
            <a:r>
              <a:rPr lang="ru-RU" sz="1600" b="1" dirty="0" smtClean="0">
                <a:solidFill>
                  <a:srgbClr val="000066"/>
                </a:solidFill>
              </a:rPr>
              <a:t>лучшие объекты </a:t>
            </a:r>
            <a:r>
              <a:rPr lang="ru-RU" sz="1600" b="1" dirty="0">
                <a:solidFill>
                  <a:srgbClr val="000066"/>
                </a:solidFill>
              </a:rPr>
              <a:t>и </a:t>
            </a:r>
            <a:r>
              <a:rPr lang="ru-RU" sz="1600" b="1" dirty="0" smtClean="0">
                <a:solidFill>
                  <a:srgbClr val="000066"/>
                </a:solidFill>
              </a:rPr>
              <a:t>явления  действительности</a:t>
            </a:r>
            <a:r>
              <a:rPr lang="ru-RU" sz="1600" b="1" dirty="0">
                <a:solidFill>
                  <a:srgbClr val="000066"/>
                </a:solidFill>
              </a:rPr>
              <a:t>. </a:t>
            </a:r>
            <a:r>
              <a:rPr lang="ru-RU" sz="1600" b="1" dirty="0" smtClean="0">
                <a:solidFill>
                  <a:srgbClr val="000066"/>
                </a:solidFill>
              </a:rPr>
              <a:t>Выбирая </a:t>
            </a:r>
            <a:r>
              <a:rPr lang="ru-RU" sz="1600" b="1" dirty="0">
                <a:solidFill>
                  <a:srgbClr val="000066"/>
                </a:solidFill>
              </a:rPr>
              <a:t>красивое в качестве примера </a:t>
            </a:r>
            <a:r>
              <a:rPr lang="ru-RU" sz="1600" b="1" dirty="0" smtClean="0">
                <a:solidFill>
                  <a:srgbClr val="000066"/>
                </a:solidFill>
              </a:rPr>
              <a:t>своих  поступков</a:t>
            </a:r>
            <a:r>
              <a:rPr lang="ru-RU" sz="1600" b="1" dirty="0">
                <a:solidFill>
                  <a:srgbClr val="000066"/>
                </a:solidFill>
              </a:rPr>
              <a:t>, человек избирает верный </a:t>
            </a:r>
            <a:r>
              <a:rPr lang="ru-RU" sz="1600" b="1" dirty="0" smtClean="0">
                <a:solidFill>
                  <a:srgbClr val="000066"/>
                </a:solidFill>
              </a:rPr>
              <a:t>путь к жизни . </a:t>
            </a:r>
            <a:r>
              <a:rPr lang="ru-RU" sz="1600" b="1" dirty="0">
                <a:solidFill>
                  <a:srgbClr val="000066"/>
                </a:solidFill>
              </a:rPr>
              <a:t>Природа за </a:t>
            </a:r>
            <a:r>
              <a:rPr lang="ru-RU" sz="1600" b="1" dirty="0" smtClean="0">
                <a:solidFill>
                  <a:srgbClr val="000066"/>
                </a:solidFill>
              </a:rPr>
              <a:t>многие годы бессознательно выбрала  красоту, как критерий </a:t>
            </a:r>
            <a:r>
              <a:rPr lang="ru-RU" sz="1600" b="1" dirty="0">
                <a:solidFill>
                  <a:srgbClr val="000066"/>
                </a:solidFill>
              </a:rPr>
              <a:t> </a:t>
            </a:r>
            <a:r>
              <a:rPr lang="ru-RU" sz="1600" b="1" dirty="0" smtClean="0">
                <a:solidFill>
                  <a:srgbClr val="000066"/>
                </a:solidFill>
              </a:rPr>
              <a:t>жизни человека и </a:t>
            </a:r>
            <a:r>
              <a:rPr lang="ru-RU" sz="1600" b="1" dirty="0">
                <a:solidFill>
                  <a:srgbClr val="000066"/>
                </a:solidFill>
              </a:rPr>
              <a:t>вот теперь мы им </a:t>
            </a:r>
            <a:r>
              <a:rPr lang="ru-RU" sz="1600" b="1" dirty="0" smtClean="0">
                <a:solidFill>
                  <a:srgbClr val="000066"/>
                </a:solidFill>
              </a:rPr>
              <a:t>пользуемся , хотя и бессознательно</a:t>
            </a:r>
            <a:r>
              <a:rPr lang="ru-RU" sz="1600" b="1" dirty="0">
                <a:solidFill>
                  <a:srgbClr val="000066"/>
                </a:solidFill>
              </a:rPr>
              <a:t>.</a:t>
            </a:r>
            <a:br>
              <a:rPr lang="ru-RU" sz="1600" b="1" dirty="0">
                <a:solidFill>
                  <a:srgbClr val="000066"/>
                </a:solidFill>
              </a:rPr>
            </a:br>
            <a:r>
              <a:rPr lang="ru-RU" sz="1600" b="1" dirty="0" smtClean="0">
                <a:solidFill>
                  <a:srgbClr val="000066"/>
                </a:solidFill>
              </a:rPr>
              <a:t> Многие писатели  отразили красоту в своих стихах.</a:t>
            </a:r>
            <a:endParaRPr lang="ru-RU" sz="1600" b="1" dirty="0">
              <a:solidFill>
                <a:srgbClr val="000066"/>
              </a:solidFill>
            </a:endParaRPr>
          </a:p>
        </p:txBody>
      </p:sp>
      <p:pic>
        <p:nvPicPr>
          <p:cNvPr id="6146" name="Picture 2" descr="C:\Users\наталья\Desktop\Новая папка\i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085184"/>
            <a:ext cx="2152650" cy="1710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наталья\Desktop\Новая папка\i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59" y="3212976"/>
            <a:ext cx="2019300" cy="164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наталья\Desktop\Новая папка\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178" y="3212976"/>
            <a:ext cx="2147986" cy="167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наталья\Desktop\лебедь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0512"/>
            <a:ext cx="2283180" cy="173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78244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3743</TotalTime>
  <Words>252</Words>
  <Application>Microsoft Office PowerPoint</Application>
  <PresentationFormat>Экран (4:3)</PresentationFormat>
  <Paragraphs>68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Spring</vt:lpstr>
      <vt:lpstr>          КРАСОТА и ГАРМОНИЯ                        МИРА.</vt:lpstr>
      <vt:lpstr>Материал составлен   руководителем   кружка  « Я и МОЙ МИР» Храмовой Л.Н.   воспитателя первой категории       МДОУ№ 99. г. Саранска.</vt:lpstr>
      <vt:lpstr>Человек и есть – мир. Потому что он не отделим от мира, т.е.  в окружающем нас мире мы ищем соб-ственную красоту и мир ищет  красоту через нас и-нашим разумом поверяет свою гармонию. </vt:lpstr>
      <vt:lpstr> Красота дает радость соприкосновения с вечным. Она как бы говорит нам: «Вы – части бессмертного мира, и вместе с ним - вечны. Лишь будьте естественны, не лгите и не вредите себе, тогда даже смерть ваша будет легка, а жизнь - лучшей частью жизни Вселенной!"  </vt:lpstr>
      <vt:lpstr>Самое красивое, что есть у человека-это глаза.  И особенно прекрасны они, когда светятся от  счастья. Поэтому ,если человек счастлив , то он может подарить частичку счастья т.е. создавать прекрасное. </vt:lpstr>
      <vt:lpstr>Презентация PowerPoint</vt:lpstr>
      <vt:lpstr>    Существует еще красота и внутренняя.  Без внутренней красоты  человек считает себя как-бы мертвым. Об этом даже думать не хочется т . к калеки, инвалиды могут быть очень красивы именно благодаря внутренней красоте. Все люди талантливы  , только мно-гие не показывают его и прячут  даже от  близких людей.  </vt:lpstr>
      <vt:lpstr>Презентация PowerPoint</vt:lpstr>
      <vt:lpstr>Красота спасает нас не когда-нибудь, а непрерывно .Если бы человек не понимал красоту, на что бы ориентировался он в жизни? Именно красота показывает нам лучшие объекты и явления  действительности. Выбирая красивое в качестве примера своих  поступков, человек избирает верный путь к жизни . Природа за многие годы бессознательно выбрала  красоту, как критерий  жизни человека и вот теперь мы им пользуемся , хотя и бессознательно.  Многие писатели  отразили красоту в своих стихах.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dev</dc:creator>
  <cp:lastModifiedBy>ST</cp:lastModifiedBy>
  <cp:revision>437</cp:revision>
  <dcterms:created xsi:type="dcterms:W3CDTF">2007-12-06T13:23:18Z</dcterms:created>
  <dcterms:modified xsi:type="dcterms:W3CDTF">2013-12-03T15:30:33Z</dcterms:modified>
</cp:coreProperties>
</file>