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76" d="100"/>
          <a:sy n="7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8E652-667D-4986-BB28-E50484757D6A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AD34D-9DE7-4E26-9B7E-6CA0DC9E4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0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AD34D-9DE7-4E26-9B7E-6CA0DC9E41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8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5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5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2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0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8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7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4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4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2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0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B150-CABB-4F1C-9CB9-68698027D57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2C595-E56A-46A4-A0ED-1864B8376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6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06680" cy="19168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Государственное бюджетное дошкольное образовательное учреждение детский сад№28, Кировского района, г. Санкт-Петербурга.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296744" cy="415401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к непосредственно образовательной деятельности с детьми по теме: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«Ребёнок и другие люди».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                                       Воспитатель : Исаченко Елена Юрьевна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Санкт-Петербург г.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861448" cy="720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Ребёнок и другие люди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О несовпадении</a:t>
            </a:r>
          </a:p>
          <a:p>
            <a:pPr marL="0" indent="0">
              <a:buNone/>
            </a:pPr>
            <a:r>
              <a:rPr lang="ru-RU" sz="1600" dirty="0"/>
              <a:t>п</a:t>
            </a:r>
            <a:r>
              <a:rPr lang="ru-RU" sz="1600" dirty="0" smtClean="0"/>
              <a:t>риятной внешности</a:t>
            </a:r>
          </a:p>
          <a:p>
            <a:pPr marL="0" indent="0">
              <a:buNone/>
            </a:pPr>
            <a:r>
              <a:rPr lang="ru-RU" sz="1600" dirty="0" smtClean="0"/>
              <a:t>И добрых намерений.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   Опасные места для игр.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Опасные ситуации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контактов с незнакомыми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людьми.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    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Ребёнок и другие дети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 smtClean="0"/>
              <a:t>Если «чужой» приходит в дом.                               И подростки.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          К кому обратиться в случае 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          опасности.                                                                                                                                                                                       </a:t>
            </a:r>
            <a:endParaRPr lang="ru-RU" sz="1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752" y="1024550"/>
            <a:ext cx="1512168" cy="460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15816" y="1052736"/>
            <a:ext cx="100811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563888" y="1052736"/>
            <a:ext cx="792088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32040" y="980728"/>
            <a:ext cx="36004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84168" y="1052736"/>
            <a:ext cx="122413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580112" y="980728"/>
            <a:ext cx="2016224" cy="33843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0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836713"/>
            <a:ext cx="2464636" cy="1944214"/>
          </a:xfrm>
        </p:spPr>
        <p:txBody>
          <a:bodyPr>
            <a:normAutofit/>
          </a:bodyPr>
          <a:lstStyle/>
          <a:p>
            <a:r>
              <a:rPr lang="ru-RU" sz="1600" dirty="0"/>
              <a:t>Великан тот был мохнатый,</a:t>
            </a:r>
            <a:br>
              <a:rPr lang="ru-RU" sz="1600" dirty="0"/>
            </a:br>
            <a:r>
              <a:rPr lang="ru-RU" sz="1600" dirty="0"/>
              <a:t>Как медведь он косолапый,</a:t>
            </a:r>
            <a:br>
              <a:rPr lang="ru-RU" sz="1600" dirty="0"/>
            </a:br>
            <a:r>
              <a:rPr lang="ru-RU" sz="1600" dirty="0"/>
              <a:t>Голова от верблюда –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14" y="1022078"/>
            <a:ext cx="8216878" cy="507408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    Обо </a:t>
            </a:r>
            <a:r>
              <a:rPr lang="ru-RU" sz="1600" dirty="0"/>
              <a:t>мне </a:t>
            </a:r>
            <a:r>
              <a:rPr lang="ru-RU" sz="1600" dirty="0" smtClean="0"/>
              <a:t>кругом судачат</a:t>
            </a:r>
          </a:p>
          <a:p>
            <a:r>
              <a:rPr lang="ru-RU" sz="1600" dirty="0" smtClean="0"/>
              <a:t>            Что </a:t>
            </a:r>
            <a:r>
              <a:rPr lang="ru-RU" sz="1600" dirty="0"/>
              <a:t>люблю я всех дурачить,</a:t>
            </a:r>
            <a:br>
              <a:rPr lang="ru-RU" sz="1600" dirty="0"/>
            </a:br>
            <a:r>
              <a:rPr lang="ru-RU" sz="1600" dirty="0" smtClean="0"/>
              <a:t>           Что </a:t>
            </a:r>
            <a:r>
              <a:rPr lang="ru-RU" sz="1600" dirty="0"/>
              <a:t>в лесу среди </a:t>
            </a:r>
            <a:r>
              <a:rPr lang="ru-RU" sz="1600" dirty="0" smtClean="0"/>
              <a:t>звере</a:t>
            </a:r>
          </a:p>
          <a:p>
            <a:r>
              <a:rPr lang="ru-RU" sz="1600" dirty="0" smtClean="0"/>
              <a:t>           Не </a:t>
            </a:r>
            <a:r>
              <a:rPr lang="ru-RU" sz="1600" dirty="0"/>
              <a:t>найти меня </a:t>
            </a:r>
            <a:r>
              <a:rPr lang="ru-RU" sz="1600" dirty="0" smtClean="0"/>
              <a:t>хитрей                                                 </a:t>
            </a:r>
            <a:r>
              <a:rPr lang="ru-RU" sz="1600" b="1" dirty="0" smtClean="0"/>
              <a:t>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6424"/>
            <a:ext cx="1152127" cy="20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393"/>
            <a:ext cx="1531118" cy="176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18" y="4526575"/>
            <a:ext cx="1820970" cy="233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80833"/>
            <a:ext cx="1881061" cy="246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52" y="3662499"/>
            <a:ext cx="198149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85" y="5482491"/>
            <a:ext cx="2200322" cy="133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1259633" y="2148509"/>
            <a:ext cx="3033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Прекрасна как сама Луна,</a:t>
            </a:r>
            <a:br>
              <a:rPr lang="ru-RU" dirty="0"/>
            </a:br>
            <a:r>
              <a:rPr lang="ru-RU" dirty="0"/>
              <a:t>Она в нем бродит одиноко.</a:t>
            </a:r>
            <a:br>
              <a:rPr lang="ru-RU" dirty="0"/>
            </a:br>
            <a:r>
              <a:rPr lang="ru-RU" dirty="0"/>
              <a:t>Горда, бесстрастна, холодна</a:t>
            </a:r>
            <a:br>
              <a:rPr lang="ru-RU" dirty="0"/>
            </a:br>
            <a:r>
              <a:rPr lang="ru-RU" dirty="0"/>
              <a:t>И, словно ночь, душой жестока.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471393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Высока, стройна, бела,</a:t>
            </a:r>
          </a:p>
          <a:p>
            <a:r>
              <a:rPr lang="ru-RU" dirty="0"/>
              <a:t>И умом и всем взяла;</a:t>
            </a:r>
          </a:p>
          <a:p>
            <a:r>
              <a:rPr lang="ru-RU" dirty="0"/>
              <a:t>Но зато горда, </a:t>
            </a:r>
            <a:r>
              <a:rPr lang="ru-RU" dirty="0" err="1"/>
              <a:t>ломлива</a:t>
            </a:r>
            <a:r>
              <a:rPr lang="ru-RU" dirty="0"/>
              <a:t>,</a:t>
            </a:r>
          </a:p>
          <a:p>
            <a:r>
              <a:rPr lang="ru-RU" dirty="0"/>
              <a:t>Своенравна и ревнива.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1079612" y="1120038"/>
            <a:ext cx="360041" cy="268008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flipV="1">
            <a:off x="1031033" y="2412927"/>
            <a:ext cx="457200" cy="45719"/>
          </a:xfrm>
          <a:prstGeom prst="star5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967850" y="2156991"/>
            <a:ext cx="504055" cy="301655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532742" y="3440494"/>
            <a:ext cx="605907" cy="40905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11371" y="1176111"/>
            <a:ext cx="457200" cy="30275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39971" y="2652602"/>
            <a:ext cx="22683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Вдруг из маминой </a:t>
            </a:r>
            <a:r>
              <a:rPr lang="ru-RU" sz="1600" dirty="0" smtClean="0"/>
              <a:t>из  спальни</a:t>
            </a:r>
            <a:r>
              <a:rPr lang="ru-RU" sz="1600" dirty="0"/>
              <a:t>,</a:t>
            </a:r>
            <a:br>
              <a:rPr lang="ru-RU" sz="1600" dirty="0"/>
            </a:br>
            <a:r>
              <a:rPr lang="ru-RU" sz="1600" dirty="0"/>
              <a:t>Кривоногий и хромой,</a:t>
            </a:r>
            <a:br>
              <a:rPr lang="ru-RU" sz="1600" dirty="0"/>
            </a:br>
            <a:r>
              <a:rPr lang="ru-RU" sz="1600" dirty="0"/>
              <a:t>Выбегает умывальник</a:t>
            </a:r>
            <a:br>
              <a:rPr lang="ru-RU" sz="1600" dirty="0"/>
            </a:br>
            <a:r>
              <a:rPr lang="ru-RU" sz="1600" dirty="0"/>
              <a:t>И качает </a:t>
            </a:r>
            <a:r>
              <a:rPr lang="ru-RU" sz="1600" dirty="0" smtClean="0"/>
              <a:t>головой</a:t>
            </a:r>
            <a:endParaRPr lang="ru-RU" sz="1600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700667" y="2652602"/>
            <a:ext cx="462748" cy="250698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00666" y="3849552"/>
            <a:ext cx="24799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Вдруг навстречу мой хороший, </a:t>
            </a:r>
            <a:br>
              <a:rPr lang="ru-RU" sz="1600" dirty="0"/>
            </a:br>
            <a:r>
              <a:rPr lang="ru-RU" sz="1600" dirty="0"/>
              <a:t>Мой любимый Крокодил. </a:t>
            </a:r>
            <a:br>
              <a:rPr lang="ru-RU" sz="1600" dirty="0"/>
            </a:br>
            <a:r>
              <a:rPr lang="ru-RU" sz="1600" dirty="0"/>
              <a:t>Он с </a:t>
            </a:r>
            <a:r>
              <a:rPr lang="ru-RU" sz="1600" dirty="0" err="1"/>
              <a:t>Тотошей</a:t>
            </a:r>
            <a:r>
              <a:rPr lang="ru-RU" sz="1600" dirty="0"/>
              <a:t> и </a:t>
            </a:r>
            <a:r>
              <a:rPr lang="ru-RU" sz="1600" dirty="0" err="1"/>
              <a:t>Кокошей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По аллее проходил 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4484468" y="4071557"/>
            <a:ext cx="432395" cy="30978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0"/>
            <a:ext cx="69487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О </a:t>
            </a:r>
            <a:r>
              <a:rPr lang="ru-RU" sz="2800" dirty="0" smtClean="0"/>
              <a:t>несовпадении приятной внешности и добрых намерений</a:t>
            </a:r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2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3200" dirty="0"/>
              <a:t> Опасные </a:t>
            </a:r>
            <a:r>
              <a:rPr lang="ru-RU" sz="3200" dirty="0" smtClean="0"/>
              <a:t>ситуации контактов с незнакомыми людьми.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.Увидев тормозящую машину, лучше подальше отойти от неё и ни в коем случае нельзя садиться в неё.</a:t>
            </a:r>
          </a:p>
          <a:p>
            <a:r>
              <a:rPr lang="ru-RU" sz="1800" dirty="0" smtClean="0"/>
              <a:t>.Если тебя пытаются увести насильно, нужно громко кричать: «Помогите! Меня хотят украсть, я этих людей не знаю!.......»</a:t>
            </a:r>
          </a:p>
          <a:p>
            <a:r>
              <a:rPr lang="ru-RU" sz="1800" dirty="0" smtClean="0"/>
              <a:t>Если незнакомец  предлагает вам угощение и пойти с ним куда- либо  надо ответить отказом и срочно сообщить родителям и полицейскому.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45024"/>
            <a:ext cx="1728192" cy="228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68" y="3261668"/>
            <a:ext cx="1950315" cy="205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995" y="1293909"/>
            <a:ext cx="8712968" cy="478539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.</a:t>
            </a:r>
            <a:r>
              <a:rPr lang="ru-RU" sz="2400" dirty="0" smtClean="0"/>
              <a:t>Нельзя входить в подъезд одному,</a:t>
            </a:r>
          </a:p>
          <a:p>
            <a:pPr marL="0" indent="0">
              <a:buNone/>
            </a:pPr>
            <a:r>
              <a:rPr lang="ru-RU" sz="2400" dirty="0"/>
              <a:t>б</a:t>
            </a:r>
            <a:r>
              <a:rPr lang="ru-RU" sz="2400" dirty="0" smtClean="0"/>
              <a:t>ез родителей или знакомых взрослых.</a:t>
            </a:r>
          </a:p>
          <a:p>
            <a:pPr marL="0" indent="0">
              <a:buNone/>
            </a:pPr>
            <a:r>
              <a:rPr lang="ru-RU" sz="2400" dirty="0" smtClean="0"/>
              <a:t>.Нельзя открывать дверь «чужому», даже если у незнакомого человека ласковый голос или он представляется знакомым родителей.</a:t>
            </a:r>
          </a:p>
          <a:p>
            <a:pPr marL="0" indent="0">
              <a:buNone/>
            </a:pPr>
            <a:r>
              <a:rPr lang="ru-RU" sz="2400" dirty="0" smtClean="0"/>
              <a:t>.Никому не сообщай , что дома ты находишься один.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50858"/>
            <a:ext cx="8733656" cy="1224136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6465" y="76137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Если «чужой» приходит в дом.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9696"/>
            <a:ext cx="2534704" cy="18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https://encrypted-tbn1.gstatic.com/images?q=tbn:ANd9GcT06sDi3XV5e8shFrtt7OphkRx9N_7ElIzhamkTYlgEMCa1DhM0hd-v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67493"/>
            <a:ext cx="1698164" cy="16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0.gstatic.com/images?q=tbn:ANd9GcTeQ8j6ZONh842kCJRh3BXdMFwoKf-cKhaPNugK8euU0heMsSW4Fp_B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63383"/>
            <a:ext cx="1402445" cy="19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5498"/>
            <a:ext cx="2041685" cy="150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Ребёнок и другие дети, в том числе подростки.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Необходимо уметь говорить «нет» другим детям и подросткам, которые хотят втянуть тебя в опасную ситуацию: разжечь костёр, забраться на чердак, поиграть в лифте, залезть на дерево, пойти в лес или на железную дорогу и т. д..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84" y="4370881"/>
            <a:ext cx="2197993" cy="162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s://encrypted-tbn0.gstatic.com/images?q=tbn:ANd9GcQLe3c0AhCkYIfvKrxaljzHuD4Jz16xc26R6BvWQAoCY8kpUkoa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70" y="5091351"/>
            <a:ext cx="2048615" cy="11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70881"/>
            <a:ext cx="1772593" cy="18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Опасные места для  </a:t>
            </a:r>
            <a:endParaRPr lang="ru-RU" sz="32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0575" y="980728"/>
            <a:ext cx="8236225" cy="514543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Самые опасные места во дворе: подвалы, чердаки , стоящие автомобили, лифты.</a:t>
            </a:r>
          </a:p>
          <a:p>
            <a:r>
              <a:rPr lang="ru-RU" sz="2400" dirty="0" smtClean="0"/>
              <a:t>Если у лифта стоят незнакомые люди, лучше отказаться от поездки на лифте.</a:t>
            </a:r>
          </a:p>
          <a:p>
            <a:r>
              <a:rPr lang="ru-RU" sz="2400" dirty="0" smtClean="0"/>
              <a:t>Если к вам подошел незнакомец следует тут же отойти от него поближе к остальным ребятам или позвать своих родителей.</a:t>
            </a:r>
            <a:endParaRPr lang="ru-RU" sz="2400" dirty="0"/>
          </a:p>
        </p:txBody>
      </p:sp>
      <p:sp>
        <p:nvSpPr>
          <p:cNvPr id="11" name="AutoShape 2" descr="data:image/jpeg;base64,/9j/4AAQSkZJRgABAQAAAQABAAD/2wCEAAkGBxMSEhQUExQWFhUXGRoaGBgYGR8aFxkfGRgbGxwfGiIfKCohGiAlHx4bIzEiJikrLi4uGyAzODMsNygtLisBCgoKBQUFDgUFDisZExkrKysrKysrKysrKysrKysrKysrKysrKysrKysrKysrKysrKysrKysrKysrKysrKysrK//AABEIAOQA3QMBIgACEQEDEQH/xAAcAAEAAgMBAQEAAAAAAAAAAAAABAUCAwYBBwj/xABFEAACAgEDAwMCAwQGBQsFAAABAgMREgAEIQUiMRNBUQYyFCNhQnGBkQcVM0NSoVNiksHSY3J0gpOistHT4fAkNESxs//EABQBAQAAAAAAAAAAAAAAAAAAAAD/xAAUEQEAAAAAAAAAAAAAAAAAAAAA/9oADAMBAAIRAxEAPwD7jpppoGmmmgaaaaBpppoGmmmgaaaaBpppoGmmmgaaaaBpppoGmmmgaaaaBpppoGmmmgaaaaBpppoGmmmgaaaaBprW0pyC4kgi8rFD9DzfP6A+NVkjMWcJCgBdSZCy3wn3sMTyMVUeTVcitBalx8jXqsD4I1WT8Uyi1oUYlDUKq+bsDyAtnxwRrR/W0PrGFWcTgCx6UuAZlBUngKRXPmhzZB0Fum4QsVDKWHkAix48j28j+Y1kHB8EaruoyrGGaSVIroKS5ANij22ObNDE3ePvxqLMKUPGHZTkQCjMxyq79TuUXRABHgaC901y8nUDFayTSG6Cqvp+qBVcg2W5N5AkCr4Gs9vuh+Xizk4fcxVLFAEsrH1furmj48m7IdLpqk3MjMUI3DxKKGK+kWNg8kuHLGxQCgG/nXib3ORDlIMQSVtAK4HfzXzwOR+mgi/UcnU0cvtm2ghuNalSRpBkyqzEq6ihd18D51iU6zjQfp+V/d6cwFfGOfn9cv4azkmeVGHEnDKRMAY2C3eQUFDzQ+4fPNcwugbFtx+IWVICizFe+FXaQGKOQMSJGWgZMR57UHj2DeIut/6Xp3/Yz/8Aqa89Lrf+l6b/ANlP/wCprdvunPF6SIu29OR/Tr8PwgKOfAcA8gDwPu/TU8dIIAA9AUPaEgfwp+NBWep1oV2dPf5PqTJ7+wxauK99b23nVQCfwmzY/A3cgJ/nBX+esdxsX28UsjFWxBICNMl8eOZG/n7a3f1C3PdJ8f8A3W5/4+NBoh6p1P8Aa2EAF+27s+/j8oD49/fUr6d61PuC3q7N4FGQDmWORGKtiQMTkDYPlaoeea1W7npEoaKO3XOQWw3m5YhF7n4J91GPngsDfGun2O0SFFjS8V8WzMeTZJZiWYkkmySdBv0000DTTTQNDppoGmmmgh7jelbCxSObqgAByfNsQK/d/I6gyQ7uRqb040IIOLZk93HDLXjyK9/PHN1poKYdKKj7I3/eFHHx9nP77H8dS5YVRRngFUAfaAPPOIo+SBQ/9tTtVm76wFcxxxvKy/eVHZGcQwDn5IKnEAtRBrkWFf1XrMKxSSQFPWIKBsadSFJtgQGYKBePvQGvnq/UGEAKzoku4LPJMzKDiWDuFYdwJXsXEAgITzShbX68nk9BmMD7dpLBZGQoZACUc5IHHjhxiwBJYCgy8ptNvG0geRYENOyqYz6kjsWnLIOHMeTSABeWWNO4BlZAu5tqQ6TPERK2ZSMMrqhUiwOxnZgVWgpPepJFqudj0XqcqSEzLYkJXCZg8n3dpGCs0tm7ypFIUIFWmPNJsN1JJLHtyjK6HE+qLIWMhsFjrFrKLkoYhSVBFLGJnRNtJt4SJArvZES7fhSQQQtWtsWaqU4jtUkGkAfRNl1DZSAgBYrHmwh4PP2nj2Px3DkmwMtt0VHBYMkgJpGU4FcbHlfuYNd3zd8+2vkO43EexniVmHrnFmEkpeNuBliqUACxxHgn0zw3k7939SbnaTL6UkllT+TuZhLDIy3axC7iaM9vaAWZcVHIoPoey6v6m5ljEweSJ8Jon9RMODVWgEgYKWBFAgXZGrfHAhSEAHkIrg/av6gex8+wH66+T7P6t3E7ATbPcCe8fxO2RpSpUhgkkZLZhc++ItasDVN46zonVxJCrblH26qTcrwzLt2DC+Vc4rYAIY5BRwTfkOwRx49R1Ckcm65BIyN8+eCSRQGqeJnVt46SMrHe7VCFYMoV02SkAFa5RjzQ83q728TE5xOrKy9rhUKkGqNqwLfb7CjkPFag9D2StP1Gy/G5QdsjqONjtPZSB/8AB8aC2HSgP7yU82MmD0eeRkDXk+NR+p7WREZ13Uy4jxURXz5Nx3/npvtiiYkNKC8kY5nl/wAQsAZV4B4HtepB6PHd5TX/ANImr+WdaAemkgh5pHU3asI6o+3CCwP11uO1P+lk/wC7/wAOtEvSVpsWlDEcfny0DXHGVDWrpOxRoYmymJZFPM0p8qD7toKfa7xxFsZZZrd9uWLSFY1Z2WE0aUhbJI4Bq+NWE+xWZFTGD0mCgxshkjONMvp5dlAKeMOeORV6yk6eBuY0DPg0U13I+YIeCsDeSiruiPbVyIlyLUMiAC1ckAkgX8Ak8fqdAhTFVHHAA4FDgew9h+ms9NNA0000DTTTQNNNNA01hLKqi2IA+SaGtb7xApYtSiu48Lz4o+Gv9L0G/UDrm5eKCR4wuQFjK6/kOWPsAOSaGtO966iMiLHNKztjSRsQhq7lP92KIPPPPg6kjN1GcSXleLNY7TasO3zkAR4rzditB80+r+kO+3lMue53NREowXFFZ+QQpA7VJPuosC2NNqZ9Nxv+HmkVFG728svqxoaEipIUVACQiApCijiisaiwDeuq3exE8kiyK8QkhwlIPsrduDAEUQ8gJNNVceaifizsJYzup4SNwyJlxG7PQUHDkP8AsgsCKBAIOIOg2dUj27pG0TpDuZArwVRfIqa7fdTZB8D3PjUvr/QUmjYJHHmwCtlwCvggkA+1ePIXHxqx3xhijklkCrGq5yNjfEYuzQs4heP3ca2bDexzxrLE6yRuLVlNqR+hGg+aP9BP+JVTFxJgZNzG2HprEQSsXcXEjsoJYk9rUD29vLTmHYyzx9O2fqGRlYPuWY7dZIY2kwVSaeRcZGtnODGieK19o+qOpDbbTcTEgYRsRbBQWqlFnhbYgX+uvzb0t2Cwxq4ZJWczIZ0kj26+uMX4DNCqPg7MWtwOeLOgmt9T7ncF5Jt27xPExTbyKR65R6SkixWJWk7eHLEoVOQNHZ0zqp2zRHatkUUvudvI8zK7SIA8bRJGI0YMkiCweZY/ZQRJ6vG0bSSb3ceoFZrlgWMNuXjxV0hdUDKghlUtdjOOTlay1lF1hMlkWOeFVZZJE2k/qOSh3cuEqSj1FYMGYjlVUszckaDo+qdQbp+52ssW4ZOnbwBo5Ofyyyg4uaK0O3EujmiwsBbHVbXqMbndenJIJpJI5A6monDR7aO0ZS0ZtEVqJum+DrlvpCQP0yTYb6KWP0BBLCZPNMqyggryFWSwa5VZFU8g6789GijKMI/T28uBlhv0xG4UKj0tWTSxspscIRWLFguf6uP+mlP6ZD/y1XdT6YsUeSST3nGOZ5SKMqg8FvcEjW7q+xjCxqA4yljFq7A/dZsggkEAj+OpH9SQ0RTm/mSQ+4Pu3BsedAfoyEnvn59vXlr/AMXGvB0WMeHmA9gJ5KH7u7Xv9Sw/8p/2sn/FrT0vYI8MDs0pb01N+rJ5ZBd92gg9JjA3MRzZzhvAMmLml3EK0CbIACqKvk8+ddLrn1aGDehSSC0XbZZuWkJbzeNkAnxZ1eiVSSoIyHkXyP3jQZ6aaaBpppoPGNcnxqHL1KMUFdCSCV7qU43fdRAqj/LWjcdNkcNlIuRDD7O0AkccMHqgLAYX/lrXH0MKCBhiK9NSlqn+K+ba/NWADWg93vUpPTuOJ2fEmkx9jXaZSin554rUWXcTOFZQAMbDEu/keHWOoy12DTEeDzVawn6NM7KO0CMKAxACuL7wEH2qFJpeLIFtWvNp9OmOM4270MRPI7Gx7McnUCr4CfvBN6DZBAVDBgGYewjVQeObOAFH5HwBfHOqffxwtHad0pSONbJALFqpaF+7EjmlYmguWtrpiEDKmVqtuKGZ5Ij7UDMTyHAW6rj2gy76M71TIzCPbqqqv7IlZgjM1c0qyILJK9xPBQHQdB0Xpv4eIJ6jyHyzubJJ80PCj9AAP3myZquD4IPkcfINH/PXPdR6i/4gw5KI3jejZDBslQeBY8S918Yg/u3bid4c0yCFgWEj0IwxkJIvg8hgBwarm/cNfXOrxASISnCMMmBoMTwvHkGrxNZY0MqbHW30Vt3b1Ji8s+CoJSxXBVZXUIg7FAZQeQSfDFgTdX9SxM4iRySjtGj32MA7oC1qEtQQCGFFWw4o8dZ1TcGOMFbZ8lpVrJ6OTAXxyob/AD0ET6a2pXarDI5mKGSN2fkvTsO6yfI9jrDZPizRxhF26lSrK1EEcugDWHUVyVIABxHKnXzL6363BvZ1/DiQqqSiRVikqeQoo9NiqlAwUgCXL8suDyNbPp36U3U2yWOBnhYTN6cs8WRigljqRIfVXOPziApGWJaxlQD3+k/66h3MZ2kQjeEsDM0r+nkqq8gEQyVmNoCGNKSYuGVwdcztPp5w0ckUaiGNtwBNcciegvq4pPEGqUM6SEsCxKf4uNfVth/Rd0yNFVtv6pFW0rsxY1V1eIv4UAeNcT/SD/RttNrF6sTSQwsyK1NYicscXORGYazH3sAhlyurGgqzsN1thK0e0icxLukMkkqCNYy0sRHoG0UBQjksWyVCpY3Wuhj/AKHzLuZdzJuMPWS2MYb1S7gGWQE4+mWOfZiQA5Fe2uW+jvpP1erzQbh5ZmAjn9YtQdVdS7EEksJGpVvyjFqHGv0LoK8dGh9NIyuQQqQWJL2psEt5JJ8/Nm7BOt3VNv6kMqHjNGW/NWpGpWofWNz6UErgZMFOK3WTEUqgn3ZqA/foInStjC8ETYXlGjZHhzag2SK5PvrX1PokQhkKhwQjEESyWDRI/a0l6YIoIkR5FKmBLEj+PURWHJrlbHzzxzWt266BFIbZ9wP+ZutxH/4HHz/8rQbo+jwj9i/+czMP+8TrxOh7ZQAIIgB4AQAD93xrHadEjjFK059+/czyH293cn2//fydaujRCbbQSFpbeNH5dwbdFJvmx+7250FJDITNE0cSqQk4b0zjRG4VVJX9sEIfm6NV51YK3Miq2EgADERqi5HkKCTZskD7iLJ5PIEXq8LJubTMqkNsts7MDIxrlufegT+gB8ay6ZtKpgzogo+mgJY8D+0tPINVzVfpeg6DpruUHqABhxwbuvfwBz+lj9dStadrKGUEWfIsiiSpo+w9x5Ao+2t2gaaaaBpppoGmmmga5P6y6Qhh3cjRI6OkJlAFOwics5JHNhAtEdwwFcha6zTQcd0zdxAiabcoAWCAuwRs+TVZFQeb9wQ5IADG7rpksjSTwyQkRR44SOzOZsrLE2uIo1wCa/1eBrV9SbBMPWMat6QYspVbZSCGxJHDgElT7m1sBiRX73qjw+l6U8AAv123paGRgqkgIKVV4ViTjQALUdBl9UJFGYVCi3ckr4tEjdiC1HBAe6rHGVA8jUyHorq8QDAJDkEkyLTEN7NkDl8Ekkt54POo8O3fdzNNaLCvEdrmZAYuHo0EUiWQVyWBW8ca1Hh225Xcxbd9y1NEzlkGPEE3aqh8zZEqB2JJIUWSTeg3N0spuY6dUlmzed4oxH6scWIpySTlk8YyFEDKiNdRqm6j9ORzLTPMG7hmsrZUwIYUSVKm+VquBxwKgPv99txM24RJECMVki4C4hyCyG25GN0Tzf6aDpZ5lRSzsFVRZZjQAHuSeANcP/Sd1MS7KSCGGXcNIUBEcUrIVDqzAOiMLKggEeCb9tW253r7j0lWGWxRkiljaOO+1hnLRUhee1M7Yr7A6xaTbCJ1MjwEI2UYlZfTo42o8KAfFDEijRB0FH/RV9JTbX1JtwoBOSbcG/VWFpC5WTk+WpgPItrNkgfQ9cR0nrE232chXbO3pHgtMhHc1sXa7oA5Wq0VYYitdvoGqLdqd1J2OVigJ7gAc5V4rkEER83we/4aPUj6l3DpB2HEs8UeQ5KCWVIyw/UBrs8DzzVGP0DYL6JVCY0WXcAKh7eNxJfkE2fJ/W9Bt2W0klgjLzyWyo5oREA0G47COD4OsN/tZoopZV3E0jJG7KjekFLBSQLVAfI+ffWW+2hiiQRyyKA8CCivCmVEI5HupI+eeKPOpknTsgVaSQqQQQcSCD5BBHI0Hv4H/lJf9r/21XfUuW22UskLMn4eCRkVQuLenGSqkFTQ7QO2vOrJdkf9LIf4j/y1Bi2X4vZxruCx9SFRKEOIYugy8URzfivOg1b3pSz7qpAGVYlN/tgtI9UQeBQPsfb+Nhten4RelmaApSuQIA8clixP63/LUDZCupbr/ouz/wD7b3V7oMY0oAfGstNNA0000DTTTQNNNNA0000FV1pgZNojHtebkVYYxwySKP0plVwfmP8AXVrqs6htg8+3J8x5upq6NKh/mjuv/W1U/UG6Zt1Ht6IiZVzdsjGWZ7WNgo8tgeWYLVryXA0F907p6w54ljm5chjYBNClH7KgAUBrR1faMTHNGAZYcqHAzRhTx2fGVKRyBkiXwDqy14RoIvTOoxbiMSRMGU2D8gg0VYezA8EHxrZv9os0UkT3jIjI1cGmBBr44OuZ+oN/txZVAuI53PdGiUcSM4yrtwT7hO1gWBUgZ7Xf7pCqF1kYk3ULsBwPDllCgeaYsbNX4sJ3SOsSs7QSwPnG2LSKB6TDjFgSb7lKsVGWOVEmr1G+o+m0JTDGzyzsha/tUJihINEKSpx/iT4Da56OPqTbhI49xH6XqmRgqlLAcu4L9xYFgFIIHEo54GXY9R3O7SN2jgilcC1T1ihb9ASlXXiyBfFjzoKrpsscm3bGBWj3CBmNS/mh0ALN+SOWXk8eSdStp1p46jmjdm5xZFbuUE1YkCszjtBChrJB4uhL6XvI02sLl7UouJKFWaxwAn3XXGPJ4+dch9f/AFvt9g0U7Zfi1ilSPb9p7ZXjNy0ezmJaIJ9+DoOz61svxO2ki4AlQqwaxasKZTXK2LFjkXftqs2cDpHiZpS0c3pliRbh5Abbjzi9WK/3aoF+u/W24lTdbSFJE4Z29KWN8bKFZMlyW1NjOxziQRc36Rm2u+WbAyH0pKaRZZY/VcqrFiAwJK9q5MAQVoBQAAHUydNVhTPIRYP3kcqQw8fBAOoXWtvhH6geXJWjH9o1UZFBsA0eCfI1Fh6Ykrn0nn9MEh3O63BDEcYxfmVwfL+ARiATeM9Pp+EX3TsCKIbczsP5M5H8dBvfpany838JXHn9x1Vdc2w2ex3csDyq0e2mKFpGkClYyykK5IsEDVlt+ixpdNOb/wAW4mf+WTmtaerRRRpyJZC3akQle5GIPbRaqq7J4ABJ4Ggr4mMO/lAzkZ9vtxz5pJd2xN0FJ7qrjwL8jUz8RvWRZMFjqNS8BQSSM9WyxyCZU/QZAfN/Ejo/S/SuR+6eRVEjZMwpSxVFyN4rk1eLsk8nVnoPFPHiv0+Ne6aaBpppoGsWcDyRqlPVZC54XAnEdsit7Via7zXJWlH+saJ1p3W/dZFRkjaxn6kgdVBBFUMWCAKDyzqQ1cEHQdBmLqxfx76xE6f4l9/ce3n+Wue3G+YMhwfJ+8AMZCEPBPaCR5UfllqvyPJw9RnByjRCz/dm1jgBGPaWR8b7HAAurPOgv5N6oNU3k3xiAARZ7qsC/Iu+avWp943cQBSmubxYHiw3tXJPB1Wz7yOixzINqC4vIKBYUX4PHJHk68PUlajkPLY4sTVV92AZYx9xLWSB78mgkbPcetui1UIoqBsHL1mUmq9h6VX4Nn3BAh7X88btZQS34jEYkUmCxmJluiKID8j78qsAa0R9QSLeITRM8cigoGcyNG6Mihj8B5aFgAK7cAEL5DvIxNu4mzAdwacKVR3iQGMEGy+IElXyJRXigF/0jdtIlOKlQlJAPGS+4/1WFOvviwvnVd9QbmSRxt4WUHhpSbywNgIlftMfJPAUG/uBHkUEwYbiFWNoFeGRsGYIOG5W/UuxbEAirPiufEYd5XeX8PLm0nouEMpNERg5XXarAek4Bx8nmws5tirwelHiuUbKqriUQ4YxnDEYqBVUAO0EgHVL0PqWKmGZzt5IaDI7OTiS1BGKBiMVVhIPINcYkDpgarIZgkGlBYPkwX3bHjFQDZxyAPszV+7g9SWNV9Rtxiab1GTEAizKUPKZj7QQrkViVGQDM7xYnE6VOyrIJDfeF7noGgtdooea+fOrSTrbI2LRqceZPTct6S1dvaKooG8byrkA1qH0vbvuFKbihJCcHNAzMFYMrZhVCq4AbsH8UIKr0MG3VFxRQq88AfPJ/eSeSffQcD9a/TMspI6dNLA65GZYzSES2zBT5EjE5YKQDxeJKtr5ns/obebmWVZIpBJO+RkKgBkRyk1s5JVjaOFs8huO0V902ypsi4IxgY5iSyQhNArIT9qgABW+0KMe0KuUifbupM23IbKi0ZPZJ/rKf2Hr3+1vB9mAfEPqT+hXdp6cm0wlka2lS1WNGAUgJnQcE5eQBwOADx2/9EXQdxHtHXcqi3Jy0ZUtIqqqhCycYqQR2kgjgeGvry/43JLKQrSypdTM3DFHo/lpRo+73xS0Xr979UxnaPLtWVUjgeUtjwipGGQBeASwZcfagf0Gg6pECgAAAAUAOAAPAGstc9/R/wBeO/6ft9y1ZupD0KGSMUbj2si/3Ea6HQaN9vEhjaSQ0q+fc/AAA5Yk0ABySQBydROkwyN+dMMZHAqM0fRUgHDiwWvlmHk0LIVdadqv4mRZzfpRlhCvs54BmN+fBCEcYsWs5LjcaBpprVutykaM7sFVQSxPsBoNumtGxld0DOnpsbON2QLON+2VVYFgGxZqzv0DTTTQa/QTPPFc6xyoZY3dX5q+a1k8YPkfP7+fNfGvWYDya9taJN9GrBSwDE4ge5JAND+BGg0jpMYZWXJSpJFMatvNj3v9fjUXdPLEq20bWauVq8HtbtQWfkUAPN8aktvAzOpIUKAbzpgb8NxSe1cm7PHGqOdQZBOVEj4FQyR94o5NGGZgTzzjXkHi+NBO3m+chVGNZsrlWYOhFlFVce4k4jlk4N2fBqMZHIKFncMcwDi4oACyjNECBdK5XnnWvY7rYyq34ndRrKssuaGdYnUCZwiSKpHGOIxawa5vzq72W72hA9LeIUxpVSWPABSR24/uI812/v0EPddOeOEM3BWeJ17vUb+0QVZUBC1lTQJIJGXIqxiwi3kmShWmCFJCo7iBi0eVeQFVgpPORodpqm69O/4ja+iTPHkWkBIeJSjJiSR/eHI4BjVjOvy9Stn1H8ZjHMoVGRyycOrUUxysVyPUIXm159uA6fUfezRotyEAHt55u/2QPLE/4RydUO9hggiSOGVwQ8MSqJpGIVpUjIC5GqUnmuPPterCToERf1A8yyY4B/VZiovnEOWUX7muaHwNBS9S2ZRfxEcTxxKys8YGTlecnjiHCtVEjyVzGOXB2fTc7RFMyGWcLk6oERJSOI0IoMhF0QOHBskyADoNtscFVfUkahVs9k8eT8nVf19RjBHkSX3EIWzYuOQTtfj9mJq/WtBK6guM23cfczNGw/xKUZ6/gUDA+wyA+7Vlqh6ntfU3kRErx4QS2VK/tyRY/cCOcH5q+PI5vLfb7aQsBNvFjY8gPuAhPnkAkccH+WguJ5lRSzkKo8k8AaqdtsS7epHlt1I7VAotZvKRD2gn4oMAeSDwtd0rc7WeOJm3ayOvfxuB2lhxag1YBHkcatY91tyON0CPn1gf9+gj72FXYJuols9olQOLBoUGXuhYuR2lv1DEg1yH110+GHpckezjxm3jxwxjgySFZO0CzWIUGuQFU37Vrsd9HG8cirugGZTiWcFVJHaSAVLAGjV8j3180l6Zuep9TiaaF9ptdmAC3qkAEZu3oOCAVc4rYHCRj7Koh9K+iOhHY7Hb7Y0WjTvKkkFmJZqJ5Ismv0rx41Imk/Es0S/2SkiVvZyPMa/I/wAZHiseTljW7jq20MqKd8gV0c8bhRZBUDEg/Gfg+x+NZSb7ZIqou/SIIBws8XiuPuvjQdKBpqg2O4gfLDqBlxFtUsRxHIBOKiufn3GvREh//Pk/24f+DQX2qHdQ/i9wq2fQ2zhnFcSzLiyC/JWI9xrgviL7GGvB27iKH8VI5ZJHKlkulKrfaoP3Gvjz8amxdHjVMFeUL8CVr5Nk3d2TZJuyb0FlprGJMQBZNACybPHyTyT+ustA001q3SMyMEYKxUhWIJAJHBIBBNfAI/eNBS7/AHLZEq2JU9xXJ+AVYLiQY0LA0SeQDYIvg22sHEJ6l/YtLQqza5MGLLS3+upsHTiiIowDAVkgMYHHkLbBu4Dgnx8++1OmrQEn5lD9uiOfJr9fj29q0FfPBKCSrlFY2y+mvHsSzcg+LPjg+3tC6m54wQhVmiVS9Kn5jhbjAUq45J8hrPkcauG6ZDGGZQV4bgOcBY5pWPpjj5Fapd3tYCAD6ZyBonEgEnmwhq8T/grwCT7hIHQZhVTKSGyzZbe/f9Pb2o3qR/Vm5JctOpyFAYsFB4/wsDXHIv38+2qnp6xQ/wBvEjxXfrMi3HZ49UnuKnyJCLr7j+0em/qmDx6MX+wvv/DQfOvr3ZiF4ZZ3Rg2QvbxmKRGQWGS3bJsWdQvFsy8jVau87QrzNKzSARxqylaaNmDzemiMqOgyxs5ZLdIaNt9QdPnn38ZggVtttlVljiEQdnLsAziUqPSuIrwb7QRwbEvfdH3LoqDaOr4krKGhIjORJSQZglXAAOGVZEg34Cv6XBOYUwPcnqK05i9R0BcsQuLx4qQEtfHavkADUbcgdse4LtFIiksVWMBkeds3XLEL24nuPAiY3510uy2UC+gm620jbkJmKzdbhYAtH3EJTOteDyPi9Vv1R9MGapGjZ46VUiVZAxLTSi3xp1Co6MTf7LAVmSQhwSwQsAcwZEB/DsgTGmxz3B5cAjIqpamCtXGsv6N1/EtBJuKkkk20sj2O0Fp1K0PtBCmhQ4BI+RrRt+lOsgCbeYypHIIpHhWNVU5MgZY7CjLtXtBAsXS8dN9LwPtYOnxTKUnGUUmKgR8pI4FgBKtFrH5AoWdBV/XeygMkkQRVcRwz5lP8G45PqEFQSq4nI3XsRqHtd7AVyZhDmHkYSuQIwXpmJP2iyF7caLKo4IXXT/We39WPdxKCXkgjVQoN8ySe48e3761yXUOiJFGCu23Uy26tGduXMgknMhvgsiqxDpRRhyTbWCEna9Xj9R4jHHHtzHLWZxMnpzwK7yUoxzVhQuwFXxfFrsZIQpKLCI7GZCL2j7VrmySCFBYDhf8AZqOgbWQ7pVlhlG09KQ5mKWJy8kkR9IrQfgIr0LW8hZrjpdxs9mjJ/wDTSsnJY+luHKlQMaFE/PtxX66Dl599KN7PEjYeq5ZGxYr2N+HxblQ2QClUVwbU/wCMXo3m8aBJnZlWcqqqfSRWVZXpnkJaRzYyKnKiV8aw67uGEu4jlST0mkchfRYsDckoctwEQqUP3AsY2UeH1iOm/io8XD+rvgpcOXjD+ksuLxLIW9IkstxsQrIDh4IAW6dK9UjOowiCsmK5DEAlirjLKsuR72NY9TlVp9myemyDb7hSqklGymhQm/09zd2wo83qzg6b09oE9faNJIsSF1bbTMbCAfaUPuPj2/TVR9WdLvc7Pb7eMQwrBI5Cgxwx5urW/GKjJT5okk1zwQirvCiZ+i77dewkSMswYMVMY4DEqBZJAJAscVe/ZbVpfUXcOGUMKSi0ca9yhO91C9mBNk5efnVd+E2D+rtX3MTZlSJzNHmsqpgrnwxDikI8MteLJN59PdPRxOm5keAiU8Bgofl8WVmWmXAqQVPub50EeWNdtLEFjURse8KQDUpwYqFJTNSqc3ZVcfBOqnre0j20U8qrG15lIlYBZ1Dd5xuu1LzOIPbj541d/Vn05IggXbu5iMbhpz+ZLF+bE4Za+/IAgceQLNHVXt+jbeJSDG0CAqUHopI0SoQSpaJnM6sLyVySc7A7a0HffQauNoBJlkJtz913X4qXHz7Y1X6VrodUn0c7nbAScuHkBIOQIMjMhBoWChU3Xvq70DTTTQQtx1SJJBGzEO3IGLUf41X7+eNYT7u6ZWdV4BtOzuIonIA/pYNDKyPcR9xuZGyQKQ4fsOD4MAQRbCqvxd1x4rUU70s5pVaVXGKhwxGQAY96gooH+GzZPGg3N6bMQrB2ORzDnix20Mu80K4I8HxetSIFUlQjOBlTli7Hl6ye8VB5HJHHFa3SD02R2Rne8Sy4kqKLEspPaD/qAtzfi9RxMCWRHDusgLIZgwUsRj96lhYDEAL+ya50GQAQkqgSlps6GYN5WIyUYjxyvvxqP0dPUXcIsjokDqiqjHGjtoZeLGaqPUoKDQAFalyFe9o3ryAp7Twe/FQFbhfByPP8z79P7Yo++Jsh5kZbJLUNntk7r5u1OgrfpTcKqF1Ejgw7dFwW8sVchlxJqwR91f7tXR62MwnozZEFqwHgEAnz8kfz1yn0Fu0ghIQTTNKYqBkDOW/DoxUGUoftDNXjg8+NdYm5kzLnbSgY1yYieGPinPng6CFuJZDu4Jht5TGsO4QmlyDO+2ZQBldERvzXsPnUyPrqGRohHNmqo7LhyFkLhT/Eo/68a3J1IliohkJXg0Y6BoGj38GiDXwRqDtklG7mn9GTCSDboOUu433DNYy4oSL/AJ/Gg9i3DfinkMcvptFGgOJ+5XlZrHnwy81qP9T9Wi9IqSyusm3IyVkUM24QRksQBjkOfPAbg+NXCb/JmVUYslZAFLUkBgD3eaIP8dc/9RbCd5GmihLsPw4CMUYMI2nz7S6g0JbFstlRfA5DD686sNs23YpkHYLftkssUi5UCQDgRlVKWF1euim6miXay8eahkb+WKmx+o1ym2yCTJJsEBUgqY44wcwpKiSON5CAbrLI2Gawo5PknTMoPR2m2nH5ZUyynDMGMrgRIwdrNeVCr9wugCF/1HdrKsYUSgiSN+YZRwjqWH28EixR1KXrEZqlm5NcwyKfnwygn+Gsj1MZhPTkyIuqHABAJPNe/tqPvJiZYT6MhCGQ5Yg0ccRXN21mj8E3V6B1DdZYYiQFZEazFJ4/aqlPkEjW/wDrZMguMtkEj8p+aIB9vax/PT+tFINJIzLjkgXuGQJF2QPb2Ooh3zmdG/DzBVjkBJC3bNGQAA3wraDM7oet6gjk/s8T+U4YkNY5Iogd3v8Atce+kf1FCS64z5I2LgbeVsTirgEqpH2sp4PvrMdbBaRUimcxsEakAAJRX/aIvtZf5/odatkzxtuXaGT8yYMqjFmI9CJL4ah3Iw8/HzoMel7uNFYFZSS8j3+GlH3yO48p5AIH8NZwfUkDsVUTkg0T+Fnx81w2FH+B1uTq1gkQykBmU0ENFTRH3fOoG06qYIj6m3nUBnJNKeGkYi6bkkEfxOg2bPqEO2ixYzlVYnI7eb+8kJA+yuLrjxXtrZuOo/nRsFm9MRy51FJ9xMZTtC2xoP4Hz862dWLSwMojcMwujVjFlNGiRZHjVhtps1vFl/RhR/36DaDpppoGmmmg5+faoyCSowwLK+K+otqCK7ls1iBZxFWfjW3Y7UojZgB7I7ELLQBIBDWaxNcNRN1RNauXQEEEWDwR83qP+AQRhFAUCypABKHnuXIEWCSeQdBUtt2PcrSDMAkgCMqOSwqi1gUPc8VfnWzp20ZbbOeUSvkS7KVjHFrQYUO2qUEcnjk6nwdOUEM7NI4Urm9WQau1UBPYeFGpbxhvIB5B5+QbB0FL1BSQp7oyorwCtWLIVHDAXjZvgD2863dJ4E9gCmXiqr/6eLj38fv1YyQ2QbI4IIHvf+Yr9K1zcEIduoZGQCGXFcZXWx+C2793cAxtjyf00EX6S2TGOKVgWMSRlVA5YnahaGZGJpvJoc+w1fDq0l1+FmyqyuUNgWQL/MrmjqN0eJoUKQxhlX01ClggULBGBXB/+DU1IHEjzYd7IiY5CqR3Pn5p9BVDqR2ibrcTxOqySB0QFXlY+nFEECqSCzMhIokUbJHNUnUPqlH3ELySSbcwsynbhkdpnchFWo2cSkkSxhByHVyfAIk/0h9TT8IVn27uGniiTB6IkLKytkoYoAR5Cmz21zrkd8uW56UWPpsV3M7xyJ6s2UieDeJYzlZCgpD28KCKAfRfp7etJ+KkWJlcy28MpCvGwgiCra5KQyBHtSQMyPIOpuz6o8iswhJAZ17XU20blGAyx91Oqb6O3AETx7baJEEdQy+sSCGijaNsipZj6ZRcSO3DEWANXnSdq8SMpVeXkkHeTzLI0hB7RQBageeNBq2yypJK/pEiQqatQQFQL80TYPxrZsOqNKhdYX4d0+5PMcjRt+14tT/D+Wsod87l1RELRsEkBcjFiiPQOHcKcc6i7GHcwxBFigY5OTczKO58h/dHnua+PYfPAZkS+t6xhY1GUxVkJNsDfJAGvE62xdoxtZ80VGIuH7ZC4U36leY24/drdFvpWcx+mma4F/zDiA9/acLYjE8ED25540x7XcLLJNUJZ0RMcmAqNpGHNHz6h9uP10GuCWZZpXO2lIkwqmisYgg3bj59r8alQdVzaRVhlJjYI/2CiUWT3fntdeR817HWe03UpkZJI41ARWtZC5tiwqii8DHzf8NatltZo5J2/LIlkVwLIK1DHGRdd/KE3x91e2g07aGSCXcuInlG4lEowKDALtoYqbNl5LRnxY5HjW/bdUd2dRA4wIDWyWCUV/YkHhh76y2u6kdnUYXG4SQUa5RX7TfPa6+QOb1q2+wnjed1kjPquHoo3bUaR19/+oD49zxoNeybcoGH4dOXka/V85OzC+3zRA1o3qS73akekiiRVdMpTwylZI8qQ8ZBb8+DqbttzNI8oBjURyYcqzX2I4PkVw4Ffp5515tdtuYkjRWhYIqrZVlJxAHydBtk3O4BoQKf19Xj/Nb/AMtS8nte0Ufu7uRx7CqP8xrVA8uQDqtUSWVj5sUKIvkWbv2HzxK0DTTTQNNNNA0000DTTTQeE65nYEF+rgn++Fj4B2G15+fn+Wun1G6ixWKVkHcEYihZJCmuPc+NBE6Y9CU0W5Tgef7GP541si6qGGSxyEc8gA+DR9/nWjokpZ5rJ/ujyKPMK3fvp0yb0UMbrIMMiWwJU2xbgi7q9BF3UCTQzRbmB3jlc2ApPFjH7TkrCgch4IsHxqoH0p09sPyJGRXkZw8ckplZlCWzvkxxrjmwQKquerh6ojCwJa58wyr4NeCoNfB9xyONVWy6qu120SyxzBvtCLC7sSbahgCPAJ8+x0Hn0/tY9qJE2+1eOIsCqqgW+FDMciCf3nkgcXwNWsPUC0jR+jIKCnImOqa+aDlgOD5UXRq9Y/1rwT6M9/Hpmz/u/wA9Q9nI/wCJllMMoSSOFQxw4KtNYxDZADIHkftHn4DZsSySbkmGSpJQwPYQQIIksd3AtD554/XSTrbhgn4TcFyC2IMF4ggXzKBVn2N/NamR78NyqMyk0GUqVPJFim8f5/pqDuJWWdJvRkK+m6EAAsCXUi6PigdB506WX8RM7baVFZIyCxiNlcrXtdiDyPauDzrZuOtOj4naTm2CqwaABzjlxcobgBvI/ZOpJ6iePyZrIv7RxzXJutQ99NI8m2IglxWRndjhSBYpFFjLNiSwACqf1rQbYZZDKX9CRbVVpzHQxLG7V2P7VePYakLvzmEaN0J4VmKYuQLONMW8WeQPB15P1RVwGLl3DEIF76UgMSPgFl/2hqHv90WkgZYpWCuxbsqrjZR91e5HjQebZJYpNw/pPIJpFcUYwUAgijxNtz3Ixv8AU/oTvXqrlmX8NNkqhiAYvDFgKJcAk4nWxurorxxusiNK2KZIaLYPJVixeCMfPtXnjWyHbuJ5HJGDJGqj3BVpC18eO5a5+fHuELbSSRmRht5nMrhyo9IFPy0SiTJR+z2Pv/EztjuXcvnC8QUgLkyEuMQSRgTQskcn21L00DTTTQNNNNA0000DTTTQNNNNA1o3oPpvQyOLUPk0eP4636aCBtVkjhjtQ8uKB6IXIhQCb/nqP1SWWSCVFgfN0ZR3oACy1ZIcEAE2SOaHHPGrfTQRI52AA9Fxx8pxX/W1p3cTyek4UqY5C5ViLb8qRAAVJA5YHn4OrHTQQknnJI9FR+pk4P8AJSdY7abck/mRQqOOVmZj554Ma+36/wAtT9NBF6VtDDDHGWywULdVdcA+/OpWmmgaaaaCs3kLjcxSqhZVimQ0RkC7wFfuI4pG/kNbV3ctm4Hx9jkln94y4/mdTtNBT73bSTTbVsCiwSmUlitte3nioBSebkB59gdXGmmgaaaaBpppoGmvOb9q/wA/0/3690DTTTQNNNNA0000DTTTQNNNNA0000DTTTQNNNNA0000DTTTQNNNNA0000DTTTQNNNN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 descr="data:image/jpeg;base64,/9j/4AAQSkZJRgABAQAAAQABAAD/2wCEAAkGBhQSERQUEhQUFRUWFBcXFBgVFRQUFxUUFxQXFxcUFxUXHCYeFxojGRQXHy8gIycpLCwsFR8xNTAqNScsLCkBCQoKDgwOGg8PGjQkHyQqLCksLCwsKSwsLC8sMCkpLywsLCwsLCksLCwpLCksLCwsLCwsLCwsKSksLCwsLCwpLP/AABEIAQ0AuwMBIgACEQEDEQH/xAAcAAACAgMBAQAAAAAAAAAAAAAFBgIEAAMHAQj/xABTEAACAQMBAgYKDQkHBAEFAAABAgMABBESBSEGEyIxQVEUMjRTYXF0gZGzBxYjJFJyc5KTobLR0hUzQlRigrG004SUlaKjwcIXQ2PwgzVExOHx/8QAGgEAAgMBAQAAAAAAAAAAAAAAAwQAAgUBBv/EAC4RAAICAQIFAwMEAgMAAAAAAAABAgMREiEEEzEzUTJBYRQigSNDkfAFcRWhsf/aAAwDAQACEQMRAD8A7BdvQG22XHPdyCVdYWCMqCWABMkgJ3EdQ9FGbxqo7F7sl8ni9bNWfW82jb2qLPtNtO8j5z/irz2m2neR85/xVC4tuNu5VZ5QqxQlQkssYBZptRwjDJOlfRUzsNPh3H95uPx1oaUIytw8Ge0207yPnP8AirPabad5Hzn/ABV4diJ3y4/vVz+OvDsVPh3H95uPx13llPqES9ptp3kfOf8AFWe0y07yPnP+KqF7s0LJbKslxh5tL++bg5XiZWx2+7egPmqttCy029y6yT6o5tKZubjAGYwAeWd3KO/BO+q6V4Cxs1LIY9plp3kfOf8AFWe0207yvzn/ABVQ/JkvwD/iN7+Cs/JsvwT/AIje/gruj4K85eS/7TLTvI+c/wCKs9plp3lfnP8AioeNnS/BP+I334Kz8mzfBP8AiN7+Cu6PgnOXkIe0207yvzn/ABVntNtO8r85/wAVVdgbLEkTGR59QmmXAurkgBJWUKDqGQAAMkZqjbR4ijPu8ryT3EYzeXEYCxyTY36iNyxgc1Vwi+p9Qz7TbTvK/Of8Vee0207yvzn/ABUP7Dk7zL/iNxWGzk7zN/iNx99d0/BTmryERwNs+8IfGWP8TWe02z/V4/QfvoaLGQ88Mvn2ldf7V7+Tn7y3+JXn3VNPwTmx8hH2m2f6vH6D99e+06z/AFeP0H76EXdq8cbuYXwiMxxtK85lUk9HgorsGPTNcIC5UcSVDySS41RknBkYkVMFlLPRgw7Oit7wrCgQGBSQu4E8a4z6BTFbHdQbaQ9/f2ZfWyUYteakZd1jT7aLYqVQFTpqAsB741T2Effcvk8XrJquX1UthH35L5PF6yakae6Oz7RcTuyf5G3+1PVzVVAH35P8jb/auKuZrXitjDteJM9JqJNeZrDVwOSjfn3az8pP8vPVbanct55R/wAoqsXx92tPKD/Lz1X2qfet55R/zioU/UPU+gM1hqOd5rzNFEck6zNeE14TUO5NXBn83J5Tc/zD0Lse1tvK7z7VzRTgx+ak8pufXvQqy7W28rvPtXNAXqNB+j8BwGvSa8zWGjiBma9FQzWVCFXbje9p/kZfVtWzZHdNz8WD1ZrTts+9p/kZfVtW3ZHdNx8WD1ZoUxqjoyntLu7+zJ62SjFrzUH2j3cfJl9bJRi15qzpd1ml+2i0KkKiKmKZiLsEXtUdhD35L5PF62Wrt5z1T2Gffkvk8XrZqSp7o5PtG/Pv2f5G3+1cVaNVG7tn+Rt/tXFWs1sw6GDd62YKyo5rAauBKd9+etPKD/Lz1o2p3LeeUf8AKKtt4fd7Tyg/y89adqgm1vANxNxgZGQDqi3kbs0CfqH6PQGCa8zVc7Nue/wf3d/69Z+TLnv0H93k/r1fWhfkTN9ZWj8mXPf4P7u/9esOzLnv0H93f+vU5iO8iZPgv+ak8pufXvQqz7S28rvPt3NFOCqEQuGIJFzcZIBUE8e+8Ak4HgyaF2XaW3ld59q6oS6jctofgNCvS1R1VUutsQxnTJLGjdTOqn0E0wZ6y+hczXmqh8O3IHwFmiYnmAkTJPVjO+rM1yiduyr1amC+jNdI00a9tn3tP8hL6tq37I7ouPiwerNVdrvm1nI35hk844tqs7I7pufiwerNBs6jXD9GU9pH38fJk9bJRi1O6g+0e7v7MnrZKM23NWZLus0/20WRUxUBU6aiLsD3tUdg92S+Txetmq5e1U2F3ZL5PF62akqe6h2faNz92z/I2/2p6stVZ+7Z/kbf7VxVg1tQ6GBd62YajmvcVmmrgClefn7Tyg/y89atrDNpejePfHOOccqLeK3Xo93tPKD/AC09atqH3reeUf8AOKl5+o0KO2bjsxv1m5+kX8FZ+TW/Wbr6RfwVfI568oulCjsn5KX5Nb9YufpF/BWfk1v1i5+kX8FXcVhqaUTmT8mvgmuIHBJbFxcDLHJOJ33k9dAJ9opBBbyOTgXd5uAyWYvchVA6STTBwX/NSeU3P8w9cw21tYyScV+jDLcDHXI9xKzN5lKqPG3XSls+WmzWop5zUC9tDbs0/bOY06I42K7v23HKc+geChelVHJAHiAFaTcVBBJISsaGRgM4XwDpPMPPWTKVljy2b8KaqI7LBWu5h0gHx7/41lnKGPKBJG4a8khcAgLq5lwQQBuwaJbA2CskkZu24qLOG4zMZlYKWMag71GFJJ3bhu31b4a2ycelxCQ0NwiFSu4BlQDTjoygRgN3T1UdQah1F+bCVqjgr2+1HgjkEedDo6vH+idSEa1HMrDwc/Megjp2wpA087KQQyW5BG8EGIkEGuOSTkKDhsNnSSCA2OfSSMNjwU9+xJf6uyEY5K8WVB6I8MMDwBs+LIFG4ecvTIV4ymC/Uh+Q/tLu7+zp62SjFrzUG2mPfx8mT1slGbXmqsu6wP7aLQNTrWDWymYCzAt4Kp7CPvyXyeL1s1Xb2qWwe7JfJ4vWS0lT3R2faLBGb2f5G3+1cVaIqv8A/ez/ACNv9q4q0wrYh0MC5feyBFZipVlEA4KF7+etPKD/AC89aNp9y3nlH/KKt99+etPKD/Lz1o2n3LeeUf8AKKgT9Q/T6As3+9ZisPTXlHETMVmKyq+0L9IYzI+dIIBwCx5TBRuG/nYVwi3J8G2xDITzC4uSfEJ3rh020SzO+QC7PIT0DWxY7vPXUdm8I3CyQpaysTNOza/ciI5JWKuIyDIw5YyQmBXJHt2jJRhhkOhh1MvJI9IrO4jc9JwGzfnAVtLN2gS4fDKzSBE1MDNoGOTpXKhXPKLMB0DnrrPAqSA2sJjREZ49TKBg6lOh2AycjWCAcnPWaXuB+zbW6t4S0CM8aiOTew5aqq6ioIB1KqHON+7PNRq/up7VtfEQcWiOqyIJvcohhgjxRqx04XnG4aejO+RjEDbKb9TFjb+zyXPFwyGeSeVpsQliqqQkKqzLpCsgU61OSRvPRRngrwd4iKRLlEYzOGZCqMFAUBQcDSWGM7t3K3ddaODXCJ73aGmRkeOON3jVUKAOpjUSFWYtq5bgaju58A0w8K73iItUaGSVuTEigks2CeYb8AAk+AGuvyjkdniQocMNcVgYrpo2laVDbomnkKuNRACrhAusc24OASao+xIrdmuR2vY7avPImn+Deg0M9p95KJZ5l0YVnZpTymwC2AgyejABxiujcCthJavcRoSd0BLNjLExsTzcwyeapGEtWWXlbBQcIvLN+0R7+PkyetkovajdQjaJ9/HyZPWyUXtuagS7rJ+2iyBU6iKlTMRZgW856qbB7sl8ni9bNVq9qpsDuyXyeL1s1JU91D1i/SLY7tn+Rt/tXFXCKqoPfk/yNv8AauKvFa1ovCMO1fczSRWGpla8K0TIDG4Nv/z1p5Qf5eetG0+5bzyj/nFVTbW3FE0AhHGvHcjUAcIGaKZBG0uCquScBTznA3ZrbPdLLZXTocq0+R0fpxAgjoIO4joINBk8yHqk1AOkbzXhFSG/eN48G/prMUYRwRxUZYgylWAIIwQRkEHoIPON/NWwCvdNQ4kK+yZ3hkREcyBriaMQHLNFCkzpxiNzrGoVQQ27oBBwKr8N+AHZEhngZVlI90RtyvgY1Bv0WwAOo46OkvsTg9DLxkjoSxnnU8twrBbmUrqQHS2CzYyOmhltsCBhblowxa5ulOosw0obgKACd2Aq83wR1UnKGXg1oWOCUhHtbS9sn4yMGM5CnlRsr5O5WGrlDnPWN/NT1acN0lQw3icXxkbKzRktHpIwxJxqQcrnOQOuq3CzYKxRpIhk0JINaFy6qGVkDgvkrgsBz45XNSzdxFuNZge3jhGredJKFgevIcDzVZVKFe/XOES3ieZ9yR0LYexILQtIr6iV0jCogC7icKgwWOlcn9kYxQfanCsJdlmikdUVY00FBh5eU3bEb9Kp4hqoRa7WkiTi9CyBRhW1kAL+irck5xzZHPj0jwjPMCd78uR92BkKqIFHQAGxv6qroshmUlsjt7jobzuM15wzhlgmHFzrlJEBMYZdZVlAzGW6Qd5o7wb2nFNPcGN1YaYOY7xiMg5HON+7fXOtmECGM8nOlTkkY3Lkgjwnr56beBWxI3TjpAeNcZVg7oyRtvVVKkYyACesnwUzdiKTb3YOutJbBfaPd39mT1slF7XmoTdbBmEvGxyiQ6AmmYaTpDM26VB1t0qfHW6HbCx4WcNATuBkxxZPUsoJTPgJB8FZ0oPXqGdS0JBoVOtasCN2/qrZR4gWA74VU2B3ZL5PF62arl8N9U9g92S+TxetmpKnuoes7JfiHvy4+Rt/tXFXytUYB79uPkbf7VxRHFamTInHLNWioyqcHTjODjJwM43Z89bsV4RVsgtIhwXUhtFVouVJJKrhAQCHLyBhI3aNFIx3HepQjecZIWdq0vHcZp7GBDzrjHHTrHqk5tyxk6GYdLK3QTmztmdLOXj2QtHMNEwRQW1IryLLjIDYRXDdOAvPil+52nNcJLHaJ7nJJykVdZK5VXD3GvioyyKdy5PnzSc3ollvYfg1KGw3bAtAltCB8AMcbhqfltgdA1Md3RUds7bitlBkJLNuRFGp3I59I6h0k4A6627KvzJrVo+KeNgCmoONJGUYMAMgjdzbirDozXJ9vcIdd1NIx362RcntY0Yqqj0aj4WNMStxHVHcVqo1zwx2PDCY71t4wP25m1f5YyB6TW+34aAfnoJE8MZEyjzDS/oU0hWm3x1/wNFYtohqUfEWLqPfR1HQeCN0skDujBlNxcEEdRncjxbjQ+x7W28rvPtXVK0F89u/GwHDbtantJQOhx19TDePCN1MewboSw2bgEarm7bB511G5Ok+EZo9dimCtrcFgY5rcOpVgGVgQwIyCCMEEdIrnY2SpheOM6cTytHqJbtJ20g53kYUDrxXScUgbJsklmhWZAykXQwecScYG3Eb1YBX3jfuNB42bjFNec/wJwWXgDyMynEkbqcbyqs8e7pBjByCB0gHJ5qtbHjYvJKVZQQFTXkMcEszYIBxkgbxv001T8FSPzM7r1LKBMvzsh/SxoUVkV5I5QmpNO9CxBDLkHlAEeLfSlv+QldXo2CXKajuJ984gjlRsABWMTHPKGGwmeZWGenn0jFH/Y42e8qzNFK8fFlFQY1RsSCWYqd+OYckr2p56o7b3DPUw/zAofqY10Tg/AqTTqgCqEtwAoAAHFHcANwrSrudtaUi1FjlHJv2dtQ6nimASWNQ7b8q0ZyOMVjjk5BBzggjf0E0drbbWaFhbPxnNqaFkfSM7wQFc7x+wQaEcM7eQ3ZaEan7DaMrnTqSZpUO/wDZYI/iQjppii2XE4XjI43IAGWRWO7wkUKUlF4GdO2oC+x48OJwn5wOvGHKaWBB0Mqx8hP0gVG/KnPRTlWi3tlRdKKqgcwUBR6BVgVeJRgS+NVNgd2S+Txetmq1f1V2Affkvk8XrZqSp7o9Z2QjbD37cfI2/wBq4onihtr3bcfI2/2riieK0jOaIEV4RWzFeYqFHEVOHmkJal1DILtC4YAjQI5dRIPOAMnzUeiwAAAABzAbgPEBzVS4RW6u1qjDKvOysOtWtbgEeg0gbX4X3EZNrnQ0R4uRgeU5UY1A/ohlw27fyqzeN4ad0ouP5GaI5WkcrraUcd9ENa6pUaJxneCPdIi3VvEi7++Cub3XBZ+zmmSSFITLLJDLOdKEAh84IOVBcAdfON1b4tjSyxGVkPFKyM7N+kokXVp+FuzvrpO0+DK3CaJMgK2qNlxqRxkBlyCOYkYPODRqsVxVa3CTrUG2mJez+DUd6ZUdI0lXlLLAyGN1Zn06WXt8BQCWA35GBilvamzZrGXRMDpPaOByWH+x8H8a6Twa2YllbyXTtKdahyHVQUXoUIhIDHIJ3856Khwi2lqAjvbNxbyDBfKyFZC6rGoEWSp5R5WRjGATV5QXscja/c59FtMEc9HOBO0T2ZHDzozPKN/ausLo3zgynxp4aX+GHA2WwPGI3GW7MArZAZSeZGXp8Y6uihux9ry280c0ZXUhONe9MOChDbxpG/ec7sZqlcdMky9jU4NH0ERSLNagPMhJBS4dlZThlLNxysp6CBJ//eanyPeAd3m3jzUmcK0MVzqHazID/wDJHyW85Ro/mGrcZDXXt7GVJOKyjbFt64UYKxSH4ep4vSgVgT4iB4BVEKxZ3kILyMC2kYUYUKqqCScAAc/PvNUrO+YylDjGgMD59LA+fBHjPVRGSsVx0vBSVsprDFvhH+abxr9ta6Rsfui4+Lb+qNc426mpSOth9R1fwU10fY3dFz8W39Ua2uF9AXhvSyntLu/+zJ62SjNrzUG2n3cfJk9bJRm1O6hy7rNN9pFpamKgtTpiAswJfiqewO7JfJ4vWzVbvqqbA7sl8ni9bNSdPdHrOyE7Xu24+Rt/tXFFcUKtO7bj5G3+1cUVrSEDysr2sNQgI23+ds/Kf/xp6U9qbEhE8l7IoKrO6TZO5RiPi5mHMQpOD4GB/RrftrhiXuEWCIOtvMWLtJoDsI5ImVQFY4Bc8r9k7umqNzwmfRLHLCFEs6MWWTUEBkizqDKu4BTyhnxUOcVOLjktFtPKGuQh42RsMjqVPhVhg/UazgrtkT24wwkeImKTB7Z03ahnocAMD+1S3w0zaKI4JMLNqAjIOqFB27RuDyV3hQpG7XySAMBV2btCW1k42EgHADKc6XUfosPB0Ebx9VZ/B8LOhy1P/Qzo5kdSOn3u3rVopEuHSIFWWSOYiNwpGGGCd+7pXIPQTSJfcD7lwWilDiZdSzSSSJIyNvxKmk5OMDd0jICkDFrau3bTaAi4+R7Vk1BlYAqysF1BZO1HajBODz7qY7nhTbFQImWQgYVIiHY9QCqfrO7rNOTscEBVSeMihtvgLdXLxoJoPcYF4qEyyM2NI1uNS53vkam6AvVSXZ3Q04xk82AMkk7tOOkk7q6Y2y7uaULrggllgf3VY3aRIxIuqFTxmnIEi8sDJx0bjVbgbwJit5LaYkvIZ7hMtjSOKEygqnQfcwckkjoqsMWxUkW16G0PewrZo7aBH7dYY1bPPqCAH6xVXhVskz25CDMiESRjrZc5T95Sy/vUaxWi/uxFE8jcyIzHxKM4+qmWsrDFnFNYZzDYh1vJIN45KL0dqNTbug6nII/ZoxLzVp2dAQgLds2Wf47ks5+cxrdMd1efskpT2M5rHQXtqykMuFLn3TkjGT73lGRnnILA46cV0LYE6vPOyEMrJblSDkEGI7xSEN9yv7MbnzlkA/gaYODl0trcYIxHcsoz8Cffp3fBcHG7mYftZrSotUWoP3DcPPH2hTaQ9/HyZPWyUZteagu0m9/f2ZPWy0atDursu6zXfaRaFTqC1OmoizAd901V2APfkvk8XrZqtX9Vdgd2S+TxetmpGnuj0+yErTu24+Rt/tXFFaFWvdtx8jb/AGriitaQgZVDb20OItppelI2YfGAOkedsDz1fpP9ku902yR53yyrn4seZD/mVB5642Q51b3phXn5gB6N2a1R8JeNyp5jkHxEbxWu7IKmlqNdD7jjP8en+NDLh0bScvqkdpCOQxdmYgLnSRnmGCMgbt9HAwK0oW9yRICc4bdzHn6Pu9FMME+6rmhw8vtwV7zANdT4IbPCWkAx/wBpWb4zjW2fOxrk+0zyG+Kf4UbThVdEBeOKgYAChU3AeAUlxnDyvSUXjByccywjpt5yJ7Z//K0Z8UkTHGfjxp9VUtk81r5VefauaRbS+mMsUjNK6rPExyXZcCVcnq5s09bJG618qvPt3NF4WrlQ0ZyJ3Q0yGqgPDGX3AJ32VE82eMb/ACxsPPR6lbho5U27H82rvqboVymlNR6AdTjJ3ZwOmi2tqDaF5+lg1a03LYFbdVV708nP/vjrAgvuM59APYsDPI2RhVRc9WNTH7Y9FUrzhaRcxNEFdYW1crOmR8FcjpAAY4PXv6Kv7R4OKdmS3WXLPIrqNXuYjE6x50jGrKKDvyN/RSpZ2bO6ogy7sEQdbNzZ8A5z4Aa1404kpP8ABdRcMeWdF2XwjW8uGdVKMsCK6k50txkhGGwMggg5wPqpwslwKVNnbAS0nESbz2Ohdjzu5lkyx6ubAHQAB0U22o3VWXcZs/tLJaWp1BanTcGLsCXwqpsHuyXyeL1steCOWZ5cShFSUooEatuCockk8+WNTttjyRyNIJ+UyKhzCuNKszDdnny5rNhbCFmZMblPNelBC17tuPkbf7VxRWl9LGYSPIJxqdUU+5LjCFyMcr/yGt5Sfv4+hX8VN/WVeRbQzzb3CuG1wHJaQjKxpgsR1nJwq+E+bNct4VcMDdzRmSMRKisqcvXvdlJLHSNO5FHT46abr2OeMleV7qUu7ZY8WniAG/cAMADqFVZvYpRue5l+YnRQXxkW+uwxGFejfqIW0JsAAbycAeEnmoxsvZcaLk4LY3sec7vqHgFWuEPAZLVUkWZ291VdJVQu8McjHNjTVDNMV2RsWqPQC01swft+Nc7qrWF5uKk7x9Y66jtGyLSrytIZlBJGQATjUQOrOfNTja+xMd2brDDpEOfGN77xUndCvGp9S9bknlC5udlU8xdFPiaRRj667NBs+3hQEJFGB0kKvpY/fSfD7FuCC1024gjTCoOVII7ZmHOB0Uwz7CmaSORp1l0Z0pLCAmTjlgIQQ27GTncejJzncVON0liWEEnLJPaV+txFLDbAys8bKCm6NCVwC0p5O4kHC5O7mqpsu9YJb8gvIl1ciREZCQzid9zOVBGGBzkekEVHbfBeW6PLkRN4zoNwy4AxgRNJoG7qG44PPUoeCkolEvZbK4JxoiTByCCzBywLZZzzc8jUaiyqhYTyAabGH8rSfqs/zrX+tSZw54eLxb2qKUkfKSangbQn6ani5Gw5GBg43EmmM7Ouv16T6C2/BSlcexnJltNwrZJI1xEEknJ1MrY5yd4XzUd8ZW+jBThPGyEtbyWNeTJIqgZwrtgYHQM45q6Jwb4OusStd201zKeV7pJA6ICNyqjS43DnJGc55hQy39jKVziaWNU6eL1Ox8HLUKB4wfFTh+S7j9en+itf6VUjxNK6gqqZLeSAfDvhMFt2tTBIjyoNIzCwVNYyzBHOlcKQN28jdQP2O7EyXwbHJhR2Y9AZhoQHwkM5/dpm2pwJFzvnuHkIGAWhtNQHUGEWRz9Bq9s3g8bcvxMvFh9OpUhgVcqMAhQvVVvq6m85COluWT3aPdx8mT1stGbXmoRLsR2k4w3D6tAT83FjSGLDdp62NWNntIk5jaQuvFaxlEUg69P6IGf/ANUJWxnZmIy39mAytTqAqdPQAMQ7rhaltcXMbIT7qGzxkKdtBD0O4PPnfioH2SYs70/17b+pTs0dcz4Uxa9sW4UZ0m3DY+FrkkI+YR6aTXCwnJtr2bC8zAVPslQ/A/17b+pXn/UuH4H+vbf1KNy7PHwR6BQLhdahbObIG9dK7h2zMFXHnIpaNMJSSx/2NOC05ySHslw/A/17b+pUZPZMhx2n+tbf1K0cB7E9iAkDfLLjI6OMYfxBo92F4B6BXbKa4SccdCQrUoqWeoj7f4bR3SpEikHjNWS8TblR93JYnpoUKhwhI7PdgOSHIJxuBWFUYnqGvdnrqPZK/CX5wrQrqVUUl77/AMikpapP+DTtNMpTRsH2RVWFFlUl0AViZIV1YAw2HcHeMZ8OaVrq8QqQGBPUu/8AhTB7GuzSeOkLL+ihj3FhjlB26s6iBjw0PiK4zjmS6BKs6sDD/wBSovgf69t/Ur3/AKlxfA/17b+pRc2f7I9ApHs7fVtdioGkNJnduOiBY2/z7qVr4euak8dFkNZHThZ6vAxf9S4vgf69t/UrD7JUPwP9e2/qUzcFIRxDZA7on6B3965xwrTWbOJByl1jd0cbe6UHpjY+ama+ArngUnbpGNfZIi72fprb+pUW9kmIfof61t/Uo5Yd3XHyFv8AbuaV+HLDF0vS11a6f3bYOx+aD6av/wAbVlIrz9s4Lo9kiMjdHnm/71v0+JzXjeyRGM5jxgZPu0O4b9538276qtcC1KJGDnP5PsvBzm4P8K2bdu9PZ5YnHYEYx1lmu1UeHLMB56i/x9Zzn7g8eyVHgni8gc/u0OB4zmp/9RU71zf+aL76qcDoiuydoZP6xjzWqA/WKc7Vwt3dEnAEcBJJ5gBLk1yXAVp4LK1tZFRPZKjJ3ID4p4fvohwb4RC6uyVXSFtznlo+cyr8HmpS9j4++pzzaolYdG5pZCvN4K6na5IFCdEKrdK9gqeqtS8lsVOtYNbBTcADNbHAJrn/AALtzcXLTvvIQSnwyT6gPEEjUqPjDqroJpA2cvYW0uKH5uTCD5OQu8PzJEkjHgYUSHSSXgFPrF/I8tCKSuHk5DRxjG5TJg8xkLCKIHwAsx9HVT0KVPZB2WHhE3No5D45+KkZVJB61bS4PgbroVKipphLW3BoNbL2OsEMcS8yKFz1nnLeMkk+eobbl4m3mlAGUidhnrCkj66lwc2iZ7aORu3wVk+UQlH/AMyk+ertzAroyOMqylWHWpGCPQao4LVuXUnjYTOAuyFzNId5U8SM9O5ZJGPhZnHzfDRfbc9pbAPOI11HA9zDMT04VVJOOvooHwYvexLmeCV+SFYlj8KFVOs+F4GRj8kaStp7f7LnkmfO/IjU/oRg8lfAek+EmrcS8ScgnB1uxaf5Iz4nkeYYxI7OAMYCk8ld27coA8xo3wI2QzXiNHkLECZWHNhlOmI9ZYkNjo056qSeymjYmPw8k8x6j46d9lcK5RFHDaBFGAcRqZ5nZu2diRjUTvPJ3c3MK6pKURq9ctaUjoW2pOJt5pQN6ROw8aqSPrpc4D7HGZZTvKHiV6+ZJJHPhZmX5vhq3wf4MTHXJeSSOZEZOKMrOoRxhteDo1EbgFGFyefopcD5mgvJbZznOoZPTJCFw/jeB0J8MdWhFaJJf1GbOT1xb/rGrg6MRyeU3Hr3rnewVDbQhVuVqkuZsn/xs4iXxLz+MV0bg/2knlNx69657DELa6gmO8GSR8noSWd4Z1HgBaN/ORTFW23wCu9n8jfZH39P8hbfbuaV9vWPG7RljJ3SNBEP2dcK8Y4/aKJgeKmmzHv6f5C29Zc0rcKLZxdzTRnBEsCDqEggWSF/nKUPWHFEi/uQOS+3+BsiQLdzADAFtbADqAkuQBShwyvSt2yc69ipMw+FxMk+lT4NUgP7opr2VeCa4eVe1e0tXHgDNcnHmzjzUD4U7NEktxJjLQ20L4+FHruhKnnTJ8arUg8NZO2LKePBu2XYcRs3aEWcleycnrY2yFj4tTGt3Ci4KvcoP+92LEx/YYTFx51Ur+9VLYLt+Sr8M2pl7JGetRbKEJ8JQKfPRy/2X2RNex5wxjtijfBkXjSjeLUBnwZob2luF6x+0X+DtkFdJN2qa34w46AZSEXzIB58082nNXPOCF0WnKEYVYQU8AklZmj/AHZA48RHVXQ7QbqRtzz3kbhjkRwWxUxUKnRogWQpF4WEHaNuF7YdjZ893lfqWQ08scb+akPg0pu75rhu1X3QD46mOBfNEGY+FhV4e78IpZ7L5HvNCOFzgWN1q7xIPGSpCj5xFGDSf7IG0sKkKjUWPGMo/SCMBGn70pX5hocFqkkWm8RbLnAPPY8mf1iXHpAP1g0xk1R2Fs3seCOLOSq8o/Ccks7ediTW7aV4sMUkrdqiMx8IUZx5+bz1JvVJtEisRSEuaJZNr6SAylmVwd4I7Bw4I6RylFF39jmwP/Yx4pJgPQHofwFsi8stzJvbLJ/8jkSTEeAHQg+Iada7d1x4WDlLaWV7nPeFnA+ygijMcKhmmRclnfK6XZhy2O7Sp9Apq4I24SytsKFzBEWwAuSY1JJxzmlrhSxu7xLZTuU8WT1F0DzP+7CAB4XNPaKAAAMAbgOoDmFdksQS9+pFJyk2SNIudW2eT0SYPjWyIb7SinLaN4sMMkrdrGjOfCFBOPPjHnpT4D2DPLLcSc4LID1yORJOw8AOhB8U12vaMpfGDk/UkM3B/tJPKbj170g8JnzDbqO203X+e6RUHnYbvi0/bA7STym49e9c82M5mvoUfm4yVxjmCQySvCD8aTU/mo1S3z4KW9MeRytT7/uPkLf1l1QfhBIB2YDzm6sgvjCRN9Sqx8QotbN7+n+Qtvt3NK2343lv5YVOA7whT/5Ht1Vn/ciWQ/vUSK3TKN/awxwI5hn9StiPEZbsr9RFWruRVmvGftRYxlvFqvM1asoVS7lRRhVtbZVHUqvcgD0AUs8NdpaLiSLfh7aF3x0xxS3DFfGzlF8RNcSyzrelZfg94PKRszaGe9uD8YWKBvrx6KcLHu26+Tt/4S0sbLs2i2ZtFJDl17JLn9s2yswHgBYgeACru3tpGGS70nDyLbRIeouJst+6oZv3apL7pbF4/bHcBcGpQ15KV5ijsvxGupCn1b66DaHdSDwasNEqyYwZrcOo+DEJCsK/MAbxuafbQ7hSNz/WY3Wv0Fn5LgqdQWpijRAs0zRhlIPMQQfERg0icB5jDcNC4wWTi2+VtiVz+8jE+JRT8aRIhnax09/YnHgsgG9DEDxmiV9JL4BWdYv5Hs0jcPbVhLFIvOyFUPQJon46MHx4b5tPFLnDkDiI+vsiLH+YH/KWqlPcRa30MN7OvVmiSVe1dFceJgDj68Vo27ZGa3miXneNlX4xU6frxVPgWp7Bgz8AkfFLsV82kijNUlsy63Qn8ANoA8bHzZ0zqD0axodfGHTf8enGkTgeAb6UrvULc83NhrwaPTpb0GnuiX+vIOn0CBtOQ220jI3a8Ykn/wAUsYgf5rLq8QHXT+KQ/ZHHKTHbG3nHpaEL/mJxT2Klm8Yv4/8ACQ2lJFLb1iZraaJe2eJlX4xU6frxS7wC2jkyx4xq0zoDzjWNMinwh1z+/TgTSHwNGb1yO1CXXoa7XR6Qpx4qlbzCS/Jye04v8DdsDtJPKbj171zvg/yb6FjkaZbiHHPkPxhhb0bvG1dE2B2knlNx69653dRyC5CBJVkWaHcnFFyRJLKWTJKfmyp5WObfR6vdfBW72fyNlu/v6f5C3+3c0s7YveK2jK+D7k0E3jCwqswHh4t/8wozHZyiRpAm0tbKqscbN3qhYqMZxzu3poDwmt2V9brdBnjmLG47FwdMKqNPEb87kHVzdNXhJNpFbI4jkd7Ye/Z/J7f1l1Slw32eWvC/6Jto4WPwTLJcFG+dHjxsKLWdpOMNp2jrMUaN/wDT1GE1EAZ6i7eHf4KH8I7aQRs7Jegs1upMr2RQhLgMgIj5XO7Hk9e/dVIPEkWnHMX/AKLGy70z7M2hIRhmFzrHU4tVVwPBqU1t4VWpZ7lxv4nsWUj9gLOrnzI7HzVR4ObPka2kUJeNFNJMTxb2YR1d2U44zlgFR/uKP3CuUv5ZYmiV7cKA7RknRFLqPIZhjlCudJfkt6ob+6AHB671SJGeeCDiv3RLmM/RsvnBp5s+YVzjgoh7MmJz+ZiH7ygavtCuj2nNSNyxfJDdbzRHJaFbKhipUaIFibZ3dw8UbG5fLIjEcXBgFlB+Bzb6q2OxWikMiXMmttWWZIGJ1vqY705y2PQOqqezbw8TFz7ok6z+gtXOzj1UDmSWyGOUggZLj9af6K3/AAUP2psuS4wJLqUhdWAEgXBZSpO5OfBIB6MmoPeHn++odmtXFZJHXVFrDCUPHKoVblwFAAAit8AAYAHufRWSSXBBHZUgzu3R24I8IPF89DTeGoi/Y9FTWyctG7Zey3twRFcOuQM5SAnCjAGSnNvPnJ66vcfcfrT/AEVv/ToYbs+H669W8PVUdje7OKtexK62Q8kole4kZl0Y5EGBoYso06MY1HPjx1UT4yf9af6K3/p0NF6ccx+uvDenqP11zmS9zvKSL8jXBBHZUgyMZEduCN3ODxe41U2Xsl7cHiriQZCg5jgO5RhRvTmGT6TWo3Zr3s011WS6HHUi/bJNGCFuXwWZz7nAeU7Fm/Q6yao2+xnSYzC4kMhLnLLCd741EApu3KFHUBjmqPZx/wDc16b01ObJdCcpe6CfH3H60/0cH4KH32yZJZFkkuJGKhQMpBgAMHxp0dLAZ68DqrT2aaxrthUVsl7kdSfVBfj5/wBak+jt/wCnVHalhJOFElzKQp1ABYF5WCM7o95wTjx1VN+d1eC/JrvMkd5a90ErYzRoqJcSBVUKoEdvuUAAD83Wu/hlnjMclzKVONQCQDODnBxHzbt46aoteH/3Fe9lmpzZeSctE7fYxQgrPKCAR2sJ7Zy5z7nvOok5q81xNGFIuHb3SIEFIMENKisDiMHmY8xocb05rXcXpOgdc0Hr46rqbeWd04WDoy1OtSmtgNMweRVixdcGLfot4fo0H+1UW4Nwd4i+jT7qbnjzWo2opGUJZ6jcLlFdBSPBuHvEX0afdWe1uDvEX0afdTb2KK9FoKq635C/Ux8Cl7XYO8RfRp91RPBuHvEX0afdTd2KKw2oqct+SfUx8CkODkHeIvo0+6vDwbg7xF9Gn3U3diDFZ2KKnLfk79RHwKPtdh7xF9Gn3V77W4e8RfRp91NvYgrDaCpy35OfUR8Cl7XIO8RfRp91SHBuDvEX0afdTV2IK97GFTlvyT6iPgUva5B3iL6NfurPa3B3iL6NPuprFqKl2IK5y5eSfUR8Cl7W4O8RfRp91Z7XIe8RfRp91NvYorOxBU5cvJPqI+BTHB6HvEX0afdXvtfh7zF9Gn3U1C0Fe9iCu8uXkn1MfAptsCHvMX0SfdUX4Pxd5i+jT7qbuxRWdiCpyn5LLiY+BPTg3F3mL6NPuotYbAhUg8TECCCDxaZBByCDjcc0bFoK2JEBV4VtPqCs4hSWMCl7JXCWWytEeB1SR5lQFlDDTpcscH4oqrwZ4XSy2sby3VuXbVnA08zsBySgwcAVv9kxpkhjlgl4so5zyFfWGXGCG3DHiPPQng17FkL2sTvKxZlLHCgDexOMZPMN3mp2HQSb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4657125"/>
            <a:ext cx="2104707" cy="162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12" y="4451560"/>
            <a:ext cx="2101776" cy="13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77" y="4813565"/>
            <a:ext cx="1930627" cy="131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60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 кому обратиться в случае опасности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72197"/>
            <a:ext cx="8700467" cy="56166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вы почувствовали опасность со стороны незнакомых людей необходимо срочно обратиться за помощь к взрослым, которым ты можешь доверять: родители или  хорошо знакомые взрослые, полицейский, продавец или служащий в ближайшей организации.</a:t>
            </a:r>
            <a:endParaRPr lang="ru-RU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5" y="3442309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89884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10" y="4280509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435</Words>
  <Application>Microsoft Office PowerPoint</Application>
  <PresentationFormat>Экран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Государственное бюджетное дошкольное образовательное учреждение детский сад№28, Кировского района, г. Санкт-Петербурга.</vt:lpstr>
      <vt:lpstr>Ребёнок и другие люди</vt:lpstr>
      <vt:lpstr>Великан тот был мохнатый, Как медведь он косолапый, Голова от верблюда – </vt:lpstr>
      <vt:lpstr> Опасные ситуации контактов с незнакомыми людьми.           </vt:lpstr>
      <vt:lpstr> </vt:lpstr>
      <vt:lpstr>Ребёнок и другие дети, в том числе подростки.</vt:lpstr>
      <vt:lpstr>Опасные места для  </vt:lpstr>
      <vt:lpstr>К кому обратиться в случае опасности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36</cp:revision>
  <dcterms:created xsi:type="dcterms:W3CDTF">2013-12-02T14:17:08Z</dcterms:created>
  <dcterms:modified xsi:type="dcterms:W3CDTF">2013-12-07T11:54:52Z</dcterms:modified>
</cp:coreProperties>
</file>