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324" r:id="rId3"/>
    <p:sldId id="311" r:id="rId4"/>
    <p:sldId id="260" r:id="rId5"/>
    <p:sldId id="264" r:id="rId6"/>
    <p:sldId id="276" r:id="rId7"/>
    <p:sldId id="278" r:id="rId8"/>
    <p:sldId id="267" r:id="rId9"/>
    <p:sldId id="327" r:id="rId10"/>
    <p:sldId id="330" r:id="rId11"/>
    <p:sldId id="328" r:id="rId12"/>
    <p:sldId id="329" r:id="rId13"/>
    <p:sldId id="320" r:id="rId14"/>
    <p:sldId id="325" r:id="rId15"/>
    <p:sldId id="322" r:id="rId16"/>
    <p:sldId id="323" r:id="rId17"/>
    <p:sldId id="280" r:id="rId18"/>
    <p:sldId id="301" r:id="rId19"/>
    <p:sldId id="297" r:id="rId20"/>
    <p:sldId id="298" r:id="rId21"/>
    <p:sldId id="286" r:id="rId22"/>
    <p:sldId id="310" r:id="rId23"/>
    <p:sldId id="308" r:id="rId24"/>
    <p:sldId id="317" r:id="rId25"/>
    <p:sldId id="27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67A9F3FD-0E2C-4F4A-9671-98905960EA2A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CCD38E2-5054-4581-84F4-2EBBEB4513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F1FB3-6A41-4E39-BB9B-CF33DB8256D2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3D5CC-0EA7-4191-A65B-2B0D6E854A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3BB1B-B711-49AC-9DF0-AA8F17752353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2CBB2-99DF-4189-9607-C651519BC0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3C4B1A6-C7A7-4808-8BFB-FE95CB132088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F264F3C-B974-4A65-9FF2-7B9D2A6064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E8F4B74-B5A9-47EB-9D9B-5E6533190933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9534BAA-CE98-4D12-9CEF-50AFD80A6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C959D-7DFF-4003-A947-59C2361C61AE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3D359-BC87-47E9-81F0-9EEE69DF16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E0875-E314-4E10-8FBB-508CE2731061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E27DA-294F-4ED6-AC86-37C4750572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1D2574F-7328-4649-AF0F-DF55C4A12208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E184C89-6AA8-4CB1-9A9A-B64ACBB10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A4DC4-1549-4D14-ACF3-1F7B28543A9F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B937-2CD9-4A36-BFE2-5A1BF7278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2E86D97-4029-4C41-AFEE-5CC9B89CD785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6FD269B-B735-4863-B23D-3C57BB01B1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9E4B514-1D8A-473E-BD2A-44CEF3629965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585B2EA-1C85-4A48-B149-0F66B4DDA1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ECB99E-9B88-4E2E-84CF-B35CA0E296E9}" type="datetimeFigureOut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1750B3-F661-445A-A95A-892DE637EB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84313"/>
            <a:ext cx="8229600" cy="1492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Педагогическая этика общения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Воспитатель – ребёнок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3200400"/>
            <a:ext cx="7848600" cy="2389188"/>
          </a:xfrm>
        </p:spPr>
        <p:txBody>
          <a:bodyPr>
            <a:normAutofit fontScale="925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500" b="1" i="1" dirty="0" smtClean="0">
                <a:solidFill>
                  <a:schemeClr val="accent3">
                    <a:lumMod val="50000"/>
                  </a:schemeClr>
                </a:solidFill>
              </a:rPr>
              <a:t>Консультация для воспитателей</a:t>
            </a:r>
            <a:endParaRPr lang="ru-RU" sz="35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31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141663"/>
            <a:ext cx="79930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Vzaimodejstvie-s-roditeljam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7632848" cy="6213177"/>
          </a:xfrm>
          <a:effectLst>
            <a:softEdge rad="6350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ОСНОВНЫЕ ЗАДАЧИ ВЗАИМОДЕЙСТВИЯ ВОСПИТАТЕЛЯ С РОДИТЕЛЯМИ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060848"/>
            <a:ext cx="6372200" cy="4797152"/>
          </a:xfrm>
        </p:spPr>
        <p:txBody>
          <a:bodyPr>
            <a:normAutofit/>
          </a:bodyPr>
          <a:lstStyle/>
          <a:p>
            <a:r>
              <a:rPr lang="ru-RU" dirty="0" smtClean="0"/>
              <a:t>установить партнерские отношения с семьей каждого воспитанника;</a:t>
            </a:r>
          </a:p>
          <a:p>
            <a:r>
              <a:rPr lang="ru-RU" dirty="0" smtClean="0"/>
              <a:t>объединить усилия для развития и воспитания детей;</a:t>
            </a:r>
          </a:p>
          <a:p>
            <a:r>
              <a:rPr lang="ru-RU" dirty="0" smtClean="0"/>
              <a:t>создать атмосферу взаимопонимания, общности интересов, эмоциональной </a:t>
            </a:r>
            <a:r>
              <a:rPr lang="ru-RU" dirty="0" err="1" smtClean="0"/>
              <a:t>взаимоподдержки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активизировать и обогащать воспитательные умения родителей;</a:t>
            </a:r>
          </a:p>
          <a:p>
            <a:r>
              <a:rPr lang="ru-RU" dirty="0" smtClean="0"/>
              <a:t>поддерживать их уверенность в собственных педагогических возможностях.</a:t>
            </a:r>
          </a:p>
          <a:p>
            <a:endParaRPr lang="ru-RU" dirty="0"/>
          </a:p>
        </p:txBody>
      </p:sp>
      <p:pic>
        <p:nvPicPr>
          <p:cNvPr id="4" name="Рисунок 3" descr="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224199" flipV="1">
            <a:off x="5496807" y="3255572"/>
            <a:ext cx="3691430" cy="3637392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b="1" cap="all" dirty="0" smtClean="0"/>
              <a:t>УВАЖАЕМЫЕ ПЕДАГОГИ, 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Не выносите суждений.</a:t>
            </a:r>
            <a:r>
              <a:rPr lang="ru-RU" sz="1600" dirty="0" smtClean="0"/>
              <a:t> Воспитателю необходимо избегать суждений типа «Вы слишком мало уделяете времени воспитанию сына (дочери)», так как эти фразы (даже если они абсолютно справедливы) чаще всего порождают протест со стороны родителей.</a:t>
            </a:r>
          </a:p>
          <a:p>
            <a:r>
              <a:rPr lang="ru-RU" sz="1600" b="1" dirty="0" smtClean="0"/>
              <a:t>Не поучайте.</a:t>
            </a:r>
            <a:r>
              <a:rPr lang="ru-RU" sz="1600" dirty="0" smtClean="0"/>
              <a:t> Не подсказывать решения. Нельзя навязывать собеседнику свою собственную точку зрения и «учить жизни» родителей, так как фразы «На Вашем месте я бы…» и им подобные ущемляют самолюбие собеседника и не способствуют процессу общения.</a:t>
            </a:r>
          </a:p>
          <a:p>
            <a:r>
              <a:rPr lang="ru-RU" sz="1600" b="1" dirty="0" smtClean="0"/>
              <a:t>Не ставьте «диагноз».</a:t>
            </a:r>
            <a:r>
              <a:rPr lang="ru-RU" sz="1600" dirty="0" smtClean="0"/>
              <a:t> Необходимо помнить, что все фразы воспитателя должны быть корректны. Категоричные высказывания - «Ваш ребенок не умеет себя вести», «Вам нужно обратиться по поводу отклонений в поведении вашего сына (дочери) к психологу» всегда настораживают родителей и настраивают против вас.</a:t>
            </a:r>
          </a:p>
          <a:p>
            <a:r>
              <a:rPr lang="ru-RU" sz="1600" b="1" dirty="0" smtClean="0"/>
              <a:t>Не выпытывайте.</a:t>
            </a:r>
            <a:r>
              <a:rPr lang="ru-RU" sz="1600" dirty="0" smtClean="0"/>
              <a:t> Нельзя задавать родителям вопросы, не касающиеся педагогического процесса, так как излишнее любопытство разрушает взаимопонимание между семьей и детским садом.</a:t>
            </a:r>
          </a:p>
          <a:p>
            <a:r>
              <a:rPr lang="ru-RU" sz="1600" b="1" dirty="0" smtClean="0"/>
              <a:t>Не разглашайте «тайну».</a:t>
            </a:r>
            <a:r>
              <a:rPr lang="ru-RU" sz="1600" dirty="0" smtClean="0"/>
              <a:t> Воспитатель обязан сохранять в тайне сведения о семье, доверенные ему родителями, если те не желают, чтобы эти сведения стали достоянием гласности.</a:t>
            </a:r>
          </a:p>
          <a:p>
            <a:r>
              <a:rPr lang="ru-RU" sz="1600" b="1" dirty="0" smtClean="0"/>
              <a:t>Не провоцируйте конфликты.</a:t>
            </a:r>
            <a:r>
              <a:rPr lang="ru-RU" sz="1600" dirty="0" smtClean="0"/>
              <a:t> Воспитатель избежит конфликтных ситуаций в общении с родителями, если будет соблюдать все вышеперечисленные правила общения с родителями.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носка со стрелкой вправо 3"/>
          <p:cNvSpPr/>
          <p:nvPr/>
        </p:nvSpPr>
        <p:spPr>
          <a:xfrm rot="5400000">
            <a:off x="4186238" y="-1946275"/>
            <a:ext cx="914400" cy="7632700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Эмоциональное отношение воспитателя к воспитанникам – важный фактор, влияющий на отношение детей к личности педагога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496300" cy="5111750"/>
          </a:xfrm>
        </p:spPr>
        <p:txBody>
          <a:bodyPr>
            <a:normAutofit/>
          </a:bodyPr>
          <a:lstStyle/>
          <a:p>
            <a:pPr algn="ctr">
              <a:spcBef>
                <a:spcPts val="580"/>
              </a:spcBef>
              <a:buFont typeface="Wingdings" pitchFamily="2" charset="2"/>
              <a:buChar char="§"/>
              <a:defRPr/>
            </a:pPr>
            <a:r>
              <a:rPr lang="ru-RU" sz="2000" dirty="0" smtClean="0"/>
              <a:t>несколько категорий эмоционального обращения воспитателя к детям</a:t>
            </a:r>
          </a:p>
          <a:p>
            <a:pPr>
              <a:spcBef>
                <a:spcPts val="580"/>
              </a:spcBef>
              <a:buFont typeface="Wingdings" pitchFamily="2" charset="2"/>
              <a:buChar char="§"/>
              <a:defRPr/>
            </a:pPr>
            <a:r>
              <a:rPr lang="ru-RU" sz="2000" dirty="0" smtClean="0"/>
              <a:t>При положительном эмоциональном обращении поведение педагога по отношению к ребенку дружелюбное, сердечное, нежное, радостное; он поддерживает ребенка, приветствует, утешает, охраняет его.</a:t>
            </a:r>
          </a:p>
          <a:p>
            <a:pPr>
              <a:spcBef>
                <a:spcPts val="580"/>
              </a:spcBef>
              <a:buFont typeface="Wingdings" pitchFamily="2" charset="2"/>
              <a:buChar char="§"/>
              <a:defRPr/>
            </a:pPr>
            <a:r>
              <a:rPr lang="ru-RU" sz="2000" dirty="0" smtClean="0"/>
              <a:t>При нейтральном обращении доминирует деловитость, а эмоциональная окраска обращений не выражена, ее трудно оценить.</a:t>
            </a:r>
          </a:p>
          <a:p>
            <a:pPr>
              <a:spcBef>
                <a:spcPts val="580"/>
              </a:spcBef>
              <a:buFont typeface="Wingdings" pitchFamily="2" charset="2"/>
              <a:buChar char="§"/>
              <a:defRPr/>
            </a:pPr>
            <a:r>
              <a:rPr lang="ru-RU" sz="2000" dirty="0" smtClean="0"/>
              <a:t>Отрицательное эмоциональное обращение — недружелюбное, неприветливое отношение к ребенку. Воспитатель сердится, наказывает ребенка, угрожает ему. Тон при этом раздраженный, взрывной, повелительный и т. д.</a:t>
            </a:r>
            <a:endParaRPr lang="ru-RU" sz="2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5626968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прежде всего, следует отметить общую характерную особенность, которая заключалась в том, что, различая эмоциональные проявления воспитателя, дети младшего и среднего дошкольного возраста указывали не на отдельные экспрессивные компоненты эмоциональных проявлений педагога, а давали им общую, недифференцированную оценку, называя воспитателя «строгим», «некрасивым», «злым» или, наоборот, «веселым», «ласковым», «добрым».</a:t>
            </a:r>
          </a:p>
          <a:p>
            <a:r>
              <a:rPr lang="ru-RU" dirty="0" smtClean="0"/>
              <a:t>Обращает внимание тот факт, что большинство младших дошкольников вообще не смогли назвать признаки, по которым они различали — доволен ими воспитатель или нет.</a:t>
            </a:r>
          </a:p>
          <a:p>
            <a:r>
              <a:rPr lang="ru-RU" b="1" i="1" dirty="0" smtClean="0"/>
              <a:t>Малыши не понимают, что значит —«воспитатель недоволен».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652119" y="2708920"/>
            <a:ext cx="3096343" cy="2736304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19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«Киты» эффективности общения: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8713788" cy="5761037"/>
          </a:xfrm>
        </p:spPr>
        <p:txBody>
          <a:bodyPr>
            <a:normAutofit lnSpcReduction="10000"/>
          </a:bodyPr>
          <a:lstStyle/>
          <a:p>
            <a:r>
              <a:rPr lang="ru-RU" sz="1600" u="sng" smtClean="0">
                <a:solidFill>
                  <a:srgbClr val="FF0000"/>
                </a:solidFill>
              </a:rPr>
              <a:t>Радушие</a:t>
            </a:r>
            <a:r>
              <a:rPr lang="ru-RU" sz="1600" u="sng" smtClean="0"/>
              <a:t> </a:t>
            </a:r>
            <a:r>
              <a:rPr lang="ru-RU" sz="1600" smtClean="0"/>
              <a:t>ко всем детям в одинаковой степени. Каждому воспитаннику воспитатель способен поднять настроение, помочь в преодолении трудностей. Уже сам приход ребенка в садик сопровождается заботливым: «Как твои дела?.. Мы сегодня будем…» </a:t>
            </a:r>
            <a:r>
              <a:rPr lang="ru-RU" sz="1600" b="1" smtClean="0"/>
              <a:t>Упрямство и непослушание в целом бесконфликтного ребенка может свидетельствовать о недоброжелательности в общении в группе.</a:t>
            </a:r>
          </a:p>
          <a:p>
            <a:r>
              <a:rPr lang="ru-RU" sz="1600" u="sng" smtClean="0">
                <a:solidFill>
                  <a:srgbClr val="FF0000"/>
                </a:solidFill>
              </a:rPr>
              <a:t>Уважительность</a:t>
            </a:r>
          </a:p>
          <a:p>
            <a:r>
              <a:rPr lang="ru-RU" sz="1600" u="sng" smtClean="0">
                <a:solidFill>
                  <a:srgbClr val="FF0000"/>
                </a:solidFill>
              </a:rPr>
              <a:t>Воздействие не только на интеллектуальную, но и на эмоциональную сферу </a:t>
            </a:r>
            <a:r>
              <a:rPr lang="ru-RU" sz="1600" smtClean="0"/>
              <a:t>воспитанников – и поведение малыша, и его отношение к окружающим меняется к лучшему, если ему помогают не только осмысливать, но и эмоционально переживать собственные действия и поступки. Воспитатель задействует эмоциональное начало, когда он формирует доброжелательную атмосферу в группе, использует яркие примеры из жизни, использует ситуации в группе для побуждения детей к сопереживанию, сочувствию. Той же цели служит организация народных праздников, проведение в саду дней рождения.</a:t>
            </a:r>
          </a:p>
          <a:p>
            <a:r>
              <a:rPr lang="ru-RU" sz="1600" u="sng" smtClean="0">
                <a:solidFill>
                  <a:srgbClr val="FF0000"/>
                </a:solidFill>
              </a:rPr>
              <a:t>Внимание к индивидуальным особенностям </a:t>
            </a:r>
            <a:r>
              <a:rPr lang="ru-RU" sz="1600" smtClean="0"/>
              <a:t>детей –девочки более коммуникабельны, чем мальчики. У детей может быть различной способность к общению по причине разной психологической атмосферы в семьях.</a:t>
            </a:r>
          </a:p>
          <a:p>
            <a:r>
              <a:rPr lang="ru-RU" sz="1600" u="sng" smtClean="0">
                <a:solidFill>
                  <a:srgbClr val="FF0000"/>
                </a:solidFill>
              </a:rPr>
              <a:t>Согласованность принципов</a:t>
            </a:r>
            <a:r>
              <a:rPr lang="ru-RU" sz="1600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воспитателей и родителей.</a:t>
            </a:r>
          </a:p>
          <a:p>
            <a:r>
              <a:rPr lang="ru-RU" sz="1600" u="sng" smtClean="0">
                <a:solidFill>
                  <a:srgbClr val="FF0000"/>
                </a:solidFill>
              </a:rPr>
              <a:t>Работа над укреплением собственного авторитета </a:t>
            </a:r>
            <a:r>
              <a:rPr lang="ru-RU" sz="1600" smtClean="0"/>
              <a:t>– воспитатель должен оставаться непреложным авторитетом, как и родитель. А базируется этот авторитет на искренней вере ребенка в справедливость действий воспитателя, на желании подражать его действиям. Отсюда – требовательность взрослого к каждому своему шагу, который могут видеть и оценивать юные воспитанники.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6338"/>
            <a:ext cx="1979613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7993063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Основные особенности отношения дошкольников к личности воспитателя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450" y="1447800"/>
            <a:ext cx="7499350" cy="4429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от </a:t>
            </a:r>
            <a:r>
              <a:rPr lang="ru-RU" dirty="0" smtClean="0"/>
              <a:t>оценки внешних качеств дошкольники переходят к оценке деятельности воспитателя, а затем к оценке его нравственных качеств;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отношение детей к воспитателю взаимосвязано с отношением к ним педагога, хотя в основном для дошкольников характерна положительная оценка личности педагога;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возрастом растет осознание детьми своего отношения к воспитателю;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ролевой стереотип воспитателя в глазах детей характеризуется «ореолом роли», «ореолом непогрешимости», «ореолом </a:t>
            </a:r>
            <a:r>
              <a:rPr lang="ru-RU" dirty="0" err="1" smtClean="0"/>
              <a:t>сверхконтроля</a:t>
            </a:r>
            <a:r>
              <a:rPr lang="ru-RU" dirty="0" smtClean="0"/>
              <a:t>».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 rot="5400000">
            <a:off x="6069012" y="3227388"/>
            <a:ext cx="5400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Corbel" pitchFamily="34" charset="0"/>
              </a:rPr>
              <a:t>Интересно…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Фишечка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875"/>
            <a:ext cx="9144000" cy="46069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Утром воспитатель встречает детей приветливой улыбкой, постарается увлечь интересной игрушкой, а тем, кто болезненно переносит расставание с близкими, подготовит сюрприз.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Привычное, домашнее для детей обращение - Сашенька, Игорек, а не холодно-официальное - Егоров Александр, Кириллова Наташа.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 непосед стремится сформировать сдержанность, интерес к деятельности, побуждающий к усидчивости, сосредоточенности внимания. И вместе с тем нужно давать им возможность разрядить свою энергию в деятельности, требующей двигательной активности. От неподвижности дети утомляются.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Содержание и форма требований не могут быть одинаковыми и для самых маленьких, и для старших детей.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457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0"/>
            <a:ext cx="19446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мка 4"/>
          <p:cNvSpPr/>
          <p:nvPr/>
        </p:nvSpPr>
        <p:spPr>
          <a:xfrm>
            <a:off x="467544" y="5661248"/>
            <a:ext cx="2663825" cy="10080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611560" y="5733255"/>
            <a:ext cx="25927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Corbel" pitchFamily="34" charset="0"/>
              </a:rPr>
              <a:t>Приёмы: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21138"/>
            <a:ext cx="232727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33375"/>
            <a:ext cx="7772400" cy="5686425"/>
          </a:xfrm>
        </p:spPr>
        <p:txBody>
          <a:bodyPr/>
          <a:lstStyle/>
          <a:p>
            <a:r>
              <a:rPr lang="ru-RU" smtClean="0"/>
              <a:t>К самым маленьким педагог проявляет особую теплоту. Он умеет пожалеть, посочувствовать, создать у ребенка ощущение защищенности. Это, конечно, не означает, что дети постарше не нуждаются в чуткости, заинтересованности от педагога: в установлении душевных связей со старшими детьми от него требуется еще и умение давать объяснения, аргументировать запрет, серьезно разговаривать, шутить.</a:t>
            </a:r>
          </a:p>
          <a:p>
            <a:r>
              <a:rPr lang="ru-RU" smtClean="0"/>
              <a:t>Опора на положительные качества ребенка. Лучше подчеркивать положительные качества и тем самым закреплять их, содействуя развитию у ребенка чувства собственного достоинства.</a:t>
            </a:r>
          </a:p>
          <a:p>
            <a:endParaRPr lang="ru-RU" smtClean="0"/>
          </a:p>
        </p:txBody>
      </p:sp>
      <p:pic>
        <p:nvPicPr>
          <p:cNvPr id="2560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589588"/>
            <a:ext cx="291623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2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2276475"/>
            <a:ext cx="7777162" cy="4392613"/>
          </a:xfrm>
        </p:spPr>
      </p:pic>
      <p:sp>
        <p:nvSpPr>
          <p:cNvPr id="4" name="Блок-схема: перфолента 3"/>
          <p:cNvSpPr/>
          <p:nvPr/>
        </p:nvSpPr>
        <p:spPr>
          <a:xfrm>
            <a:off x="971550" y="549275"/>
            <a:ext cx="7488238" cy="17399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908720"/>
            <a:ext cx="734996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«Плохое поведение»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 rot="1030460">
            <a:off x="5916613" y="2692400"/>
            <a:ext cx="2933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002060"/>
                </a:solidFill>
                <a:latin typeface="Corbel" pitchFamily="34" charset="0"/>
              </a:rPr>
              <a:t>Как быть?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И ЗАДАЧИ ПЕДАГОГИЧЕСКОЙ ЭТИКИ</a:t>
            </a:r>
            <a:endParaRPr lang="ru-RU" dirty="0"/>
          </a:p>
        </p:txBody>
      </p:sp>
      <p:pic>
        <p:nvPicPr>
          <p:cNvPr id="4" name="Содержимое 3" descr="0021-021-Informatsionnaja-struktura-graf-se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196752"/>
            <a:ext cx="4067944" cy="3960440"/>
          </a:xfrm>
        </p:spPr>
      </p:pic>
      <p:sp>
        <p:nvSpPr>
          <p:cNvPr id="6" name="Прямоугольник 5"/>
          <p:cNvSpPr/>
          <p:nvPr/>
        </p:nvSpPr>
        <p:spPr>
          <a:xfrm>
            <a:off x="611561" y="1556792"/>
            <a:ext cx="4392487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ПЕДАГОГИЧЕСКАЯ ЭТИКА ЯВЛЯЕТСЯ САМОСТОЯТЕЛЬНЫМ РАЗДЕЛОМ ЭТИЧЕСКОЙ НАУКИ ИЗУЧАЕТ ОСОБЕННОСТИ ПЕДАГОГИЧЕСКОЙ МОРАЛИ, ВЫЯСНЯЕТ СПЕЦИФИКУ РЕАЛИЗАЦИИ ОБЩИХ ПРИНЦИПОВ НРАВСТВЕННОСТИ В СФЕРЕ ПЕДАГОГИЧЕСКОГО ТРУДА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7064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Причина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" name="Содержимое 2"/>
          <p:cNvGrpSpPr>
            <a:grpSpLocks noGrp="1"/>
          </p:cNvGrpSpPr>
          <p:nvPr/>
        </p:nvGrpSpPr>
        <p:grpSpPr bwMode="auto">
          <a:xfrm>
            <a:off x="390525" y="405275"/>
            <a:ext cx="8362950" cy="5616013"/>
            <a:chOff x="246" y="248"/>
            <a:chExt cx="5268" cy="3822"/>
          </a:xfrm>
        </p:grpSpPr>
        <p:pic>
          <p:nvPicPr>
            <p:cNvPr id="28674" name="Содержимое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6" y="434"/>
              <a:ext cx="5268" cy="3636"/>
            </a:xfrm>
            <a:prstGeom prst="rect">
              <a:avLst/>
            </a:prstGeom>
            <a:noFill/>
          </p:spPr>
        </p:pic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 rot="21298395">
              <a:off x="249" y="248"/>
              <a:ext cx="5262" cy="3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Corbel" pitchFamily="34" charset="0"/>
                </a:rPr>
                <a:t> 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Плохое поведение «срабатывает», и ребенок получает то, что он хочет (игрушка, внимание).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Плохое поведение может быть «нормой» – типичным для того, что ребенок видит дома.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Плохое поведение может быть способом выражения гнева, страха или других эмоций. Ребенок просто не знает способа правильного выражения.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Потеря контроля может быть вызвана физическими обстоятельствами: плохим питанием, самочувствием, аллергией, аутизмом или отставанием в развитии.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Дети чувствуют себя беспомощными, ненужными и 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      утверждают свою силу и правоту.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Дети не знают другого способа получить то, что они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r>
                <a:rPr lang="ru-RU" dirty="0">
                  <a:latin typeface="Times New Roman" pitchFamily="18" charset="0"/>
                  <a:cs typeface="Times New Roman" pitchFamily="18" charset="0"/>
                </a:rPr>
                <a:t>       хотят.</a:t>
              </a: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None/>
              </a:pPr>
              <a:endParaRPr lang="ru-RU" dirty="0">
                <a:latin typeface="Corbel" pitchFamily="34" charset="0"/>
              </a:endParaRPr>
            </a:p>
            <a:p>
              <a:pPr marL="273050" indent="-273050">
                <a:lnSpc>
                  <a:spcPct val="80000"/>
                </a:lnSpc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</a:pPr>
              <a:endParaRPr lang="ru-RU" dirty="0">
                <a:latin typeface="Corbel" pitchFamily="34" charset="0"/>
              </a:endParaRPr>
            </a:p>
          </p:txBody>
        </p:sp>
      </p:grpSp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933825"/>
            <a:ext cx="2808287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260350"/>
            <a:ext cx="22415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79388" y="4786313"/>
            <a:ext cx="8424862" cy="17176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845425" cy="5969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0724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678862" cy="63579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smtClean="0"/>
              <a:t> Понимание</a:t>
            </a:r>
          </a:p>
          <a:p>
            <a:pPr>
              <a:buFont typeface="Wingdings" pitchFamily="2" charset="2"/>
              <a:buChar char="v"/>
            </a:pPr>
            <a:r>
              <a:rPr lang="ru-RU" b="1" smtClean="0"/>
              <a:t>Предоставление детям самостоятельности.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 У них должна быть возможность самостоятельно делать выбор, принимать на себя лидерство и ответственность. Детям важно, чтобы их принимали всерьез и поручали сложные задания.</a:t>
            </a:r>
          </a:p>
          <a:p>
            <a:pPr>
              <a:buFont typeface="Wingdings" pitchFamily="2" charset="2"/>
              <a:buChar char="v"/>
            </a:pPr>
            <a:r>
              <a:rPr lang="ru-RU" b="1" smtClean="0"/>
              <a:t> Ясно объяснять детям, чего от них ждут. </a:t>
            </a:r>
          </a:p>
          <a:p>
            <a:pPr>
              <a:buFont typeface="Wingdings" pitchFamily="2" charset="2"/>
              <a:buChar char="v"/>
            </a:pPr>
            <a:r>
              <a:rPr lang="ru-RU" b="1" smtClean="0"/>
              <a:t>Следует готовить успех детей, а не подлавливать их на ошибках и воспитывать на отрицании их поведения.</a:t>
            </a:r>
          </a:p>
          <a:p>
            <a:pPr algn="ctr"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i="1" smtClean="0"/>
              <a:t>Наказание только обостряет  чувства ребёнка, ухудшает реакцию на воспитателя, приводит к соперничеству между ребенком и взрослым вместо доверия и уважения.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188913"/>
            <a:ext cx="6678612" cy="65547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«Имея доступ в сказочный дворец, имя которому — Детство, я всегда считал необходимым стать в какой-то мере ребенком. Только при этом условии дети не будут смотреть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 вас как на человека,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случайно проникшего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за ворота их сказочного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мира, как на сторожа,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охраняющего этот мир,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сторожа, которому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безразлично, что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делается внутри этого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мира».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             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Сухомлинский</a:t>
            </a:r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15231">
            <a:off x="4644008" y="2564904"/>
            <a:ext cx="50768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 rot="1439647">
            <a:off x="6230938" y="798513"/>
            <a:ext cx="3116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u="sng">
                <a:latin typeface="Corbel" pitchFamily="34" charset="0"/>
              </a:rPr>
              <a:t>Советы великих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188913"/>
            <a:ext cx="230505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6669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Даже ёлки из-под палки не растут»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«Чтобы найти общий язык, свой следует немного прикусить»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М.Малич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«Чаще улыбайтесь! Чтобы нахмуриться, нужно задействовать 721 мускула, а чтобы улыбнуться-14»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«Дети охотно всегда чем -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занимаются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 Это весьма полезно, а потом не только не следует этому мешать, но нужно принимать меры к тому, чтобы всегда у них было что делать».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Я. Коменский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«Секрет успешного воспитания лежит в уважении к ученику».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«Бесцельно со стороны воспитателя говорить об обуздании страстей, если он дает волю какой-либо собственной страсти; и бесплодными будут его старания искоренить в своем воспитаннике порок или непристойную черту, которые он допускает в себе самом»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Джон Локк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«Воспитать человека интеллектуально, не воспитав его нравственно, — значит вырастить угрозу для общества».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Рузвельт Т.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«Из самых диких жеребят выходят наилучшие лошади, только бы их как следует воспитать и выездить».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Плутар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«Вам не удастся никогда создать мудрецов, если будете убивать в детях шалунов».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Ж.Руссо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284538"/>
            <a:ext cx="28082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076700"/>
            <a:ext cx="338455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4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350"/>
            <a:ext cx="7772400" cy="57594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/>
              <a:t>Пока дошкольник находится в дошкольном учреждении, ему важно все равно чувствовать, что его любят, и ответственен за это ВОСПИТАТЕЛЬ</a:t>
            </a:r>
          </a:p>
          <a:p>
            <a:pPr>
              <a:buFont typeface="Wingdings 2" pitchFamily="18" charset="2"/>
              <a:buNone/>
            </a:pPr>
            <a:r>
              <a:rPr lang="ru-RU" sz="3200" smtClean="0"/>
              <a:t>Его главная обязанность – уметь налаживать отношения с детьми, какие бы методы ни были выбраны: убеждение, пример делом, доверительный разговор…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1187450" y="836613"/>
            <a:ext cx="698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latin typeface="Corbel" pitchFamily="34" charset="0"/>
              </a:rPr>
              <a:t>Стать другом для детей не так трудно, нужно только этого захотеть !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-315913"/>
            <a:ext cx="7772400" cy="27955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«Величие великого человека обнаруживается в том, как он обращается с маленьким людьми»</a:t>
            </a:r>
            <a:r>
              <a:rPr lang="ru-RU" b="1" i="1" dirty="0" smtClean="0"/>
              <a:t>              </a:t>
            </a:r>
            <a:r>
              <a:rPr lang="ru-RU" dirty="0" err="1" smtClean="0">
                <a:solidFill>
                  <a:srgbClr val="002060"/>
                </a:solidFill>
              </a:rPr>
              <a:t>Т.Карлейль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36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492375"/>
            <a:ext cx="79216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686800" cy="7921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Позиции воспитателя по отношению к детям: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981075"/>
            <a:ext cx="8362950" cy="554355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100" b="1" u="sng" dirty="0" smtClean="0"/>
              <a:t>"</a:t>
            </a:r>
            <a:r>
              <a:rPr lang="ru-RU" sz="3100" b="1" u="sng" dirty="0" err="1" smtClean="0"/>
              <a:t>Карабас-Барабас</a:t>
            </a:r>
            <a:r>
              <a:rPr lang="ru-RU" sz="3100" b="1" u="sng" dirty="0" smtClean="0"/>
              <a:t>"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Такой педагог нуждается лишь в четком и правильном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исполнении детьми его требований. Такое общение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похоже на дрессировку. Основой отношений является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страх и подчинение взрослому</a:t>
            </a:r>
            <a:r>
              <a:rPr lang="ru-RU" dirty="0" smtClean="0"/>
              <a:t>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Активность детей, освобожденных на некоторое время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от давления такого воспитателя, направляется на выплеск накопившейся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энергии, они не обращают внимание на воздействие взрослого пока не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устанут. Дети быстро привыкают к стимулам (окрик и замечание) и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перестают реагировать на спокойный голос и совет.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случае необходимости дети могут показывать достаточно высокий уровень овладения какими-либо знаниями и умениями. Но стоит заменить условия выполнения заданий (заменить вопросы или материал для заданий), как впечатление сразу изменится. Самое печальное последствие такого воспитания - это </a:t>
            </a:r>
            <a:r>
              <a:rPr lang="ru-RU" b="1" dirty="0" smtClean="0"/>
              <a:t>выработка у детей двойной позиции, </a:t>
            </a:r>
            <a:r>
              <a:rPr lang="ru-RU" b="1" dirty="0" err="1" smtClean="0"/>
              <a:t>манипулятивных</a:t>
            </a:r>
            <a:r>
              <a:rPr lang="ru-RU" b="1" dirty="0" smtClean="0"/>
              <a:t> способностей. </a:t>
            </a:r>
            <a:r>
              <a:rPr lang="ru-RU" dirty="0" smtClean="0"/>
              <a:t>Ведь уже в дошкольном возрасте ребенок способен понять, что ложь помогает избежать неприятностей, а лесть добиться одобрения.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6387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981075"/>
            <a:ext cx="19446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395288" y="612775"/>
            <a:ext cx="849788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 dirty="0">
                <a:latin typeface="Corbel" pitchFamily="34" charset="0"/>
              </a:rPr>
              <a:t>"</a:t>
            </a:r>
            <a:r>
              <a:rPr lang="ru-RU" sz="2400" b="1" u="sng" dirty="0" err="1">
                <a:latin typeface="Corbel" pitchFamily="34" charset="0"/>
              </a:rPr>
              <a:t>Мальвина</a:t>
            </a:r>
            <a:r>
              <a:rPr lang="ru-RU" sz="2400" b="1" u="sng" dirty="0">
                <a:latin typeface="Corbel" pitchFamily="34" charset="0"/>
              </a:rPr>
              <a:t>" </a:t>
            </a:r>
          </a:p>
          <a:p>
            <a:r>
              <a:rPr lang="ru-RU" dirty="0">
                <a:latin typeface="Corbel" pitchFamily="34" charset="0"/>
              </a:rPr>
              <a:t>	</a:t>
            </a:r>
          </a:p>
          <a:p>
            <a:r>
              <a:rPr lang="ru-RU" sz="2000" dirty="0">
                <a:latin typeface="Corbel" pitchFamily="34" charset="0"/>
              </a:rPr>
              <a:t>Такой воспитатель четко знает, что правильно, </a:t>
            </a:r>
          </a:p>
          <a:p>
            <a:r>
              <a:rPr lang="ru-RU" sz="2000" dirty="0">
                <a:latin typeface="Corbel" pitchFamily="34" charset="0"/>
              </a:rPr>
              <a:t>что нет, что нужно, а что бесполезно. Это умный</a:t>
            </a:r>
          </a:p>
          <a:p>
            <a:r>
              <a:rPr lang="ru-RU" sz="2000" dirty="0">
                <a:latin typeface="Corbel" pitchFamily="34" charset="0"/>
              </a:rPr>
              <a:t> педагог, но действующий только по четко задан-</a:t>
            </a:r>
          </a:p>
          <a:p>
            <a:r>
              <a:rPr lang="ru-RU" sz="2000" dirty="0">
                <a:latin typeface="Corbel" pitchFamily="34" charset="0"/>
              </a:rPr>
              <a:t>ному самому себе </a:t>
            </a:r>
            <a:r>
              <a:rPr lang="ru-RU" sz="2000" b="1" dirty="0">
                <a:latin typeface="Corbel" pitchFamily="34" charset="0"/>
              </a:rPr>
              <a:t>стереотипу.</a:t>
            </a:r>
            <a:r>
              <a:rPr lang="ru-RU" sz="2000" dirty="0">
                <a:latin typeface="Corbel" pitchFamily="34" charset="0"/>
              </a:rPr>
              <a:t> В выработке </a:t>
            </a:r>
            <a:r>
              <a:rPr lang="ru-RU" sz="2000" dirty="0" err="1">
                <a:latin typeface="Corbel" pitchFamily="34" charset="0"/>
              </a:rPr>
              <a:t>автома</a:t>
            </a:r>
            <a:r>
              <a:rPr lang="ru-RU" sz="2000" dirty="0">
                <a:latin typeface="Corbel" pitchFamily="34" charset="0"/>
              </a:rPr>
              <a:t>-</a:t>
            </a:r>
          </a:p>
          <a:p>
            <a:r>
              <a:rPr lang="ru-RU" sz="2000" dirty="0" err="1">
                <a:latin typeface="Corbel" pitchFamily="34" charset="0"/>
              </a:rPr>
              <a:t>тических</a:t>
            </a:r>
            <a:r>
              <a:rPr lang="ru-RU" sz="2000" dirty="0">
                <a:latin typeface="Corbel" pitchFamily="34" charset="0"/>
              </a:rPr>
              <a:t> навыков такой воспитатель добивается</a:t>
            </a:r>
          </a:p>
          <a:p>
            <a:r>
              <a:rPr lang="ru-RU" sz="2000" dirty="0">
                <a:latin typeface="Corbel" pitchFamily="34" charset="0"/>
              </a:rPr>
              <a:t> успехов, но в регулировании повседневного общения с возникающими в процессе него конфликтами подход "</a:t>
            </a:r>
            <a:r>
              <a:rPr lang="ru-RU" sz="2000" dirty="0" err="1">
                <a:latin typeface="Corbel" pitchFamily="34" charset="0"/>
              </a:rPr>
              <a:t>Мальвины</a:t>
            </a:r>
            <a:r>
              <a:rPr lang="ru-RU" sz="2000" dirty="0">
                <a:latin typeface="Corbel" pitchFamily="34" charset="0"/>
              </a:rPr>
              <a:t>" оказывается бездейственным. Все, что непонятно в поведении детей таким воспитателем оценивается, как неправильное.</a:t>
            </a:r>
          </a:p>
          <a:p>
            <a:r>
              <a:rPr lang="ru-RU" sz="2000" dirty="0">
                <a:latin typeface="Corbel" pitchFamily="34" charset="0"/>
              </a:rPr>
              <a:t> </a:t>
            </a:r>
          </a:p>
          <a:p>
            <a:r>
              <a:rPr lang="ru-RU" sz="2000" dirty="0">
                <a:latin typeface="Corbel" pitchFamily="34" charset="0"/>
              </a:rPr>
              <a:t>В группе у такого воспитателя достаточно </a:t>
            </a:r>
            <a:r>
              <a:rPr lang="ru-RU" sz="2000" b="1" dirty="0">
                <a:latin typeface="Corbel" pitchFamily="34" charset="0"/>
              </a:rPr>
              <a:t>низкий уровень детской активности, самостоятельности, любознательности и эмоциональности.</a:t>
            </a:r>
          </a:p>
        </p:txBody>
      </p:sp>
      <p:pic>
        <p:nvPicPr>
          <p:cNvPr id="17410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33375"/>
            <a:ext cx="24479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539750" y="476250"/>
            <a:ext cx="8135938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latin typeface="Corbel" pitchFamily="34" charset="0"/>
              </a:rPr>
              <a:t>"Спящая красавица"</a:t>
            </a:r>
          </a:p>
          <a:p>
            <a:r>
              <a:rPr lang="ru-RU">
                <a:latin typeface="Corbel" pitchFamily="34" charset="0"/>
              </a:rPr>
              <a:t>Она </a:t>
            </a:r>
            <a:r>
              <a:rPr lang="ru-RU" b="1">
                <a:latin typeface="Corbel" pitchFamily="34" charset="0"/>
              </a:rPr>
              <a:t>безразлична к детям</a:t>
            </a:r>
            <a:r>
              <a:rPr lang="ru-RU">
                <a:latin typeface="Corbel" pitchFamily="34" charset="0"/>
              </a:rPr>
              <a:t>, они предоставлены сами себе.</a:t>
            </a:r>
          </a:p>
          <a:p>
            <a:r>
              <a:rPr lang="ru-RU">
                <a:latin typeface="Corbel" pitchFamily="34" charset="0"/>
              </a:rPr>
              <a:t> Общение между детьми и педагогом носит чисто </a:t>
            </a:r>
          </a:p>
          <a:p>
            <a:r>
              <a:rPr lang="ru-RU">
                <a:latin typeface="Corbel" pitchFamily="34" charset="0"/>
              </a:rPr>
              <a:t>формальный характер, а отношения между детьми и их</a:t>
            </a:r>
          </a:p>
          <a:p>
            <a:r>
              <a:rPr lang="ru-RU">
                <a:latin typeface="Corbel" pitchFamily="34" charset="0"/>
              </a:rPr>
              <a:t> деятельность никак не регулируются. Дети не могут себя</a:t>
            </a:r>
          </a:p>
          <a:p>
            <a:r>
              <a:rPr lang="ru-RU">
                <a:latin typeface="Corbel" pitchFamily="34" charset="0"/>
              </a:rPr>
              <a:t>занять, постепенно они </a:t>
            </a:r>
            <a:r>
              <a:rPr lang="ru-RU" b="1">
                <a:latin typeface="Corbel" pitchFamily="34" charset="0"/>
              </a:rPr>
              <a:t>становятся либо расторможенными,</a:t>
            </a:r>
          </a:p>
          <a:p>
            <a:r>
              <a:rPr lang="ru-RU" b="1">
                <a:latin typeface="Corbel" pitchFamily="34" charset="0"/>
              </a:rPr>
              <a:t> либо безразличными.	</a:t>
            </a:r>
          </a:p>
          <a:p>
            <a:r>
              <a:rPr lang="ru-RU">
                <a:latin typeface="Corbel" pitchFamily="34" charset="0"/>
              </a:rPr>
              <a:t> </a:t>
            </a:r>
          </a:p>
          <a:p>
            <a:r>
              <a:rPr lang="ru-RU" sz="2400" b="1" u="sng">
                <a:latin typeface="Corbel" pitchFamily="34" charset="0"/>
              </a:rPr>
              <a:t>"Снежная королева" </a:t>
            </a:r>
          </a:p>
          <a:p>
            <a:r>
              <a:rPr lang="ru-RU">
                <a:latin typeface="Corbel" pitchFamily="34" charset="0"/>
              </a:rPr>
              <a:t>	</a:t>
            </a:r>
          </a:p>
          <a:p>
            <a:r>
              <a:rPr lang="ru-RU">
                <a:latin typeface="Corbel" pitchFamily="34" charset="0"/>
              </a:rPr>
              <a:t>Она красавица, но </a:t>
            </a:r>
            <a:r>
              <a:rPr lang="ru-RU" b="1">
                <a:latin typeface="Corbel" pitchFamily="34" charset="0"/>
              </a:rPr>
              <a:t>лишена чувства любви и привязанности к детям</a:t>
            </a:r>
            <a:r>
              <a:rPr lang="ru-RU">
                <a:latin typeface="Corbel" pitchFamily="34" charset="0"/>
              </a:rPr>
              <a:t>. Она добивается подчинения, манипулируя чувствами, подменяя насыщенную естественную жизнь внешне привлекательным, но, по сути, бесполезным времяпрепровождением. При такой воспитательской позиции у детей часто </a:t>
            </a:r>
            <a:r>
              <a:rPr lang="ru-RU" b="1">
                <a:latin typeface="Corbel" pitchFamily="34" charset="0"/>
              </a:rPr>
              <a:t>формируются бесчувственность, безынициативность,</a:t>
            </a:r>
          </a:p>
          <a:p>
            <a:r>
              <a:rPr lang="ru-RU" b="1">
                <a:latin typeface="Corbel" pitchFamily="34" charset="0"/>
              </a:rPr>
              <a:t> холодность по отношению друг к другу.</a:t>
            </a:r>
          </a:p>
        </p:txBody>
      </p:sp>
      <p:pic>
        <p:nvPicPr>
          <p:cNvPr id="18434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188913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81525"/>
            <a:ext cx="23034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50825" y="404813"/>
            <a:ext cx="864235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latin typeface="Corbel" pitchFamily="34" charset="0"/>
              </a:rPr>
              <a:t>"Наседка" </a:t>
            </a:r>
          </a:p>
          <a:p>
            <a:r>
              <a:rPr lang="ru-RU">
                <a:latin typeface="Corbel" pitchFamily="34" charset="0"/>
              </a:rPr>
              <a:t> </a:t>
            </a:r>
          </a:p>
          <a:p>
            <a:r>
              <a:rPr lang="ru-RU">
                <a:latin typeface="Corbel" pitchFamily="34" charset="0"/>
              </a:rPr>
              <a:t>Идеальный вариант воспитателя для ясельной группы. Она</a:t>
            </a:r>
          </a:p>
          <a:p>
            <a:r>
              <a:rPr lang="ru-RU">
                <a:latin typeface="Corbel" pitchFamily="34" charset="0"/>
              </a:rPr>
              <a:t> заботлива, внимательна, ни на минуту не оставляет детей без</a:t>
            </a:r>
          </a:p>
          <a:p>
            <a:r>
              <a:rPr lang="ru-RU">
                <a:latin typeface="Corbel" pitchFamily="34" charset="0"/>
              </a:rPr>
              <a:t> неусыпного контроля. Но такая </a:t>
            </a:r>
            <a:r>
              <a:rPr lang="ru-RU" b="1">
                <a:latin typeface="Corbel" pitchFamily="34" charset="0"/>
              </a:rPr>
              <a:t>опека и тщательное </a:t>
            </a:r>
            <a:r>
              <a:rPr lang="ru-RU">
                <a:latin typeface="Corbel" pitchFamily="34" charset="0"/>
              </a:rPr>
              <a:t>сопровож-</a:t>
            </a:r>
          </a:p>
          <a:p>
            <a:r>
              <a:rPr lang="ru-RU">
                <a:latin typeface="Corbel" pitchFamily="34" charset="0"/>
              </a:rPr>
              <a:t>дение всей детской жизнедеятельности в других возрастных</a:t>
            </a:r>
          </a:p>
          <a:p>
            <a:r>
              <a:rPr lang="ru-RU">
                <a:latin typeface="Corbel" pitchFamily="34" charset="0"/>
              </a:rPr>
              <a:t> группах приводит </a:t>
            </a:r>
            <a:r>
              <a:rPr lang="ru-RU" b="1">
                <a:latin typeface="Corbel" pitchFamily="34" charset="0"/>
              </a:rPr>
              <a:t>к развитию у детей лени, низкой самооценке, инертности.	</a:t>
            </a:r>
          </a:p>
          <a:p>
            <a:r>
              <a:rPr lang="ru-RU" b="1">
                <a:latin typeface="Corbel" pitchFamily="34" charset="0"/>
              </a:rPr>
              <a:t> </a:t>
            </a:r>
          </a:p>
          <a:p>
            <a:r>
              <a:rPr lang="ru-RU" sz="2000" b="1" u="sng">
                <a:latin typeface="Corbel" pitchFamily="34" charset="0"/>
              </a:rPr>
              <a:t>"Мери Попинс" </a:t>
            </a:r>
          </a:p>
          <a:p>
            <a:r>
              <a:rPr lang="ru-RU">
                <a:latin typeface="Corbel" pitchFamily="34" charset="0"/>
              </a:rPr>
              <a:t>	</a:t>
            </a:r>
          </a:p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Она разносторонне развита, тактична, естественна и эмоциональна. А главное - она любит детей, умеет сделать их жизнь радостной и насыщенной.</a:t>
            </a:r>
          </a:p>
          <a:p>
            <a:r>
              <a:rPr lang="ru-RU" b="1">
                <a:solidFill>
                  <a:srgbClr val="FF0000"/>
                </a:solidFill>
                <a:latin typeface="Corbel" pitchFamily="34" charset="0"/>
              </a:rPr>
              <a:t> </a:t>
            </a:r>
          </a:p>
          <a:p>
            <a:r>
              <a:rPr lang="ru-RU">
                <a:latin typeface="Corbel" pitchFamily="34" charset="0"/>
              </a:rPr>
              <a:t>Мечта любого ребенка и любого родителя - это Мери Попинс. Но так ли часто в реальной жизни мы встречаем таких педагогов, и так ли много в нас самих от этой удивительной воспитательницы.</a:t>
            </a:r>
          </a:p>
          <a:p>
            <a:r>
              <a:rPr lang="ru-RU">
                <a:latin typeface="Corbel" pitchFamily="34" charset="0"/>
              </a:rPr>
              <a:t> </a:t>
            </a:r>
          </a:p>
        </p:txBody>
      </p:sp>
      <p:pic>
        <p:nvPicPr>
          <p:cNvPr id="19458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88913"/>
            <a:ext cx="16557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63" y="4652963"/>
            <a:ext cx="15843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8509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8424862" cy="5905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800" smtClean="0"/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Правило № 1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Помогайте детям только тогда, когда они Вас просят,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даже, если считаете, что ребенок может и должен сделать это сам.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7030A0"/>
                </a:solidFill>
              </a:rPr>
              <a:t>Правило № 2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Создавайте в повседневном общении радость от познания нового, от песни и игры, разделяйте с детьми эти минуты радости и полноты жизни. 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solidFill>
                  <a:srgbClr val="00B050"/>
                </a:solidFill>
              </a:rPr>
              <a:t>Правило № 3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Доверяйте способностям детей, не требуйте единообразия, вселяйте в ребенка уверенность в своих силах, поддерживайте любые попытки сделать что-либо полезное.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</a:t>
            </a:r>
            <a:r>
              <a:rPr lang="ru-RU" sz="2000" b="1" smtClean="0">
                <a:solidFill>
                  <a:srgbClr val="FF6600"/>
                </a:solidFill>
              </a:rPr>
              <a:t>Правило № 4</a:t>
            </a:r>
            <a:endParaRPr lang="ru-RU" sz="1800" smtClean="0"/>
          </a:p>
          <a:p>
            <a:pPr>
              <a:buFont typeface="Wingdings 2" pitchFamily="18" charset="2"/>
              <a:buNone/>
            </a:pPr>
            <a:r>
              <a:rPr lang="ru-RU" sz="1800" smtClean="0"/>
              <a:t>Найдите с каждым ребенком индивидуальный контакт и стиль общения, но у всех детей следите за порядком и справедливостью в отношениях, 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       за равным соблюдением общих норм и правил жизни группы.</a:t>
            </a:r>
          </a:p>
          <a:p>
            <a:pPr>
              <a:buFont typeface="Wingdings 2" pitchFamily="18" charset="2"/>
              <a:buNone/>
            </a:pPr>
            <a:r>
              <a:rPr lang="ru-RU" sz="1800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endParaRPr lang="ru-RU" sz="800" smtClean="0"/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157788"/>
            <a:ext cx="21240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4572000" y="188913"/>
            <a:ext cx="4392613" cy="1439862"/>
          </a:xfrm>
          <a:prstGeom prst="cloudCallout">
            <a:avLst>
              <a:gd name="adj1" fmla="val -73489"/>
              <a:gd name="adj2" fmla="val 34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Несколько простых правил при общении с детьми!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Работа с семьей – это кропотливый труд. Нужно учитывать современный подход в работе с семьей. Главная тенденция – обучать родителей самостоятельному решению жизненных задач.</a:t>
            </a:r>
            <a:endParaRPr lang="ru-RU" sz="2000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20912"/>
            <a:ext cx="7848872" cy="4160416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671</TotalTime>
  <Words>1251</Words>
  <Application>Microsoft Office PowerPoint</Application>
  <PresentationFormat>Экран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Педагогическая этика общения Воспитатель – ребёнок </vt:lpstr>
      <vt:lpstr>ПРЕДМЕТ И ЗАДАЧИ ПЕДАГОГИЧЕСКОЙ ЭТИКИ</vt:lpstr>
      <vt:lpstr>«Величие великого человека обнаруживается в том, как он обращается с маленьким людьми»              Т.Карлейль</vt:lpstr>
      <vt:lpstr>Позиции воспитателя по отношению к детям:</vt:lpstr>
      <vt:lpstr>Слайд 5</vt:lpstr>
      <vt:lpstr>Слайд 6</vt:lpstr>
      <vt:lpstr>Слайд 7</vt:lpstr>
      <vt:lpstr>Слайд 8</vt:lpstr>
      <vt:lpstr>Работа с семьей – это кропотливый труд. Нужно учитывать современный подход в работе с семьей. Главная тенденция – обучать родителей самостоятельному решению жизненных задач.</vt:lpstr>
      <vt:lpstr>Слайд 10</vt:lpstr>
      <vt:lpstr>ОСНОВНЫЕ ЗАДАЧИ ВЗАИМОДЕЙСТВИЯ ВОСПИТАТЕЛЯ С РОДИТЕЛЯМИ ЯВЛЯЮТСЯ:</vt:lpstr>
      <vt:lpstr>УВАЖАЕМЫЕ ПЕДАГОГИ, ПОМНИТЕ:</vt:lpstr>
      <vt:lpstr>Эмоциональное отношение воспитателя к воспитанникам – важный фактор, влияющий на отношение детей к личности педагога</vt:lpstr>
      <vt:lpstr>Слайд 14</vt:lpstr>
      <vt:lpstr>«Киты» эффективности общения:</vt:lpstr>
      <vt:lpstr>Основные особенности отношения дошкольников к личности воспитателя</vt:lpstr>
      <vt:lpstr>     Фишечка!</vt:lpstr>
      <vt:lpstr>Слайд 18</vt:lpstr>
      <vt:lpstr>Слайд 19</vt:lpstr>
      <vt:lpstr>Причина</vt:lpstr>
      <vt:lpstr>Помощь</vt:lpstr>
      <vt:lpstr>Слайд 22</vt:lpstr>
      <vt:lpstr>«Даже ёлки из-под палки не растут»                                                     М. Малич «Чтобы найти общий язык, свой следует немного прикусить»                                                      М.Малич «Чаще улыбайтесь! Чтобы нахмуриться, нужно задействовать 721 мускула, а чтобы улыбнуться-14»  «Дети охотно всегда чем -нибудь занимаются. Это весьма полезно, а потом не только не следует этому мешать, но нужно принимать меры к тому, чтобы всегда у них было что делать».                                                                  Я. Коменский  «Секрет успешного воспитания лежит в уважении к ученику».                                                                   Эмерсон У.  «Бесцельно со стороны воспитателя говорить об обуздании страстей, если он дает волю какой-либо собственной страсти; и бесплодными будут его старания искоренить в своем воспитаннике порок или непристойную черту, которые он допускает в себе самом»                                                                    Джон Локк  «Воспитать человека интеллектуально, не воспитав его нравственно, — значит вырастить угрозу для общества».                                                                   Рузвельт Т.  «Из самых диких жеребят выходят наилучшие лошади, только бы их как следует воспитать и выездить».                                                                      Плутар  «Вам не удастся никогда создать мудрецов, если будете убивать в детях шалунов».                                                                       Ж.Руссо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Секреты педагогического общения</dc:title>
  <dc:creator>user</dc:creator>
  <cp:lastModifiedBy>ааа</cp:lastModifiedBy>
  <cp:revision>70</cp:revision>
  <dcterms:created xsi:type="dcterms:W3CDTF">2012-09-08T15:42:23Z</dcterms:created>
  <dcterms:modified xsi:type="dcterms:W3CDTF">2014-09-13T10:00:12Z</dcterms:modified>
</cp:coreProperties>
</file>