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80" r:id="rId3"/>
    <p:sldId id="279" r:id="rId4"/>
    <p:sldId id="289" r:id="rId5"/>
    <p:sldId id="266" r:id="rId6"/>
    <p:sldId id="258" r:id="rId7"/>
    <p:sldId id="267" r:id="rId8"/>
    <p:sldId id="259" r:id="rId9"/>
    <p:sldId id="282" r:id="rId10"/>
    <p:sldId id="283" r:id="rId11"/>
    <p:sldId id="286" r:id="rId12"/>
    <p:sldId id="284" r:id="rId13"/>
    <p:sldId id="285" r:id="rId14"/>
    <p:sldId id="268" r:id="rId15"/>
    <p:sldId id="261" r:id="rId16"/>
    <p:sldId id="262" r:id="rId17"/>
    <p:sldId id="271" r:id="rId18"/>
    <p:sldId id="293" r:id="rId19"/>
    <p:sldId id="274" r:id="rId20"/>
    <p:sldId id="275" r:id="rId21"/>
    <p:sldId id="264" r:id="rId22"/>
    <p:sldId id="265" r:id="rId23"/>
    <p:sldId id="277" r:id="rId24"/>
    <p:sldId id="278" r:id="rId25"/>
    <p:sldId id="291" r:id="rId26"/>
    <p:sldId id="292" r:id="rId27"/>
    <p:sldId id="290" r:id="rId28"/>
    <p:sldId id="28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M" initials="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9709" autoAdjust="0"/>
  </p:normalViewPr>
  <p:slideViewPr>
    <p:cSldViewPr>
      <p:cViewPr>
        <p:scale>
          <a:sx n="80" d="100"/>
          <a:sy n="80" d="100"/>
        </p:scale>
        <p:origin x="-145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23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8834-CA1B-4CAD-981E-E87078086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405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72D26-E379-4445-B532-64668E19C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405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91E83-3011-42A8-B5BF-D27121FE3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405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0A889-F531-4EED-B9EA-4958795A2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405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4F5A2-B713-43E4-9AF0-1F03E540F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405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8D189-9A99-41FB-A17D-BE10C0549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405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24F0-404E-40C8-967F-8BA020AF1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405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F5E6-EA88-4A9D-B85E-115E68593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405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88B5-DCD1-4BEC-A509-330C9F159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405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D16EB-717A-4F93-8D6C-D654F6732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405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719F6-E644-4ADA-98D0-2C3620C68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405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63739-42EC-4EEB-A5DE-739D2B4B9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405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1781-FF8D-4579-AE88-157844A91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405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0"/>
            <a:ext cx="9159875" cy="6858000"/>
            <a:chOff x="0" y="0"/>
            <a:chExt cx="5770" cy="4320"/>
          </a:xfrm>
        </p:grpSpPr>
        <p:sp>
          <p:nvSpPr>
            <p:cNvPr id="133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7BED633-69F0-4688-B325-C0DA40241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ransition spd="slow" advClick="0" advTm="10405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D:\&#1084;&#1091;&#1079;&#1099;&#1082;&#1072;-%20&#1056;&#1086;&#1089;&#1089;&#1080;&#1103;\&#1051;&#1102;&#1073;&#1101;\07%20&#1044;&#1072;&#1074;&#1072;&#1081;%20&#1079;&#1072;\10%20&#1044;&#1072;&#1074;&#1072;&#1081;%20&#1079;&#1072;.mp3" TargetMode="External"/><Relationship Id="rId1" Type="http://schemas.microsoft.com/office/2007/relationships/media" Target="file:///D:\&#1084;&#1091;&#1079;&#1099;&#1082;&#1072;-%20&#1056;&#1086;&#1089;&#1089;&#1080;&#1103;\&#1051;&#1102;&#1073;&#1101;\07%20&#1044;&#1072;&#1074;&#1072;&#1081;%20&#1079;&#1072;\10%20&#1044;&#1072;&#1074;&#1072;&#1081;%20&#1079;&#1072;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&#1044;&#1086;&#1074;&#1086;&#1077;&#1085;&#1085;&#1099;&#1081;%20&#1074;&#1072;&#1083;&#1100;&#1089;.mp3" TargetMode="External"/><Relationship Id="rId1" Type="http://schemas.microsoft.com/office/2007/relationships/media" Target="file:///G:\&#1044;&#1086;&#1074;&#1086;&#1077;&#1085;&#1085;&#1099;&#1081;%20&#1074;&#1072;&#1083;&#1100;&#1089;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2205039"/>
            <a:ext cx="8208963" cy="41703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dirty="0" smtClean="0"/>
              <a:t>Мини-Музей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6000" dirty="0" smtClean="0"/>
          </a:p>
        </p:txBody>
      </p:sp>
      <p:pic>
        <p:nvPicPr>
          <p:cNvPr id="307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476251"/>
            <a:ext cx="2771775" cy="2212975"/>
          </a:xfrm>
          <a:noFill/>
        </p:spPr>
      </p:pic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>
          <a:xfrm>
            <a:off x="1908176" y="0"/>
            <a:ext cx="7235825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dirty="0" smtClean="0"/>
              <a:t>Государственное Бюджетное  Образовательное Учреждение детский сад № 2223 г. Москвы </a:t>
            </a:r>
            <a:r>
              <a:rPr lang="ru-RU" sz="1400" b="1" dirty="0" smtClean="0"/>
              <a:t>ЮВАО</a:t>
            </a:r>
            <a:endParaRPr lang="ru-RU" dirty="0" smtClean="0"/>
          </a:p>
        </p:txBody>
      </p:sp>
      <p:sp>
        <p:nvSpPr>
          <p:cNvPr id="3077" name="WordArt 15"/>
          <p:cNvSpPr>
            <a:spLocks noChangeArrowheads="1" noChangeShapeType="1" noTextEdit="1"/>
          </p:cNvSpPr>
          <p:nvPr/>
        </p:nvSpPr>
        <p:spPr bwMode="auto">
          <a:xfrm>
            <a:off x="395288" y="3141664"/>
            <a:ext cx="8137525" cy="299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«Боевой Славы"</a:t>
            </a:r>
          </a:p>
        </p:txBody>
      </p:sp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узей боевой\SAM_33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131840" cy="2348880"/>
          </a:xfrm>
          <a:prstGeom prst="wave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51" name="Picture 3" descr="C:\Users\User\Desktop\музей боевой\SAM_33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2898278" cy="2173709"/>
          </a:xfrm>
          <a:prstGeom prst="wave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52" name="Picture 4" descr="C:\Users\User\Desktop\музей боевой\SAM_33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2988990" cy="2241742"/>
          </a:xfrm>
          <a:prstGeom prst="wave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узей боевой\SAM_33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2273406" cy="3031208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2051" name="Picture 3" descr="C:\Users\User\Desktop\музей боевой\SAM_33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2329687" cy="3106251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Участие детей </a:t>
            </a:r>
            <a:endParaRPr lang="ru-RU" b="1" dirty="0"/>
          </a:p>
        </p:txBody>
      </p:sp>
      <p:pic>
        <p:nvPicPr>
          <p:cNvPr id="3074" name="Picture 2" descr="F:\детсад\SAM_2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010224" cy="300766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75" name="Picture 3" descr="F:\детсад\SAM_2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064968" cy="304872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етсад\SAM_2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771454" cy="282859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099" name="Picture 3" descr="F:\детсад\SAM_16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316088"/>
            <a:ext cx="3024336" cy="403244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1600201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7" name="10 Давай з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C:\Users\User\Desktop\музей боевой\SAM_33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817118" cy="2861907"/>
          </a:xfrm>
          <a:prstGeom prst="ellipse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46" name="Picture 7" descr="C:\Users\User\Desktop\музей боевой\SAM_336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3613813" cy="2710633"/>
          </a:xfrm>
          <a:prstGeom prst="ellipse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36562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/>
              <a:t>«</a:t>
            </a:r>
            <a:r>
              <a:rPr lang="ru-RU" sz="2800" b="1" dirty="0" smtClean="0"/>
              <a:t>Дети - герои</a:t>
            </a:r>
            <a:r>
              <a:rPr lang="ru-RU" sz="2800" i="1" dirty="0" smtClean="0"/>
              <a:t>»</a:t>
            </a:r>
            <a:endParaRPr lang="ru-RU" sz="2800" i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" y="2000251"/>
            <a:ext cx="3857625" cy="35718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/>
              <a:t>Наши маленькие герои</a:t>
            </a:r>
            <a:endParaRPr lang="ru-RU" sz="1800" dirty="0"/>
          </a:p>
        </p:txBody>
      </p:sp>
      <p:pic>
        <p:nvPicPr>
          <p:cNvPr id="11269" name="Picture 5" descr="C:\Users\User\Desktop\музей боевой\SAM_33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385070" cy="4384524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1270" name="Picture 6" descr="C:\Users\User\Desktop\музей боевой\SAM_33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3751462" cy="299685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:\Users\User\Desktop\музей боевой\SAM_33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816821" cy="2861764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2291" name="Picture 6" descr="C:\Users\User\Desktop\музей боевой\SAM_33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3796739" cy="2847554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нужное и самое трудное – воспитать человека…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286375" y="2928938"/>
            <a:ext cx="3857625" cy="32019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</a:t>
            </a:r>
            <a:endParaRPr lang="ru-RU" sz="2000" dirty="0"/>
          </a:p>
        </p:txBody>
      </p:sp>
      <p:pic>
        <p:nvPicPr>
          <p:cNvPr id="1026" name="Picture 2" descr="C:\Users\User\Desktop\d9059ef3d0a4d70d31980a9c7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592288" cy="2027250"/>
          </a:xfrm>
          <a:prstGeom prst="ellipse">
            <a:avLst/>
          </a:prstGeom>
          <a:noFill/>
        </p:spPr>
      </p:pic>
      <p:pic>
        <p:nvPicPr>
          <p:cNvPr id="1027" name="Picture 3" descr="C:\Users\User\Desktop\Новая папка\1177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232248" cy="2909310"/>
          </a:xfrm>
          <a:prstGeom prst="roundRect">
            <a:avLst/>
          </a:prstGeom>
          <a:noFill/>
        </p:spPr>
      </p:pic>
      <p:pic>
        <p:nvPicPr>
          <p:cNvPr id="7" name="Picture 2" descr="C:\Users\User\Desktop\музей боевой\SAM_33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232248" cy="2976331"/>
          </a:xfrm>
          <a:prstGeom prst="rect">
            <a:avLst/>
          </a:prstGeom>
          <a:noFill/>
        </p:spPr>
      </p:pic>
      <p:pic>
        <p:nvPicPr>
          <p:cNvPr id="8" name="Picture 2" descr="C:\Users\User\Downloads\x_cdbab2c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1628709" cy="2421172"/>
          </a:xfrm>
          <a:prstGeom prst="roundRect">
            <a:avLst/>
          </a:prstGeom>
          <a:noFill/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узей боевой\l_9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237264" cy="432048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50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Дети войны- герои Советского Союза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5517232"/>
            <a:ext cx="4664547" cy="697832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1800" dirty="0" smtClean="0"/>
              <a:t>Награждены званием ГЕРОИ посмертно!!!!</a:t>
            </a:r>
            <a:endParaRPr lang="ru-RU" sz="1800" dirty="0"/>
          </a:p>
        </p:txBody>
      </p:sp>
      <p:pic>
        <p:nvPicPr>
          <p:cNvPr id="1026" name="Picture 2" descr="C:\Users\User\Desktop\Новая папка\66657029_1289905577_2187564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3240360" cy="2514073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p284_img0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1296144" cy="1732671"/>
          </a:xfrm>
          <a:prstGeom prst="rect">
            <a:avLst/>
          </a:prstGeom>
          <a:noFill/>
        </p:spPr>
      </p:pic>
      <p:pic>
        <p:nvPicPr>
          <p:cNvPr id="1028" name="Picture 4" descr="C:\Users\User\Downloads\0024-029-Ljusja-GERASIMENK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052736"/>
            <a:ext cx="1368152" cy="1785908"/>
          </a:xfrm>
          <a:prstGeom prst="rect">
            <a:avLst/>
          </a:prstGeom>
          <a:noFill/>
        </p:spPr>
      </p:pic>
      <p:pic>
        <p:nvPicPr>
          <p:cNvPr id="1029" name="Picture 5" descr="C:\Users\User\Downloads\0_87a5d_176df589_X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1139855" cy="1704455"/>
          </a:xfrm>
          <a:prstGeom prst="rect">
            <a:avLst/>
          </a:prstGeom>
          <a:noFill/>
        </p:spPr>
      </p:pic>
      <p:pic>
        <p:nvPicPr>
          <p:cNvPr id="2050" name="Picture 2" descr="C:\Users\User\Desktop\музей боевой\k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1112987" cy="1652786"/>
          </a:xfrm>
          <a:prstGeom prst="rect">
            <a:avLst/>
          </a:prstGeom>
          <a:noFill/>
        </p:spPr>
      </p:pic>
      <p:pic>
        <p:nvPicPr>
          <p:cNvPr id="2051" name="Picture 3" descr="C:\Users\User\Desktop\музей боевой\s91162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1275879" cy="1598846"/>
          </a:xfrm>
          <a:prstGeom prst="rect">
            <a:avLst/>
          </a:prstGeom>
          <a:noFill/>
        </p:spPr>
      </p:pic>
      <p:pic>
        <p:nvPicPr>
          <p:cNvPr id="2052" name="Picture 4" descr="C:\Users\User\Desktop\музей боевой\lar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1499718" cy="18622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85584" cy="95118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Мини-Музей: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1259632" y="908720"/>
            <a:ext cx="7345363" cy="4392487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b="1" i="1" u="sng" dirty="0" smtClean="0"/>
              <a:t>Программа включает следующие цели:</a:t>
            </a:r>
            <a:endParaRPr lang="en-US" sz="2400" b="1" i="1" u="sng" dirty="0" smtClean="0"/>
          </a:p>
          <a:p>
            <a:pPr algn="ctr">
              <a:buFont typeface="Wingdings" pitchFamily="2" charset="2"/>
              <a:buNone/>
              <a:defRPr/>
            </a:pPr>
            <a:endParaRPr lang="ru-RU" sz="2400" i="1" dirty="0" smtClean="0"/>
          </a:p>
          <a:p>
            <a:pPr>
              <a:defRPr/>
            </a:pPr>
            <a:r>
              <a:rPr lang="ru-RU" sz="2000" dirty="0" smtClean="0"/>
              <a:t>- способствовать формированию у  воспитанников гражданско-патриотических качеств; </a:t>
            </a:r>
            <a:endParaRPr lang="en-US" sz="2000" dirty="0" smtClean="0"/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     - способствовать расширению кругозора и воспитанию познавательных интересов и способностей;</a:t>
            </a:r>
            <a:endParaRPr lang="en-US" sz="2000" dirty="0" smtClean="0"/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- содействовать развитию общественно – политической активности детей и родителей и  овладению ими практическими навыками поисковой, исследовательской деятельности;</a:t>
            </a:r>
            <a:endParaRPr lang="en-US" sz="2000" dirty="0" smtClean="0"/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- служить целям совершенствования воспитательного процесса.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5794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 Зине Портновой…</a:t>
            </a:r>
            <a:r>
              <a:rPr lang="ru-RU" i="1" dirty="0" smtClean="0"/>
              <a:t>…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6" y="6215063"/>
            <a:ext cx="8258175" cy="4286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827584" y="1700808"/>
            <a:ext cx="4038600" cy="4530725"/>
          </a:xfrm>
        </p:spPr>
        <p:txBody>
          <a:bodyPr/>
          <a:lstStyle/>
          <a:p>
            <a:pPr>
              <a:buNone/>
            </a:pPr>
            <a:r>
              <a:rPr lang="ru-RU" sz="1100" dirty="0" smtClean="0"/>
              <a:t>..</a:t>
            </a:r>
            <a:r>
              <a:rPr lang="ru-RU" sz="1400" dirty="0" smtClean="0"/>
              <a:t>Стоял декабрь 1943 года. Зина возвращалась с задания. В деревне </a:t>
            </a:r>
            <a:r>
              <a:rPr lang="ru-RU" sz="1400" dirty="0" err="1" smtClean="0"/>
              <a:t>Мостище</a:t>
            </a:r>
            <a:r>
              <a:rPr lang="ru-RU" sz="1400" dirty="0" smtClean="0"/>
              <a:t> ее выдал предатель. Фашисты схватили юную партизанку, пытали. Ответом врагу было молчание Зины, ее презрение и ненависть, решимость бороться до конца. Во время одного из допросов, выбрав момент, Зина схватила со стола пистолет и в упор выстрела в гестаповца.</a:t>
            </a:r>
          </a:p>
          <a:p>
            <a:pPr>
              <a:buNone/>
            </a:pPr>
            <a:r>
              <a:rPr lang="ru-RU" sz="1400" dirty="0" smtClean="0"/>
              <a:t>Вбежавший на выстрел офицер был также убит наповал. Зина пыталась бежать, но фашисты настигли ее...</a:t>
            </a:r>
          </a:p>
          <a:p>
            <a:pPr>
              <a:buNone/>
            </a:pPr>
            <a:r>
              <a:rPr lang="ru-RU" sz="1400" dirty="0" smtClean="0"/>
              <a:t>Отважная юная пионерка была зверски замучена, но до последней минуты оставалась стойкой, мужественной, несгибаемой. И Родина посмертно отметила ее подвиг высшим своим званием - </a:t>
            </a:r>
            <a:r>
              <a:rPr lang="ru-RU" sz="1400" dirty="0" err="1" smtClean="0"/>
              <a:t>званием</a:t>
            </a:r>
            <a:r>
              <a:rPr lang="ru-RU" sz="1400" dirty="0" smtClean="0"/>
              <a:t> Героя Советского Союза.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User\Downloads\0024-029-Ljusja-GERASIMEN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743325" cy="48863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узей боевой\SAM_33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570784" cy="476104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099" name="Picture 3" descr="C:\Users\User\Downloads\62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822108"/>
            <a:ext cx="3359638" cy="469879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Пополнение новыми экспонатами</a:t>
            </a:r>
            <a:endParaRPr lang="ru-RU" dirty="0"/>
          </a:p>
        </p:txBody>
      </p:sp>
      <p:pic>
        <p:nvPicPr>
          <p:cNvPr id="5122" name="Picture 2" descr="C:\Users\User\Desktop\музей боевой\SAM_33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784309" cy="2088232"/>
          </a:xfrm>
          <a:prstGeom prst="roundRect">
            <a:avLst/>
          </a:prstGeom>
          <a:noFill/>
        </p:spPr>
      </p:pic>
      <p:pic>
        <p:nvPicPr>
          <p:cNvPr id="5123" name="Picture 3" descr="C:\Users\User\Desktop\музей боевой\SAM_33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2784308" cy="2088232"/>
          </a:xfrm>
          <a:prstGeom prst="roundRect">
            <a:avLst/>
          </a:prstGeom>
          <a:noFill/>
        </p:spPr>
      </p:pic>
      <p:pic>
        <p:nvPicPr>
          <p:cNvPr id="5124" name="Picture 4" descr="C:\Users\User\Desktop\музей боевой\SAM_33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2808312" cy="2106235"/>
          </a:xfrm>
          <a:prstGeom prst="roundRect">
            <a:avLst/>
          </a:prstGeom>
          <a:noFill/>
        </p:spPr>
      </p:pic>
      <p:pic>
        <p:nvPicPr>
          <p:cNvPr id="5125" name="Picture 5" descr="C:\Users\User\Desktop\музей боевой\SAM_33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2808312" cy="2106233"/>
          </a:xfrm>
          <a:prstGeom prst="roundRect">
            <a:avLst/>
          </a:prstGeom>
          <a:noFill/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Мини-Музей «Боевой Славы»</a:t>
            </a:r>
            <a:endParaRPr lang="ru-RU" sz="2800" b="1" dirty="0"/>
          </a:p>
        </p:txBody>
      </p:sp>
      <p:pic>
        <p:nvPicPr>
          <p:cNvPr id="6146" name="Picture 2" descr="C:\Users\User\Desktop\музей боевой\SAM_33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3630861" cy="2723146"/>
          </a:xfrm>
          <a:prstGeom prst="wave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6147" name="Picture 3" descr="C:\Users\User\Desktop\музей боевой\SAM_33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441377" cy="1831033"/>
          </a:xfrm>
          <a:prstGeom prst="roundRect">
            <a:avLst/>
          </a:prstGeom>
          <a:noFill/>
        </p:spPr>
      </p:pic>
      <p:pic>
        <p:nvPicPr>
          <p:cNvPr id="6148" name="Picture 4" descr="C:\Users\User\Desktop\музей боевой\SAM_33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628801"/>
            <a:ext cx="2400267" cy="1800200"/>
          </a:xfrm>
          <a:prstGeom prst="roundRect">
            <a:avLst/>
          </a:prstGeom>
          <a:noFill/>
        </p:spPr>
      </p:pic>
      <p:pic>
        <p:nvPicPr>
          <p:cNvPr id="6149" name="Picture 5" descr="C:\Users\User\Desktop\музей боевой\SAM_33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363755" cy="1772816"/>
          </a:xfrm>
          <a:prstGeom prst="roundRect">
            <a:avLst/>
          </a:prstGeom>
          <a:noFill/>
        </p:spPr>
      </p:pic>
      <p:pic>
        <p:nvPicPr>
          <p:cNvPr id="6151" name="Picture 7" descr="C:\Users\User\Desktop\музей боевой\SAM_336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540" y="4365104"/>
            <a:ext cx="2467678" cy="1850759"/>
          </a:xfrm>
          <a:prstGeom prst="roundRect">
            <a:avLst/>
          </a:prstGeom>
          <a:noFill/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512" y="548679"/>
            <a:ext cx="8750176" cy="558224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000" i="1" u="sng" dirty="0" smtClean="0"/>
              <a:t>Главная цель и задача музея «Боевой Славы»</a:t>
            </a:r>
            <a:r>
              <a:rPr lang="ru-RU" sz="4000" i="1" dirty="0" smtClean="0"/>
              <a:t> —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dirty="0" smtClean="0"/>
              <a:t>сохранить связь поколений, не разорвать ту нить,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dirty="0" smtClean="0"/>
              <a:t>которая связывает прошлое с настоящим.</a:t>
            </a:r>
          </a:p>
          <a:p>
            <a:pPr>
              <a:buNone/>
              <a:defRPr/>
            </a:pPr>
            <a:endParaRPr lang="ru-RU" sz="4000" dirty="0"/>
          </a:p>
        </p:txBody>
      </p:sp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узей боевой\1267029122_0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400325" cy="27214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75" name="Picture 3" descr="C:\Users\User\Desktop\музей боевой\SAM_33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1872208" cy="270380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77" name="Picture 5" descr="C:\Users\User\Desktop\музей боевой\l_9-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567906" cy="193456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78" name="Picture 6" descr="C:\Users\User\Desktop\музей боевой\SAM_336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3608918" cy="270668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92616336"/>
      </p:ext>
    </p:extLst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узей боевой\SAM_33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776936" cy="2832702"/>
          </a:xfrm>
          <a:prstGeom prst="wave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3" name="Picture 3" descr="C:\Users\User\Desktop\музей боевой\SAM_33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4016964" cy="3012723"/>
          </a:xfrm>
          <a:prstGeom prst="wave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16868598"/>
      </p:ext>
    </p:extLst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музей боевой\SAM_33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04664"/>
            <a:ext cx="2640293" cy="198022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147" name="Picture 3" descr="C:\Users\User\Desktop\музей боевой\SAM_34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2592288" cy="194421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148" name="Picture 4" descr="C:\Users\User\Desktop\музей боевой\SAM_33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555776" cy="191683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149" name="Picture 5" descr="C:\Users\User\Desktop\музей боевой\SAM_34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2736304" cy="205222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150" name="Picture 6" descr="C:\Users\User\Desktop\музей боевой\SAM_34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2664296" cy="199822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151" name="Picture 7" descr="C:\Users\User\Desktop\музей боевой\SAM_34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784309" cy="208823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60960959"/>
      </p:ext>
    </p:extLst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Вечный огонь!</a:t>
            </a:r>
            <a:endParaRPr lang="ru-RU" dirty="0"/>
          </a:p>
        </p:txBody>
      </p:sp>
      <p:pic>
        <p:nvPicPr>
          <p:cNvPr id="7170" name="Picture 2" descr="C:\Users\User\Downloads\091351af80f2cbd5254237b67c110c6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15000" cy="4286250"/>
          </a:xfrm>
          <a:prstGeom prst="roundRect">
            <a:avLst/>
          </a:prstGeom>
          <a:noFill/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 sz="quarter"/>
          </p:nvPr>
        </p:nvSpPr>
        <p:spPr>
          <a:xfrm>
            <a:off x="642939" y="1"/>
            <a:ext cx="7772400" cy="1071563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Роль мини-музея в воспитании  дошкольников</a:t>
            </a:r>
            <a:endParaRPr lang="ru-RU" sz="3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sz="quarter" idx="1"/>
          </p:nvPr>
        </p:nvSpPr>
        <p:spPr>
          <a:xfrm>
            <a:off x="214314" y="1143001"/>
            <a:ext cx="8929687" cy="5500688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Большую роль в реализации задач и цели по патриотическому воспитанию ребят  играет работа  музея « Боевой Славы». Как в капле воды отражается мировой океан, так и в наших садах отражена современная Россия со всеми её радостями и проблемами.</a:t>
            </a:r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r>
              <a:rPr lang="ru-RU" sz="1400" dirty="0" smtClean="0"/>
              <a:t>В системе образования патриотическое воспитание определено приоритетным направлением в воспитательной работе образовательных учреждений. Оно направлено на дальнейшее формирование патриотического сознания российских граждан как важнейшей ценности, одной из основ духовно-нравственного единства общества. Существенный вклад в развитие системы патриотического воспитания вносят  музеи.</a:t>
            </a:r>
          </a:p>
          <a:p>
            <a:pPr>
              <a:defRPr/>
            </a:pPr>
            <a:r>
              <a:rPr lang="ru-RU" sz="1400" dirty="0" smtClean="0"/>
              <a:t>Великая Отечественная война для сегодняшних ребят ушла в далекое прошлое, она стала нашей историей. Но помнить людей, отстоявших нашу Родину в те суровые годы, обязательно нужно. </a:t>
            </a:r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r>
              <a:rPr lang="ru-RU" sz="1400" dirty="0" smtClean="0"/>
              <a:t> Музей существует в саду 3 года. В нём принимает участие много  воспитанников разного возраста с 3 до 6 лет. Через музей ребята могут получить дополнительные знания по истории нашего города, приобрести навыки музейного дела. Основное направление работы нашего музея: гражданско-патриотическое воспитание .Основная идея деятельности нашего музея состоит в том, чтобы рассказать </a:t>
            </a:r>
            <a:r>
              <a:rPr lang="ru-RU" sz="1400" dirty="0" err="1" smtClean="0"/>
              <a:t>жетям</a:t>
            </a:r>
            <a:r>
              <a:rPr lang="ru-RU" sz="1400" dirty="0" smtClean="0"/>
              <a:t> об истории нашего города во время ВОВ, о мужестве и массовом героизме советского народа  и жителей Москвы в годы ВОВ. Роль музея в процессе социализации состоит в приобщении ребенка к существующим нормам и ценностям.</a:t>
            </a:r>
          </a:p>
        </p:txBody>
      </p:sp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836712"/>
            <a:ext cx="70567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/>
              <a:t> </a:t>
            </a:r>
            <a:r>
              <a:rPr lang="ru-RU" b="1" u="sng" dirty="0" smtClean="0"/>
              <a:t>Задачи программы:</a:t>
            </a:r>
            <a:endParaRPr lang="en-US" b="1" u="sng" dirty="0" smtClean="0"/>
          </a:p>
          <a:p>
            <a:pPr algn="ctr"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 -</a:t>
            </a:r>
            <a:r>
              <a:rPr lang="ru-RU" u="sng" dirty="0" smtClean="0"/>
              <a:t>социально-педагогические</a:t>
            </a:r>
            <a:r>
              <a:rPr lang="ru-RU" dirty="0" smtClean="0"/>
              <a:t> (формирование гражданского мировоззрения, воспитание чувства любви к родине, гордости, сопричастности и ответственности за историю своей страны, воспитание бережного отношения к историческому наследию);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u="sng" dirty="0" smtClean="0"/>
              <a:t>обучающие</a:t>
            </a:r>
            <a:r>
              <a:rPr lang="ru-RU" dirty="0" smtClean="0"/>
              <a:t> (обеспечить усвоение знаний по истории семьи, города, изучение основ поисковой деятельности);</a:t>
            </a:r>
            <a:endParaRPr lang="en-US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u="sng" dirty="0" smtClean="0"/>
              <a:t>познавательные</a:t>
            </a:r>
            <a:r>
              <a:rPr lang="ru-RU" dirty="0" smtClean="0"/>
              <a:t> (формировать навыки работы с историческими источниками, мемуарной, научно-популярной литературой и периодической печатью);</a:t>
            </a:r>
            <a:endParaRPr lang="en-US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u="sng" dirty="0" smtClean="0"/>
              <a:t>развивающие</a:t>
            </a:r>
            <a:r>
              <a:rPr lang="ru-RU" dirty="0" smtClean="0"/>
              <a:t> (развитие потребности  к самостоятельному изучению истории родного края; интеллектуальное, творческое развитие ребят через самостоятельную исследовательскую деятельность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Основание мини-музея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700808"/>
            <a:ext cx="3859088" cy="475252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/>
              <a:t>Ответственные за музей : воспитатели 8 группы: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/>
              <a:t>Попова Е. 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/>
              <a:t>Мельникова А. В.</a:t>
            </a: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/>
              <a:t>Организация  музея</a:t>
            </a:r>
            <a:r>
              <a:rPr lang="ru-RU" sz="1600" dirty="0" smtClean="0"/>
              <a:t> началась в 2009 году . </a:t>
            </a:r>
          </a:p>
          <a:p>
            <a:pPr>
              <a:buNone/>
              <a:defRPr/>
            </a:pPr>
            <a:r>
              <a:rPr lang="ru-RU" sz="1400" dirty="0" smtClean="0"/>
              <a:t>  Музей постоянно пополняется новыми экспонатами, принесенными родителями или сделанными ребятами. В нравственно-патриотическом воспитании особенное значение имеет </a:t>
            </a:r>
          </a:p>
          <a:p>
            <a:pPr>
              <a:buNone/>
              <a:defRPr/>
            </a:pPr>
            <a:r>
              <a:rPr lang="ru-RU" sz="1400" dirty="0" smtClean="0"/>
              <a:t>      пример взрослых, близких людей. На конкретных примерах, фактах из </a:t>
            </a:r>
          </a:p>
          <a:p>
            <a:pPr>
              <a:buNone/>
              <a:defRPr/>
            </a:pPr>
            <a:r>
              <a:rPr lang="ru-RU" sz="1400" dirty="0" smtClean="0"/>
              <a:t>       жизни членов семьи необходимо проводить работу по ознакомлению с родным краем, начиная с того, что принято назвать «малой Родиной»  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 smtClean="0"/>
          </a:p>
        </p:txBody>
      </p:sp>
      <p:pic>
        <p:nvPicPr>
          <p:cNvPr id="5" name="Довоенный валь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:\Users\User\Desktop\музей боевой\SAM_33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743646" cy="4359466"/>
          </a:xfrm>
          <a:prstGeom prst="round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357189"/>
            <a:ext cx="8072437" cy="6556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Первая медаль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1428751"/>
            <a:ext cx="3008312" cy="488056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Первая медаль представляла собой медаль прадедушки Сони </a:t>
            </a:r>
            <a:r>
              <a:rPr lang="ru-RU" dirty="0" err="1" smtClean="0"/>
              <a:t>Левандовской</a:t>
            </a:r>
            <a:r>
              <a:rPr lang="ru-RU" dirty="0" smtClean="0"/>
              <a:t>, воспитанницы 8 группы. Ее прадед Сорокин Сергей Васильевич прошел всю войну механиком-водителем танка. Участвовал в битве под Москвой. Награжден медалями и орденами.  Сейчас ему 95 лет, он жив и живет в Москве.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/>
          </a:p>
        </p:txBody>
      </p:sp>
      <p:pic>
        <p:nvPicPr>
          <p:cNvPr id="7172" name="Picture 5" descr="C:\Users\User\Desktop\музей боевой\SAM_33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2880320" cy="2245508"/>
          </a:xfrm>
          <a:prstGeom prst="ellipse">
            <a:avLst/>
          </a:prstGeom>
          <a:noFill/>
          <a:ln w="5715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173" name="Picture 5" descr="D:\семинар\фото\IMG_02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2122" y="1412776"/>
            <a:ext cx="2795854" cy="2096611"/>
          </a:xfrm>
          <a:prstGeom prst="ellipse">
            <a:avLst/>
          </a:prstGeom>
          <a:noFill/>
        </p:spPr>
      </p:pic>
      <p:pic>
        <p:nvPicPr>
          <p:cNvPr id="1026" name="Picture 2" descr="C:\Users\User\Desktop\музей боевой\SAM_33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3200872" cy="2400654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 rtlCol="0"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Фото мини-музея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14314" y="5214939"/>
            <a:ext cx="4357687" cy="1042987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 Чувство Родины начинается с восхищения тем, что видит перед собой малыш, </a:t>
            </a:r>
          </a:p>
          <a:p>
            <a:pPr>
              <a:defRPr/>
            </a:pPr>
            <a:r>
              <a:rPr lang="ru-RU" sz="1400" dirty="0" smtClean="0"/>
              <a:t>чему он  изумляется и что вызывает отклик в его душе…</a:t>
            </a:r>
            <a:endParaRPr lang="ru-RU" sz="1400" b="1" dirty="0" smtClean="0"/>
          </a:p>
        </p:txBody>
      </p:sp>
      <p:pic>
        <p:nvPicPr>
          <p:cNvPr id="8196" name="Picture 5" descr="C:\Users\User\Desktop\музей боевой\SAM_33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376388" cy="1782086"/>
          </a:xfrm>
          <a:prstGeom prst="round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8197" name="Picture 6" descr="C:\Users\User\Desktop\музей боевой\SAM_33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908720"/>
            <a:ext cx="2046635" cy="1534766"/>
          </a:xfrm>
          <a:prstGeom prst="ellipse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6" name="Picture 2" descr="C:\Users\User\Desktop\музей боевой\SAM_33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2832702" cy="3776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/>
              <a:t>Экспонаты мини-музея</a:t>
            </a:r>
            <a:r>
              <a:rPr lang="ru-RU" sz="3200" i="1" dirty="0" smtClean="0"/>
              <a:t>:</a:t>
            </a:r>
            <a:br>
              <a:rPr lang="ru-RU" sz="3200" i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9221" name="Picture 5" descr="C:\Users\User\Desktop\музей боевой\SAM_33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173480" cy="3745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2" name="Picture 6" descr="C:\Users\User\Desktop\музей боевой\SAM_33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672408" cy="3047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узей боевой\SAM_33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2952328" cy="221424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C:\Users\User\Desktop\музей боевой\SAM_33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2952328" cy="221424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 descr="C:\Users\User\Desktop\музей боевой\SAM_33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2928325" cy="2196244"/>
          </a:xfrm>
          <a:prstGeom prst="round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1029" name="Picture 5" descr="C:\Users\User\Desktop\SAM_16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2880320" cy="216024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600</Words>
  <Application>Microsoft Office PowerPoint</Application>
  <PresentationFormat>Экран (4:3)</PresentationFormat>
  <Paragraphs>65</Paragraphs>
  <Slides>28</Slides>
  <Notes>0</Notes>
  <HiddenSlides>2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Занавес</vt:lpstr>
      <vt:lpstr>Государственное Бюджетное  Образовательное Учреждение детский сад № 2223 г. Москвы ЮВАО</vt:lpstr>
      <vt:lpstr>Мини-Музей:</vt:lpstr>
      <vt:lpstr>Роль мини-музея в воспитании  дошкольников</vt:lpstr>
      <vt:lpstr>Презентация PowerPoint</vt:lpstr>
      <vt:lpstr>Основание мини-музея</vt:lpstr>
      <vt:lpstr>Первая медаль</vt:lpstr>
      <vt:lpstr>Фото мини-музея</vt:lpstr>
      <vt:lpstr>Экспонаты мини-музея:  </vt:lpstr>
      <vt:lpstr>Презентация PowerPoint</vt:lpstr>
      <vt:lpstr>Презентация PowerPoint</vt:lpstr>
      <vt:lpstr>Презентация PowerPoint</vt:lpstr>
      <vt:lpstr>Участие детей </vt:lpstr>
      <vt:lpstr>Презентация PowerPoint</vt:lpstr>
      <vt:lpstr>  </vt:lpstr>
      <vt:lpstr>«Дети - герои»</vt:lpstr>
      <vt:lpstr>Презентация PowerPoint</vt:lpstr>
      <vt:lpstr>Самое нужное и самое трудное – воспитать человека…</vt:lpstr>
      <vt:lpstr>Презентация PowerPoint</vt:lpstr>
      <vt:lpstr>Дети войны- герои Советского Союза</vt:lpstr>
      <vt:lpstr>О Зине Портновой……</vt:lpstr>
      <vt:lpstr>Презентация PowerPoint</vt:lpstr>
      <vt:lpstr>Пополнение новыми экспонатами</vt:lpstr>
      <vt:lpstr>Мини-Музей «Боевой Славы»</vt:lpstr>
      <vt:lpstr>Презентация PowerPoint</vt:lpstr>
      <vt:lpstr>Презентация PowerPoint</vt:lpstr>
      <vt:lpstr>Презентация PowerPoint</vt:lpstr>
      <vt:lpstr>Презентация PowerPoint</vt:lpstr>
      <vt:lpstr>Вечный огонь!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учреждение- Новоичинская средняя общеобразовательная школа</dc:title>
  <dc:creator>XTreme</dc:creator>
  <cp:lastModifiedBy>user</cp:lastModifiedBy>
  <cp:revision>86</cp:revision>
  <dcterms:created xsi:type="dcterms:W3CDTF">2010-05-13T13:00:40Z</dcterms:created>
  <dcterms:modified xsi:type="dcterms:W3CDTF">2014-09-30T15:02:36Z</dcterms:modified>
</cp:coreProperties>
</file>