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71" r:id="rId10"/>
    <p:sldId id="272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Степени </a:t>
            </a:r>
            <a:r>
              <a:rPr lang="ru-RU" b="1" dirty="0" smtClean="0"/>
              <a:t>сравнения наречий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Подведем итоги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691462" cy="329566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6977082" cy="4724422"/>
          </a:xfrm>
        </p:spPr>
        <p:txBody>
          <a:bodyPr>
            <a:normAutofit fontScale="25000" lnSpcReduction="20000"/>
          </a:bodyPr>
          <a:lstStyle/>
          <a:p>
            <a:pPr lvl="0" algn="ctr"/>
            <a:r>
              <a:rPr lang="ru-RU" sz="7200" dirty="0" smtClean="0"/>
              <a:t>1. Прочитай словосочетания</a:t>
            </a:r>
          </a:p>
          <a:p>
            <a:r>
              <a:rPr lang="ru-RU" sz="6400" dirty="0" smtClean="0"/>
              <a:t> </a:t>
            </a:r>
          </a:p>
          <a:p>
            <a:pPr lvl="1"/>
            <a:r>
              <a:rPr lang="ru-RU" sz="6400" i="1" dirty="0" smtClean="0"/>
              <a:t>1. задерживались дольше всех       </a:t>
            </a:r>
            <a:endParaRPr lang="ru-RU" sz="6400" dirty="0" smtClean="0"/>
          </a:p>
          <a:p>
            <a:pPr lvl="1"/>
            <a:r>
              <a:rPr lang="ru-RU" sz="6400" i="1" dirty="0" smtClean="0"/>
              <a:t>2. уходили всё дальше</a:t>
            </a:r>
            <a:endParaRPr lang="ru-RU" sz="6400" dirty="0" smtClean="0"/>
          </a:p>
          <a:p>
            <a:pPr lvl="1"/>
            <a:r>
              <a:rPr lang="ru-RU" sz="6400" i="1" dirty="0" smtClean="0"/>
              <a:t>3. поднимались более высоко</a:t>
            </a:r>
            <a:endParaRPr lang="ru-RU" sz="6400" dirty="0" smtClean="0"/>
          </a:p>
          <a:p>
            <a:pPr lvl="1"/>
            <a:r>
              <a:rPr lang="ru-RU" sz="6400" i="1" dirty="0" smtClean="0"/>
              <a:t>4. стремились выше</a:t>
            </a:r>
            <a:endParaRPr lang="ru-RU" sz="6400" dirty="0" smtClean="0"/>
          </a:p>
          <a:p>
            <a:pPr lvl="1"/>
            <a:r>
              <a:rPr lang="ru-RU" sz="6400" i="1" dirty="0" smtClean="0"/>
              <a:t>5. проснулся раньше всех</a:t>
            </a:r>
            <a:endParaRPr lang="ru-RU" sz="6400" dirty="0" smtClean="0"/>
          </a:p>
          <a:p>
            <a:pPr lvl="1"/>
            <a:r>
              <a:rPr lang="ru-RU" sz="6400" i="1" dirty="0" smtClean="0"/>
              <a:t>6. залегают более глубоко</a:t>
            </a:r>
            <a:endParaRPr lang="ru-RU" sz="6400" dirty="0" smtClean="0"/>
          </a:p>
          <a:p>
            <a:pPr lvl="1"/>
            <a:r>
              <a:rPr lang="ru-RU" sz="6400" i="1" dirty="0" smtClean="0"/>
              <a:t>7. смеялся громче всех</a:t>
            </a:r>
            <a:endParaRPr lang="ru-RU" sz="6400" dirty="0" smtClean="0"/>
          </a:p>
          <a:p>
            <a:pPr lvl="1"/>
            <a:r>
              <a:rPr lang="ru-RU" sz="6400" i="1" dirty="0" smtClean="0"/>
              <a:t>8. любил больше всего</a:t>
            </a:r>
            <a:endParaRPr lang="ru-RU" sz="6400" dirty="0" smtClean="0"/>
          </a:p>
          <a:p>
            <a:pPr lvl="1"/>
            <a:r>
              <a:rPr lang="ru-RU" sz="6400" i="1" dirty="0" smtClean="0"/>
              <a:t>9. бежит быстрей.</a:t>
            </a:r>
            <a:endParaRPr lang="ru-RU" sz="6400" dirty="0" smtClean="0"/>
          </a:p>
          <a:p>
            <a:r>
              <a:rPr lang="ru-RU" sz="6400" i="1" dirty="0" smtClean="0"/>
              <a:t> </a:t>
            </a:r>
            <a:endParaRPr lang="ru-RU" sz="6400" dirty="0" smtClean="0"/>
          </a:p>
          <a:p>
            <a:r>
              <a:rPr lang="en-US" sz="6400" dirty="0" smtClean="0"/>
              <a:t>II</a:t>
            </a:r>
            <a:r>
              <a:rPr lang="ru-RU" sz="6400" dirty="0" smtClean="0"/>
              <a:t>.     </a:t>
            </a:r>
            <a:r>
              <a:rPr lang="ru-RU" sz="7200" dirty="0" smtClean="0"/>
              <a:t>Выпиши в </a:t>
            </a:r>
            <a:r>
              <a:rPr lang="ru-RU" sz="7200" u="sng" dirty="0" smtClean="0"/>
              <a:t>столбики</a:t>
            </a:r>
            <a:r>
              <a:rPr lang="ru-RU" sz="7200" dirty="0" smtClean="0"/>
              <a:t> </a:t>
            </a:r>
            <a:r>
              <a:rPr lang="ru-RU" sz="7200" b="1" dirty="0" smtClean="0"/>
              <a:t>номера </a:t>
            </a:r>
            <a:r>
              <a:rPr lang="ru-RU" sz="7200" dirty="0" smtClean="0"/>
              <a:t>словосочетаний, в которых есть  наречия</a:t>
            </a:r>
          </a:p>
          <a:p>
            <a:r>
              <a:rPr lang="ru-RU" dirty="0" smtClean="0"/>
              <a:t> </a:t>
            </a:r>
            <a:endParaRPr lang="ru-RU" sz="1800" dirty="0" smtClean="0"/>
          </a:p>
          <a:p>
            <a:r>
              <a:rPr lang="ru-RU" dirty="0" smtClean="0"/>
              <a:t> </a:t>
            </a:r>
            <a:endParaRPr lang="ru-RU" sz="2400" dirty="0" smtClean="0"/>
          </a:p>
          <a:p>
            <a:r>
              <a:rPr lang="ru-RU" dirty="0" smtClean="0"/>
              <a:t> </a:t>
            </a:r>
            <a:endParaRPr lang="ru-RU" sz="2400" dirty="0" smtClean="0"/>
          </a:p>
          <a:p>
            <a:r>
              <a:rPr lang="ru-RU" dirty="0" smtClean="0"/>
              <a:t> </a:t>
            </a:r>
            <a:endParaRPr lang="ru-RU" sz="2400" dirty="0" smtClean="0"/>
          </a:p>
          <a:p>
            <a:r>
              <a:rPr lang="ru-RU" dirty="0" smtClean="0"/>
              <a:t> </a:t>
            </a:r>
            <a:endParaRPr lang="ru-RU" sz="2400" dirty="0" smtClean="0"/>
          </a:p>
          <a:p>
            <a:r>
              <a:rPr lang="ru-RU" dirty="0" smtClean="0"/>
              <a:t> </a:t>
            </a:r>
            <a:endParaRPr lang="ru-RU" sz="2400" dirty="0" smtClean="0"/>
          </a:p>
          <a:p>
            <a:r>
              <a:rPr lang="ru-RU" dirty="0" smtClean="0"/>
              <a:t> </a:t>
            </a:r>
            <a:endParaRPr lang="ru-RU" sz="2400" dirty="0" smtClean="0"/>
          </a:p>
          <a:p>
            <a:r>
              <a:rPr lang="ru-RU" dirty="0" smtClean="0"/>
              <a:t> </a:t>
            </a:r>
            <a:endParaRPr lang="ru-RU" sz="2400" dirty="0" smtClean="0"/>
          </a:p>
          <a:p>
            <a:r>
              <a:rPr lang="ru-RU" dirty="0" smtClean="0"/>
              <a:t> </a:t>
            </a:r>
            <a:endParaRPr lang="ru-RU" sz="2400" dirty="0" smtClean="0"/>
          </a:p>
          <a:p>
            <a:r>
              <a:rPr lang="ru-RU" dirty="0" smtClean="0"/>
              <a:t> </a:t>
            </a:r>
            <a:endParaRPr lang="ru-RU" sz="2400" dirty="0" smtClean="0"/>
          </a:p>
          <a:p>
            <a:r>
              <a:rPr lang="ru-RU" dirty="0" smtClean="0"/>
              <a:t> </a:t>
            </a:r>
            <a:endParaRPr lang="ru-RU" sz="2400" dirty="0" smtClean="0"/>
          </a:p>
          <a:p>
            <a:r>
              <a:rPr lang="ru-RU" dirty="0" smtClean="0"/>
              <a:t> </a:t>
            </a:r>
            <a:endParaRPr lang="ru-RU" sz="2400" dirty="0" smtClean="0"/>
          </a:p>
          <a:p>
            <a:r>
              <a:rPr lang="ru-RU" dirty="0" smtClean="0"/>
              <a:t> 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32199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«5» -  9 </a:t>
            </a:r>
            <a:r>
              <a:rPr lang="ru-RU" sz="2000" dirty="0" smtClean="0">
                <a:solidFill>
                  <a:schemeClr val="bg1"/>
                </a:solidFill>
              </a:rPr>
              <a:t>правильных ответов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«4» – 7-8 </a:t>
            </a:r>
            <a:r>
              <a:rPr lang="ru-RU" sz="2000" dirty="0" smtClean="0">
                <a:solidFill>
                  <a:schemeClr val="bg1"/>
                </a:solidFill>
              </a:rPr>
              <a:t>правильных ответов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«3» - 6-5 </a:t>
            </a:r>
            <a:r>
              <a:rPr lang="ru-RU" sz="2000" dirty="0" smtClean="0">
                <a:solidFill>
                  <a:schemeClr val="bg1"/>
                </a:solidFill>
              </a:rPr>
              <a:t>правильных ответов</a:t>
            </a: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2285992"/>
          <a:ext cx="6096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65551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наречия в простой форме сравнительной степени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наречия в составной форме сравнительной степени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наречия в превосходной степени сравнения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65551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6555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65551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655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4000" dirty="0" smtClean="0"/>
          </a:p>
          <a:p>
            <a:endParaRPr lang="ru-RU" sz="4000" dirty="0" smtClean="0"/>
          </a:p>
          <a:p>
            <a:r>
              <a:rPr lang="ru-RU" sz="4000" dirty="0" smtClean="0"/>
              <a:t>П.15</a:t>
            </a:r>
            <a:r>
              <a:rPr lang="ru-RU" sz="4000" dirty="0" smtClean="0"/>
              <a:t>, упр. 216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sz="3200" i="1" dirty="0" smtClean="0"/>
              <a:t>Познавательные</a:t>
            </a:r>
            <a:r>
              <a:rPr lang="ru-RU" sz="3200" dirty="0" smtClean="0"/>
              <a:t>:</a:t>
            </a:r>
          </a:p>
          <a:p>
            <a:pPr lvl="2"/>
            <a:r>
              <a:rPr lang="ru-RU" dirty="0" smtClean="0"/>
              <a:t>сформировать </a:t>
            </a:r>
            <a:r>
              <a:rPr lang="ru-RU" dirty="0" smtClean="0"/>
              <a:t>умение образовывать возможные формы степеней сравнения наречий</a:t>
            </a:r>
            <a:r>
              <a:rPr lang="ru-RU" dirty="0" smtClean="0"/>
              <a:t>;</a:t>
            </a:r>
            <a:endParaRPr lang="ru-RU" dirty="0" smtClean="0"/>
          </a:p>
          <a:p>
            <a:pPr lvl="2"/>
            <a:r>
              <a:rPr lang="ru-RU" dirty="0" smtClean="0"/>
              <a:t>усвоить способы отличия форм прилагательных и </a:t>
            </a:r>
            <a:r>
              <a:rPr lang="ru-RU" dirty="0" smtClean="0"/>
              <a:t>наречий, </a:t>
            </a:r>
            <a:r>
              <a:rPr lang="ru-RU" dirty="0" smtClean="0"/>
              <a:t>определять их синтаксическую роль.</a:t>
            </a:r>
          </a:p>
          <a:p>
            <a:pPr lvl="0"/>
            <a:r>
              <a:rPr lang="ru-RU" sz="3200" i="1" dirty="0" smtClean="0"/>
              <a:t>Развивающие</a:t>
            </a:r>
            <a:r>
              <a:rPr lang="ru-RU" sz="3200" dirty="0" smtClean="0"/>
              <a:t>:</a:t>
            </a:r>
            <a:endParaRPr lang="ru-RU" dirty="0" smtClean="0"/>
          </a:p>
          <a:p>
            <a:pPr lvl="2"/>
            <a:r>
              <a:rPr lang="ru-RU" dirty="0" smtClean="0"/>
              <a:t>развивать умение наблюдать, сравнивать, анализировать, делать вывод на основе собственных наблюдений при выполнении заданий на уроке;</a:t>
            </a:r>
          </a:p>
          <a:p>
            <a:pPr lvl="2"/>
            <a:r>
              <a:rPr lang="ru-RU" dirty="0" smtClean="0"/>
              <a:t>продолжать развивать устную и письменную речь</a:t>
            </a:r>
          </a:p>
          <a:p>
            <a:pPr lvl="0"/>
            <a:r>
              <a:rPr lang="ru-RU" sz="3200" i="1" dirty="0" smtClean="0"/>
              <a:t>Воспитательные</a:t>
            </a:r>
            <a:r>
              <a:rPr lang="ru-RU" sz="32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ru-RU" sz="2800" dirty="0" smtClean="0"/>
              <a:t>Формирование нравственных отношений в процессе совместной деятельности учитель – ученик, ученик – </a:t>
            </a:r>
            <a:r>
              <a:rPr lang="ru-RU" sz="2800" dirty="0" err="1" smtClean="0"/>
              <a:t>ученик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Синтаксическая пятиминутка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405842" cy="4724422"/>
          </a:xfrm>
        </p:spPr>
        <p:txBody>
          <a:bodyPr>
            <a:normAutofit/>
          </a:bodyPr>
          <a:lstStyle/>
          <a:p>
            <a:r>
              <a:rPr lang="ru-RU" dirty="0" smtClean="0"/>
              <a:t>– определить тип предложения </a:t>
            </a:r>
            <a:endParaRPr lang="ru-RU" dirty="0" smtClean="0"/>
          </a:p>
          <a:p>
            <a:r>
              <a:rPr lang="ru-RU" dirty="0" smtClean="0"/>
              <a:t>– расставить знаки препинания, </a:t>
            </a:r>
            <a:r>
              <a:rPr lang="ru-RU" dirty="0" smtClean="0"/>
              <a:t> </a:t>
            </a:r>
            <a:r>
              <a:rPr lang="ru-RU" dirty="0" smtClean="0"/>
              <a:t>построить схему предложения </a:t>
            </a:r>
            <a:endParaRPr lang="ru-RU" dirty="0" smtClean="0"/>
          </a:p>
          <a:p>
            <a:r>
              <a:rPr lang="ru-RU" dirty="0" smtClean="0"/>
              <a:t>– выписать из предложения однокоренные слова, определить их часть речи </a:t>
            </a:r>
            <a:endParaRPr lang="ru-RU" dirty="0" smtClean="0"/>
          </a:p>
          <a:p>
            <a:r>
              <a:rPr lang="ru-RU" dirty="0" smtClean="0"/>
              <a:t>– разобрать их по </a:t>
            </a:r>
            <a:r>
              <a:rPr lang="ru-RU" dirty="0" smtClean="0"/>
              <a:t>составу</a:t>
            </a:r>
            <a:endParaRPr lang="ru-RU" dirty="0" smtClean="0"/>
          </a:p>
          <a:p>
            <a:r>
              <a:rPr lang="ru-RU" dirty="0" smtClean="0"/>
              <a:t>– определить разряд прилагательного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Качественные прилагательные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обозначают признак </a:t>
            </a:r>
            <a:r>
              <a:rPr lang="ru-RU" dirty="0" smtClean="0"/>
              <a:t>(качество) предмета, который может быть в этом предмете</a:t>
            </a:r>
            <a:r>
              <a:rPr lang="ru-RU" b="1" dirty="0" smtClean="0"/>
              <a:t> в большей или меньшей </a:t>
            </a:r>
            <a:r>
              <a:rPr lang="ru-RU" b="1" dirty="0" smtClean="0"/>
              <a:t>степени</a:t>
            </a:r>
          </a:p>
          <a:p>
            <a:pPr>
              <a:buNone/>
            </a:pPr>
            <a:r>
              <a:rPr lang="ru-RU" dirty="0" smtClean="0"/>
              <a:t>темная </a:t>
            </a:r>
            <a:r>
              <a:rPr lang="ru-RU" dirty="0" smtClean="0"/>
              <a:t>ночь </a:t>
            </a:r>
            <a:r>
              <a:rPr lang="ru-RU" dirty="0" smtClean="0"/>
              <a:t>(темнее, более </a:t>
            </a:r>
            <a:r>
              <a:rPr lang="ru-RU" dirty="0" smtClean="0"/>
              <a:t>темная, самая темная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Степени сравнения </a:t>
            </a:r>
            <a:r>
              <a:rPr lang="ru-RU" dirty="0" smtClean="0"/>
              <a:t>имён прилагательных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СРАВНИТЕЛЬНАЯ СТЕПЕНЬ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ПРЕВОСХОДНАЯ</a:t>
                      </a:r>
                      <a:r>
                        <a:rPr lang="ru-RU" baseline="0" dirty="0" smtClean="0"/>
                        <a:t> СТЕПЕНЬ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Основа н.ф. прилагательного +</a:t>
                      </a:r>
                      <a:r>
                        <a:rPr lang="ru-RU" b="1" baseline="0" dirty="0" smtClean="0"/>
                        <a:t> </a:t>
                      </a:r>
                    </a:p>
                    <a:p>
                      <a:r>
                        <a:rPr lang="ru-RU" b="1" baseline="0" dirty="0" smtClean="0"/>
                        <a:t>суффиксы</a:t>
                      </a:r>
                      <a:r>
                        <a:rPr lang="ru-RU" b="1" i="1" baseline="0" dirty="0" smtClean="0"/>
                        <a:t> –е- ее- </a:t>
                      </a:r>
                      <a:r>
                        <a:rPr lang="ru-RU" b="1" i="1" baseline="0" dirty="0" err="1" smtClean="0"/>
                        <a:t>ше</a:t>
                      </a:r>
                      <a:r>
                        <a:rPr lang="ru-RU" b="1" i="1" baseline="0" dirty="0" smtClean="0"/>
                        <a:t>-</a:t>
                      </a:r>
                    </a:p>
                    <a:p>
                      <a:r>
                        <a:rPr lang="ru-RU" baseline="0" dirty="0" smtClean="0"/>
                        <a:t>Добрее, тверже, раньше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Основа н.ф. прилагательного +</a:t>
                      </a:r>
                      <a:r>
                        <a:rPr lang="ru-RU" b="1" baseline="0" dirty="0" smtClean="0"/>
                        <a:t> </a:t>
                      </a:r>
                    </a:p>
                    <a:p>
                      <a:r>
                        <a:rPr lang="ru-RU" b="1" baseline="0" dirty="0" smtClean="0"/>
                        <a:t>суффиксы </a:t>
                      </a:r>
                      <a:r>
                        <a:rPr lang="ru-RU" b="1" i="1" baseline="0" dirty="0" smtClean="0"/>
                        <a:t>–</a:t>
                      </a:r>
                      <a:r>
                        <a:rPr lang="ru-RU" b="1" i="1" baseline="0" dirty="0" err="1" smtClean="0"/>
                        <a:t>ейш-айш</a:t>
                      </a:r>
                      <a:r>
                        <a:rPr lang="ru-RU" b="1" i="1" baseline="0" dirty="0" smtClean="0"/>
                        <a:t>-</a:t>
                      </a:r>
                    </a:p>
                    <a:p>
                      <a:r>
                        <a:rPr lang="ru-RU" baseline="0" dirty="0" smtClean="0"/>
                        <a:t>Быстрейший, ближайший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Составная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Н.ф.</a:t>
                      </a:r>
                      <a:r>
                        <a:rPr lang="ru-RU" b="1" baseline="0" dirty="0" smtClean="0"/>
                        <a:t> прилагательного +</a:t>
                      </a:r>
                      <a:r>
                        <a:rPr lang="ru-RU" b="1" i="1" baseline="0" dirty="0" smtClean="0"/>
                        <a:t>более / менее</a:t>
                      </a:r>
                    </a:p>
                    <a:p>
                      <a:r>
                        <a:rPr lang="ru-RU" b="0" baseline="0" dirty="0" smtClean="0"/>
                        <a:t>Более красивый</a:t>
                      </a:r>
                    </a:p>
                    <a:p>
                      <a:r>
                        <a:rPr lang="ru-RU" b="0" baseline="0" dirty="0" smtClean="0"/>
                        <a:t>Менее интересный</a:t>
                      </a:r>
                      <a:endParaRPr lang="ru-RU" b="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Н.ф.</a:t>
                      </a:r>
                      <a:r>
                        <a:rPr lang="ru-RU" b="1" baseline="0" dirty="0" smtClean="0"/>
                        <a:t> прилагательного +</a:t>
                      </a:r>
                      <a:r>
                        <a:rPr lang="ru-RU" b="1" i="1" baseline="0" dirty="0" smtClean="0"/>
                        <a:t>самый / наиболее</a:t>
                      </a:r>
                    </a:p>
                    <a:p>
                      <a:r>
                        <a:rPr lang="ru-RU" baseline="0" dirty="0" smtClean="0"/>
                        <a:t>Самый близкий</a:t>
                      </a:r>
                    </a:p>
                    <a:p>
                      <a:r>
                        <a:rPr lang="ru-RU" baseline="0" dirty="0" smtClean="0"/>
                        <a:t>Наиболее интересный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Самостоятельное изучение нового материала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6762768" cy="228600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Пользуясь </a:t>
            </a:r>
            <a:r>
              <a:rPr lang="ru-RU" dirty="0" smtClean="0"/>
              <a:t>учебником с</a:t>
            </a:r>
            <a:r>
              <a:rPr lang="ru-RU" dirty="0" smtClean="0"/>
              <a:t>. 93-94</a:t>
            </a:r>
            <a:r>
              <a:rPr lang="ru-RU" dirty="0" smtClean="0"/>
              <a:t>, заполнить таблицу.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357166"/>
          <a:ext cx="7858180" cy="5517897"/>
        </p:xfrm>
        <a:graphic>
          <a:graphicData uri="http://schemas.openxmlformats.org/drawingml/2006/table">
            <a:tbl>
              <a:tblPr/>
              <a:tblGrid>
                <a:gridCol w="2382103"/>
                <a:gridCol w="2607437"/>
                <a:gridCol w="2868640"/>
              </a:tblGrid>
              <a:tr h="37231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616075" algn="l"/>
                        </a:tabLs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Сравнительная степень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Превосходная степень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616075" algn="l"/>
                        </a:tabLst>
                      </a:pPr>
                      <a:r>
                        <a:rPr lang="ru-RU" sz="2400" b="1" i="1">
                          <a:latin typeface="Calibri"/>
                          <a:ea typeface="Calibri"/>
                          <a:cs typeface="Times New Roman"/>
                        </a:rPr>
                        <a:t>Простая форма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616075" algn="l"/>
                        </a:tabLst>
                      </a:pPr>
                      <a:r>
                        <a:rPr lang="ru-RU" sz="2400" b="1" i="1">
                          <a:latin typeface="Calibri"/>
                          <a:ea typeface="Calibri"/>
                          <a:cs typeface="Times New Roman"/>
                        </a:rPr>
                        <a:t>Составная форма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>
                          <a:latin typeface="Calibri"/>
                          <a:ea typeface="Calibri"/>
                          <a:cs typeface="Times New Roman"/>
                        </a:rPr>
                        <a:t>Составная форма.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6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616075" algn="l"/>
                        </a:tabLst>
                      </a:pPr>
                      <a:r>
                        <a:rPr lang="ru-RU" sz="2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-ее,  -ей</a:t>
                      </a:r>
                      <a:endParaRPr lang="ru-RU" sz="2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  <a:tab pos="1616075" algn="l"/>
                          <a:tab pos="3391535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быстро→ быстрее→</a:t>
                      </a:r>
                      <a:br>
                        <a:rPr lang="ru-RU" sz="2400" dirty="0">
                          <a:latin typeface="Times New Roman"/>
                          <a:ea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быстрей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616075" algn="l"/>
                        </a:tabLst>
                      </a:pPr>
                      <a:r>
                        <a:rPr lang="ru-RU" sz="2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-е</a:t>
                      </a:r>
                      <a:endParaRPr lang="ru-RU" sz="2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616075" algn="l"/>
                        </a:tabLs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громко→громче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616075" algn="l"/>
                        </a:tabLst>
                      </a:pPr>
                      <a:r>
                        <a:rPr lang="ru-RU" sz="2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-</a:t>
                      </a:r>
                      <a:r>
                        <a:rPr lang="ru-RU" sz="2400" b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ше</a:t>
                      </a:r>
                      <a:endParaRPr lang="ru-RU" sz="2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рано →раньше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Более, менее +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616075" algn="l"/>
                        </a:tabLs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Наречие в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начальной</a:t>
                      </a:r>
                      <a:r>
                        <a:rPr lang="ru-RU" sz="2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форме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1" u="sng" dirty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Более</a:t>
                      </a:r>
                      <a:r>
                        <a:rPr lang="ru-RU" sz="2400" b="1" i="1" dirty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быстро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u="sng" dirty="0">
                          <a:latin typeface="Calibri"/>
                          <a:ea typeface="Calibri"/>
                          <a:cs typeface="Times New Roman"/>
                        </a:rPr>
                        <a:t>Менее </a:t>
                      </a: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громко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Наречие в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сравнит. степени простой формы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2400" b="1" dirty="0">
                          <a:latin typeface="Times New Roman"/>
                          <a:ea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               +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Всех, всего :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Громче </a:t>
                      </a:r>
                      <a:r>
                        <a:rPr lang="ru-RU" sz="2400" b="1" i="1" u="sng" dirty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всех</a:t>
                      </a:r>
                      <a:endParaRPr lang="ru-RU" sz="2400" b="1" i="1" dirty="0">
                        <a:solidFill>
                          <a:srgbClr val="4F81B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Быстрее </a:t>
                      </a:r>
                      <a:r>
                        <a:rPr lang="ru-RU" sz="2400" b="1" i="1" u="sng" dirty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всех</a:t>
                      </a:r>
                      <a:endParaRPr lang="ru-RU" sz="2400" b="1" i="1" dirty="0">
                        <a:solidFill>
                          <a:srgbClr val="4F81B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Сильнее </a:t>
                      </a:r>
                      <a:r>
                        <a:rPr lang="ru-RU" sz="2400" b="1" i="1" u="sng" dirty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2400" b="1" i="1" dirty="0">
                        <a:solidFill>
                          <a:srgbClr val="4F81B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714356"/>
          <a:ext cx="7500990" cy="4929222"/>
        </p:xfrm>
        <a:graphic>
          <a:graphicData uri="http://schemas.openxmlformats.org/drawingml/2006/table">
            <a:tbl>
              <a:tblPr/>
              <a:tblGrid>
                <a:gridCol w="1571636"/>
                <a:gridCol w="2931294"/>
                <a:gridCol w="2998060"/>
              </a:tblGrid>
              <a:tr h="866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Имя прилагательное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Наречие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Обозначает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Признак предмета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Признак действия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Относится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 имени существительному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К глаголу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Отвечает на вопрос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Какой ? Какая ? Какое 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Как? Каким образом?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В предложении является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Сказуемым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Обстоятельством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Пример.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НАШЕ </a:t>
                      </a:r>
                      <a:r>
                        <a:rPr lang="ru-RU" sz="1800" u="sng" dirty="0">
                          <a:latin typeface="Times New Roman"/>
                          <a:ea typeface="Times New Roman"/>
                        </a:rPr>
                        <a:t>ОЗЕРО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(КАКОЕ?) ГЛУБЖЕ РЕКИ.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9153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АКВАЛАНГИСТ НЫРНУЛ (КАК?) ГЛУБЖЕ РАССТАВЛЕННЫХ СЕТЕЙ.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61721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909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Чтобы не смешивать схожие формы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частей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речи,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909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надо учитывать, что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Спиши и определи часть речи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690336"/>
            <a:ext cx="79296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Тучи всё ниже опускаются над морем.</a:t>
            </a:r>
          </a:p>
          <a:p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r>
              <a:rPr lang="ru-RU" sz="2800" dirty="0" smtClean="0"/>
              <a:t>Наш дом ниже соседнего.</a:t>
            </a:r>
            <a:endParaRPr lang="ru-RU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109</TotalTime>
  <Words>353</Words>
  <PresentationFormat>Экран (4:3)</PresentationFormat>
  <Paragraphs>145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  Степени сравнения наречий </vt:lpstr>
      <vt:lpstr>Цели:</vt:lpstr>
      <vt:lpstr>Синтаксическая пятиминутка</vt:lpstr>
      <vt:lpstr>Качественные прилагательные </vt:lpstr>
      <vt:lpstr>Степени сравнения имён прилагательных</vt:lpstr>
      <vt:lpstr>Самостоятельное изучение нового материала</vt:lpstr>
      <vt:lpstr>Слайд 7</vt:lpstr>
      <vt:lpstr>Слайд 8</vt:lpstr>
      <vt:lpstr>Спиши и определи часть речи</vt:lpstr>
      <vt:lpstr> Подведем итоги</vt:lpstr>
      <vt:lpstr>Самостоятельная работа</vt:lpstr>
      <vt:lpstr>ПРОВЕРКА</vt:lpstr>
      <vt:lpstr>Домашнее задание: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Степени сравнения наречий </dc:title>
  <cp:lastModifiedBy>407</cp:lastModifiedBy>
  <cp:revision>16</cp:revision>
  <dcterms:modified xsi:type="dcterms:W3CDTF">2012-12-05T13:11:15Z</dcterms:modified>
</cp:coreProperties>
</file>