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7" r:id="rId5"/>
    <p:sldId id="270" r:id="rId6"/>
    <p:sldId id="271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6775450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9800" y="4078288"/>
            <a:ext cx="6775450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245864-8F84-44E6-963E-ECB0ADFE2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himes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4C50C3-126D-46AC-B3E8-6DE98FE6DE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fld id="{CA6AB6C7-B275-4E68-9A00-1E32B9C0626C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fld id="{8CE95931-41A4-447A-BE60-365CA549E4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357289" y="0"/>
            <a:ext cx="7627961" cy="2571744"/>
          </a:xfrm>
        </p:spPr>
        <p:txBody>
          <a:bodyPr/>
          <a:lstStyle/>
          <a:p>
            <a:pPr algn="ctr"/>
            <a:r>
              <a:rPr lang="ru-RU" dirty="0" smtClean="0"/>
              <a:t>УРОК – ПУТЕШЕСТВИЕ - ПРОЕКТ</a:t>
            </a:r>
            <a:br>
              <a:rPr lang="ru-RU" dirty="0" smtClean="0"/>
            </a:br>
            <a:r>
              <a:rPr lang="ru-RU" dirty="0" smtClean="0"/>
              <a:t> по русскому языку</a:t>
            </a:r>
            <a:br>
              <a:rPr lang="ru-RU" dirty="0" smtClean="0"/>
            </a:br>
            <a:r>
              <a:rPr lang="ru-RU" dirty="0" smtClean="0"/>
              <a:t> в 7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7158" y="4495800"/>
            <a:ext cx="8572560" cy="914400"/>
          </a:xfrm>
        </p:spPr>
        <p:txBody>
          <a:bodyPr/>
          <a:lstStyle/>
          <a:p>
            <a:r>
              <a:rPr lang="ru-RU" b="1" dirty="0" smtClean="0"/>
              <a:t>НАРЕЧИЕ.   ОБОБЩЕНИЕ.   ЗАКРЕПЛЕНИЕ.</a:t>
            </a:r>
            <a:endParaRPr lang="ru-RU" b="1" dirty="0"/>
          </a:p>
        </p:txBody>
      </p:sp>
      <p:pic>
        <p:nvPicPr>
          <p:cNvPr id="4" name="Рисунок 4" descr="cdolls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63402">
            <a:off x="146088" y="1285902"/>
            <a:ext cx="2923395" cy="315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cdolls6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547">
            <a:off x="6351242" y="1615933"/>
            <a:ext cx="2918135" cy="31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5716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Успех на уроке возможен,</a:t>
            </a:r>
            <a:b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если мы будем:</a:t>
            </a: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слышать и слушать,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вникать и размышлять,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анализировать и реагировать,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оценивать.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sz="4000" dirty="0"/>
          </a:p>
        </p:txBody>
      </p:sp>
      <p:pic>
        <p:nvPicPr>
          <p:cNvPr id="4" name="Рисунок 3" descr="C:\Users\admin\Desktop\анимашки\glaza-141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9281022">
            <a:off x="-735272" y="2064371"/>
            <a:ext cx="3429024" cy="1364461"/>
          </a:xfrm>
          <a:prstGeom prst="rect">
            <a:avLst/>
          </a:prstGeom>
          <a:noFill/>
        </p:spPr>
      </p:pic>
      <p:pic>
        <p:nvPicPr>
          <p:cNvPr id="5" name="Рисунок 4" descr="C:\Users\admin\Desktop\анимашки\79966779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4071942"/>
            <a:ext cx="1928826" cy="1857364"/>
          </a:xfrm>
          <a:prstGeom prst="rect">
            <a:avLst/>
          </a:prstGeom>
          <a:noFill/>
        </p:spPr>
      </p:pic>
      <p:pic>
        <p:nvPicPr>
          <p:cNvPr id="6" name="Рисунок 5" descr="C:\Users\HP\Desktop\всё для презентаций\аним\анимации\gbook0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7222" y="4000504"/>
            <a:ext cx="371474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39813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      Город </a:t>
            </a:r>
            <a:r>
              <a:rPr lang="ru-RU" sz="5400" b="1" dirty="0">
                <a:solidFill>
                  <a:srgbClr val="FF0000"/>
                </a:solidFill>
              </a:rPr>
              <a:t>Наречие</a:t>
            </a:r>
          </a:p>
        </p:txBody>
      </p:sp>
      <p:pic>
        <p:nvPicPr>
          <p:cNvPr id="8201" name="Picture 9" descr="RUSS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353425" cy="5256213"/>
          </a:xfrm>
          <a:solidFill>
            <a:srgbClr val="FF0000"/>
          </a:solidFill>
        </p:spPr>
      </p:pic>
      <p:pic>
        <p:nvPicPr>
          <p:cNvPr id="8202" name="Picture 10" descr="j02353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2709863"/>
            <a:ext cx="2232025" cy="2254250"/>
          </a:xfrm>
        </p:spPr>
      </p:pic>
      <p:pic>
        <p:nvPicPr>
          <p:cNvPr id="5" name="Picture 5" descr="cartoon1235o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5032375"/>
            <a:ext cx="17145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анимашки\apogoda-9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0"/>
            <a:ext cx="167640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66"/>
                </a:solidFill>
              </a:rPr>
              <a:t>План города Наречия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71678"/>
            <a:ext cx="8229600" cy="4214842"/>
          </a:xfrm>
        </p:spPr>
        <p:txBody>
          <a:bodyPr/>
          <a:lstStyle/>
          <a:p>
            <a:pPr marL="514350" indent="-514350" algn="ctr">
              <a:lnSpc>
                <a:spcPct val="90000"/>
              </a:lnSpc>
              <a:buFontTx/>
              <a:buAutoNum type="arabicPeriod"/>
            </a:pPr>
            <a:r>
              <a:rPr lang="ru-RU" sz="2800" b="1" dirty="0" smtClean="0"/>
              <a:t>Городские ворота</a:t>
            </a:r>
          </a:p>
          <a:p>
            <a:pPr marL="514350" indent="-514350" algn="ctr">
              <a:lnSpc>
                <a:spcPct val="90000"/>
              </a:lnSpc>
              <a:buFontTx/>
              <a:buAutoNum type="arabicPeriod"/>
            </a:pPr>
            <a:endParaRPr lang="ru-RU" sz="28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/>
              <a:t>2. Центральная </a:t>
            </a:r>
            <a:r>
              <a:rPr lang="ru-RU" sz="2800" b="1" dirty="0" smtClean="0"/>
              <a:t>площадь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/>
              <a:t>3. Ров на пути к </a:t>
            </a:r>
            <a:r>
              <a:rPr lang="ru-RU" sz="2800" b="1" dirty="0" smtClean="0"/>
              <a:t>замку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/>
              <a:t>4. </a:t>
            </a:r>
            <a:r>
              <a:rPr lang="ru-RU" sz="2800" b="1" dirty="0" smtClean="0"/>
              <a:t>Стражник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/>
              <a:t>5. Замок</a:t>
            </a:r>
          </a:p>
        </p:txBody>
      </p:sp>
      <p:pic>
        <p:nvPicPr>
          <p:cNvPr id="17418" name="Picture 10" descr="j01955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403466"/>
            <a:ext cx="2678100" cy="4454534"/>
          </a:xfrm>
        </p:spPr>
      </p:pic>
      <p:pic>
        <p:nvPicPr>
          <p:cNvPr id="5" name="Рисунок 4" descr="C:\Users\admin\Desktop\анимашки\children_0061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32" y="0"/>
            <a:ext cx="2571768" cy="3929090"/>
          </a:xfrm>
          <a:prstGeom prst="rect">
            <a:avLst/>
          </a:prstGeom>
          <a:noFill/>
        </p:spPr>
      </p:pic>
      <p:pic>
        <p:nvPicPr>
          <p:cNvPr id="6" name="Рисунок 5" descr="C:\Users\admin\Desktop\анимашки\children_0166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0"/>
            <a:ext cx="1785950" cy="2143116"/>
          </a:xfrm>
          <a:prstGeom prst="rect">
            <a:avLst/>
          </a:prstGeom>
          <a:noFill/>
        </p:spPr>
      </p:pic>
      <p:pic>
        <p:nvPicPr>
          <p:cNvPr id="7" name="Рисунок 6" descr="C:\Users\admin\Desktop\анимашки\ludia-2382.gif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5143512"/>
            <a:ext cx="1428760" cy="1714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143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Оценочный лист-маршрут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4423"/>
            <a:ext cx="2714612" cy="17859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dirty="0" err="1" smtClean="0"/>
              <a:t>Дата_____</a:t>
            </a:r>
            <a:endParaRPr lang="ru-RU" sz="2000" b="1" dirty="0" smtClean="0"/>
          </a:p>
          <a:p>
            <a:pPr algn="ctr">
              <a:buFontTx/>
              <a:buNone/>
            </a:pPr>
            <a:r>
              <a:rPr lang="ru-RU" sz="2000" b="1" dirty="0" err="1" smtClean="0"/>
              <a:t>Класс____</a:t>
            </a:r>
            <a:endParaRPr lang="ru-RU" sz="2000" b="1" dirty="0" smtClean="0"/>
          </a:p>
          <a:p>
            <a:pPr algn="ctr">
              <a:buFontTx/>
              <a:buNone/>
            </a:pPr>
            <a:r>
              <a:rPr lang="ru-RU" sz="2000" b="1" dirty="0" err="1" smtClean="0"/>
              <a:t>Имя______</a:t>
            </a:r>
            <a:endParaRPr lang="ru-RU" sz="2000" b="1" dirty="0"/>
          </a:p>
        </p:txBody>
      </p:sp>
      <p:graphicFrame>
        <p:nvGraphicFramePr>
          <p:cNvPr id="20576" name="Group 96"/>
          <p:cNvGraphicFramePr>
            <a:graphicFrameLocks noGrp="1"/>
          </p:cNvGraphicFramePr>
          <p:nvPr>
            <p:ph sz="quarter" idx="2"/>
          </p:nvPr>
        </p:nvGraphicFramePr>
        <p:xfrm>
          <a:off x="2714612" y="1127760"/>
          <a:ext cx="6715172" cy="5730240"/>
        </p:xfrm>
        <a:graphic>
          <a:graphicData uri="http://schemas.openxmlformats.org/drawingml/2006/table">
            <a:tbl>
              <a:tblPr/>
              <a:tblGrid>
                <a:gridCol w="4581546"/>
                <a:gridCol w="2133626"/>
              </a:tblGrid>
              <a:tr h="223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Препятствия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Баллы за задание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20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1. Городские ворота «Наречие как часть речи» ДАРЬЯ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1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2. Центральная площадь «Смысловые группы наречий» ТАТЬЯНА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15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3. Ров на пути к замку  «Слитное и  раздельное написание Не с наречиями» АЛИНА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20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4. Стражник «Дефис между частями слов в наречиях» ДМИТРИЙ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7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5. Замок «Е и И в приставках в отрицательных наречиях» АЛЕКСАНДР, «О и А на конце наречий» ГАЛИНА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0580" name="Group 100"/>
          <p:cNvGraphicFramePr>
            <a:graphicFrameLocks noGrp="1"/>
          </p:cNvGraphicFramePr>
          <p:nvPr>
            <p:ph sz="quarter" idx="3"/>
          </p:nvPr>
        </p:nvGraphicFramePr>
        <p:xfrm>
          <a:off x="0" y="4267200"/>
          <a:ext cx="2643206" cy="2590800"/>
        </p:xfrm>
        <a:graphic>
          <a:graphicData uri="http://schemas.openxmlformats.org/drawingml/2006/table">
            <a:tbl>
              <a:tblPr/>
              <a:tblGrid>
                <a:gridCol w="1321603"/>
                <a:gridCol w="1321603"/>
              </a:tblGrid>
              <a:tr h="579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 - во баллов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«5»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9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Меньше 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«2»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33"/>
                        </a:gs>
                        <a:gs pos="100000">
                          <a:srgbClr val="FF99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6" name="Рисунок 5" descr="C:\Users\admin\Desktop\анимашки\4624577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285992"/>
            <a:ext cx="2000232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Рефлексия</a:t>
            </a:r>
            <a:endParaRPr lang="ru-RU" sz="48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7225"/>
            <a:ext cx="8128026" cy="415131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Я оцениваю свою работу на уроке как…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Я (не) доволен уроком, потому что…</a:t>
            </a:r>
            <a:endParaRPr lang="ru-RU" sz="4400" dirty="0"/>
          </a:p>
        </p:txBody>
      </p:sp>
      <p:pic>
        <p:nvPicPr>
          <p:cNvPr id="4" name="Рисунок 3" descr="C:\Users\admin\Desktop\анимашки\children_0034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0"/>
            <a:ext cx="1785950" cy="2071702"/>
          </a:xfrm>
          <a:prstGeom prst="rect">
            <a:avLst/>
          </a:prstGeom>
          <a:noFill/>
        </p:spPr>
      </p:pic>
      <p:pic>
        <p:nvPicPr>
          <p:cNvPr id="5" name="Рисунок 4" descr="смс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627562"/>
            <a:ext cx="19589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Ребусы</a:t>
            </a:r>
          </a:p>
        </p:txBody>
      </p:sp>
      <p:pic>
        <p:nvPicPr>
          <p:cNvPr id="4" name="Содержимое 3" descr="E:\data\articles\50\5023\502346\Image2635.jpg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5715008" y="4071942"/>
            <a:ext cx="2857520" cy="1857388"/>
          </a:xfrm>
        </p:spPr>
      </p:pic>
      <p:pic>
        <p:nvPicPr>
          <p:cNvPr id="5" name="Рисунок 4" descr="E:\data\articles\50\5023\502346\img1.gif"/>
          <p:cNvPicPr/>
          <p:nvPr/>
        </p:nvPicPr>
        <p:blipFill>
          <a:blip r:embed="rId3" cstate="print">
            <a:duotone>
              <a:prstClr val="black"/>
              <a:srgbClr val="FF006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643570" y="1357298"/>
            <a:ext cx="28575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artoon1364p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2643188"/>
            <a:ext cx="2081212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86125" y="1643063"/>
            <a:ext cx="1714500" cy="928687"/>
          </a:xfrm>
          <a:prstGeom prst="wedgeEllipseCallout">
            <a:avLst>
              <a:gd name="adj1" fmla="val -56514"/>
              <a:gd name="adj2" fmla="val 48623"/>
            </a:avLst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1400" b="1" i="1" dirty="0"/>
              <a:t>Догадались?</a:t>
            </a:r>
          </a:p>
        </p:txBody>
      </p:sp>
      <p:pic>
        <p:nvPicPr>
          <p:cNvPr id="5127" name="Рисунок 3" descr="cdolls8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620713"/>
            <a:ext cx="8921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28662" y="4929198"/>
            <a:ext cx="27422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рядом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5715016"/>
            <a:ext cx="31165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внутри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8" grpId="1" build="allAtOnce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16125" y="0"/>
            <a:ext cx="7127875" cy="170815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2071688" y="1785938"/>
            <a:ext cx="5715000" cy="25003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7" descr="cdolls11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500042"/>
            <a:ext cx="8643965" cy="6143668"/>
          </a:xfr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</a:rPr>
              <a:t>Спасибо за работу!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>
          <a:xfrm rot="10801451" flipV="1">
            <a:off x="323850" y="5707063"/>
            <a:ext cx="8494713" cy="11509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smtClean="0">
                <a:solidFill>
                  <a:srgbClr val="FFFF00"/>
                </a:solidFill>
              </a:rPr>
              <a:t>Молодцы!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200" y="1066800"/>
            <a:ext cx="8458200" cy="4800600"/>
            <a:chOff x="288" y="672"/>
            <a:chExt cx="5328" cy="3024"/>
          </a:xfrm>
        </p:grpSpPr>
        <p:pic>
          <p:nvPicPr>
            <p:cNvPr id="20485" name="Picture 5" descr="C41-0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0" y="672"/>
              <a:ext cx="2903" cy="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6" descr="DD01009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448"/>
              <a:ext cx="120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7" descr="DD01009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288" y="864"/>
              <a:ext cx="120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Рисунок 7" descr="C:\Users\admin\Desktop\анимашки\24609094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5429264"/>
            <a:ext cx="2286016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pril1 (2)</Template>
  <TotalTime>186</TotalTime>
  <Words>198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Employee Orientation</vt:lpstr>
      <vt:lpstr>УРОК – ПУТЕШЕСТВИЕ - ПРОЕКТ  по русскому языку  в 7 классе</vt:lpstr>
      <vt:lpstr>Успех на уроке возможен, если мы будем:</vt:lpstr>
      <vt:lpstr>        Город Наречие</vt:lpstr>
      <vt:lpstr>План города Наречия</vt:lpstr>
      <vt:lpstr>Оценочный лист-маршрут</vt:lpstr>
      <vt:lpstr>Рефлексия</vt:lpstr>
      <vt:lpstr>Ребусы</vt:lpstr>
      <vt:lpstr>     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Ktolhoo</dc:creator>
  <cp:lastModifiedBy>Ktolhoo</cp:lastModifiedBy>
  <cp:revision>19</cp:revision>
  <dcterms:created xsi:type="dcterms:W3CDTF">2013-01-31T14:34:49Z</dcterms:created>
  <dcterms:modified xsi:type="dcterms:W3CDTF">2013-01-31T17:41:13Z</dcterms:modified>
</cp:coreProperties>
</file>