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а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53522-8B20-4696-B3C1-1661A838E2E9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F53286-A63F-4485-90C7-CE4F025BC168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Picture 7" descr="рам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14380"/>
          </a:xfrm>
        </p:spPr>
        <p:txBody>
          <a:bodyPr/>
          <a:lstStyle/>
          <a:p>
            <a:r>
              <a:rPr lang="ru-RU" sz="2400" dirty="0" smtClean="0"/>
              <a:t>Педагогические чтения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8429652" cy="5643602"/>
          </a:xfrm>
        </p:spPr>
        <p:txBody>
          <a:bodyPr/>
          <a:lstStyle/>
          <a:p>
            <a:r>
              <a:rPr lang="ru-RU" b="1" dirty="0" smtClean="0"/>
              <a:t>С</a:t>
            </a:r>
            <a:r>
              <a:rPr lang="ru-RU" b="1" dirty="0" smtClean="0"/>
              <a:t>ИСТЕМНО – ДЕЯТЕЛЬНОСТНЫЙ ПОДХОД  В ОБУЧЕНИИ РУССКОМУ ЯЗЫКУ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русского языка и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литературы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Павлова А.А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 Красный Яр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2013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ВСЕ ФОТКИ\мамин класс\Фото 7 класса 2009-2010\DSCN8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4259">
            <a:off x="2947701" y="2608436"/>
            <a:ext cx="3897829" cy="3311971"/>
          </a:xfrm>
          <a:prstGeom prst="rect">
            <a:avLst/>
          </a:prstGeom>
          <a:noFill/>
        </p:spPr>
      </p:pic>
      <p:pic>
        <p:nvPicPr>
          <p:cNvPr id="6147" name="Picture 3" descr="D:\ВСЕ ФОТКИ\мамин класс\Фото 7 класса 2009-2010\DSCN8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919">
            <a:off x="578946" y="5012975"/>
            <a:ext cx="2181208" cy="1628295"/>
          </a:xfrm>
          <a:prstGeom prst="rect">
            <a:avLst/>
          </a:prstGeom>
          <a:noFill/>
        </p:spPr>
      </p:pic>
      <p:pic>
        <p:nvPicPr>
          <p:cNvPr id="6148" name="Picture 4" descr="D:\ВСЕ ФОТКИ\мамин класс\Фото 7 класса 2009-2010\Класс для Павловой А.А\лё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2411">
            <a:off x="358403" y="2507312"/>
            <a:ext cx="2395522" cy="212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ru-RU" sz="3200" i="1" dirty="0" smtClean="0"/>
              <a:t>Задача </a:t>
            </a:r>
            <a:r>
              <a:rPr lang="ru-RU" sz="3200" dirty="0" smtClean="0"/>
              <a:t>не </a:t>
            </a:r>
            <a:r>
              <a:rPr lang="ru-RU" sz="3200" dirty="0" smtClean="0"/>
              <a:t>просто формировать и развивать необходимые качества, но и взаимодействовать со средой, в которой растёт ребёнок. Дать учащимся возможность делать выбор, аргументировать свою точку зрения, нести ответственность за этот выбор, а не давать </a:t>
            </a:r>
            <a:r>
              <a:rPr lang="ru-RU" sz="3200" dirty="0" smtClean="0"/>
              <a:t>готовое, поэтому использую следующие приёмы и формы:</a:t>
            </a:r>
            <a:endParaRPr lang="ru-RU" sz="3200" dirty="0"/>
          </a:p>
        </p:txBody>
      </p:sp>
      <p:pic>
        <p:nvPicPr>
          <p:cNvPr id="8194" name="Picture 2" descr="D:\ВСЕ ФОТКИ\мамин класс\Фото 7 класса 2009-2010\Класс для Павловой А.А\иго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981">
            <a:off x="3666647" y="5212683"/>
            <a:ext cx="242886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3600" b="1" dirty="0" smtClean="0"/>
              <a:t>Приемы </a:t>
            </a:r>
            <a:r>
              <a:rPr lang="ru-RU" sz="3600" b="1" dirty="0" smtClean="0"/>
              <a:t>и формы</a:t>
            </a:r>
            <a:r>
              <a:rPr lang="ru-RU" sz="3600" dirty="0" smtClean="0"/>
              <a:t> </a:t>
            </a:r>
            <a:r>
              <a:rPr lang="ru-RU" sz="3600" dirty="0" smtClean="0"/>
              <a:t>организации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1.  Использование дифференцированных заданий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 Включение в образовательный процесс ИКТ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  Использование метода проектов.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ВСЕ ФОТКИ\мамин класс\Фоточка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143512"/>
            <a:ext cx="1609704" cy="151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sz="2400" dirty="0" smtClean="0"/>
              <a:t>Стратегия  учителя,  создающего воспитывающую и развивающую атмосферу на уроке, заключается не только в  использовании  новых  методик  и  технологий  обучения,  но  и  в переориентации  сознания  учащихся:  учение  из  каждодневной принудительной  обязанности  становится  частью  общего  знакомства  с удивительным  окружающим  миром.  Именно  тогда  интеллектуальное напряжение  и  любая  деятельность,  связанная  с  ним,  вырастают  в человеческую  потребность  в  постоянном  самообразовании  и самосовершенствовании,  а жизнь окрашивается радостью познания.  Но эта цель  достижима  только  при  условии  активной  творческой  деятельности самого учителя.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5" name="Picture 3" descr="D:\ВСЕ ФОТКИ\мамин класс\Фото 7 класса 2009-2010\DSCN8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143512"/>
            <a:ext cx="242886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714908"/>
          </a:xfrm>
        </p:spPr>
        <p:txBody>
          <a:bodyPr/>
          <a:lstStyle/>
          <a:p>
            <a:r>
              <a:rPr lang="ru-RU" sz="3200" dirty="0" smtClean="0"/>
              <a:t>Именно  на  уроках  русского  языка  и  литературы  происходит формирование  таких  базовых  компетенций,  как   общекультурной, информационной,  коммуникативной.  Отсюда  вытекает  актуальность реализации системно – </a:t>
            </a:r>
            <a:r>
              <a:rPr lang="ru-RU" sz="3200" dirty="0" err="1" smtClean="0"/>
              <a:t>деятельностного</a:t>
            </a:r>
            <a:r>
              <a:rPr lang="ru-RU" sz="3200" dirty="0" smtClean="0"/>
              <a:t> подхода в преподавании русского языка и литературы.  Понять содержание текста – главная и одновременно сложная задача, стоящая перед современным школьником.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D:\ВСЕ ФОТКИ\мамин класс\DSCN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429264"/>
            <a:ext cx="189545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3600" dirty="0" smtClean="0"/>
              <a:t>Основные </a:t>
            </a:r>
            <a:r>
              <a:rPr lang="ru-RU" sz="3600" b="1" dirty="0" smtClean="0"/>
              <a:t>характеристики</a:t>
            </a:r>
            <a:r>
              <a:rPr lang="ru-RU" sz="3600" dirty="0" smtClean="0"/>
              <a:t> СДП:</a:t>
            </a:r>
            <a:br>
              <a:rPr lang="ru-RU" sz="3600" dirty="0" smtClean="0"/>
            </a:br>
            <a:r>
              <a:rPr lang="ru-RU" sz="3600" dirty="0" smtClean="0"/>
              <a:t>• Процесс обучения есть всегда обучение деятельности.</a:t>
            </a:r>
            <a:br>
              <a:rPr lang="ru-RU" sz="3600" dirty="0" smtClean="0"/>
            </a:br>
            <a:r>
              <a:rPr lang="ru-RU" sz="3600" dirty="0" smtClean="0"/>
              <a:t>• Процесс обучения – всегда творческий.</a:t>
            </a:r>
            <a:br>
              <a:rPr lang="ru-RU" sz="3600" dirty="0" smtClean="0"/>
            </a:br>
            <a:r>
              <a:rPr lang="ru-RU" sz="3600" dirty="0" smtClean="0"/>
              <a:t>• Обучение деятельности на первом этапе предполагает совместную </a:t>
            </a:r>
            <a:r>
              <a:rPr lang="ru-RU" sz="3600" dirty="0" err="1" smtClean="0"/>
              <a:t>учебно</a:t>
            </a:r>
            <a:r>
              <a:rPr lang="ru-RU" sz="3600" dirty="0" smtClean="0"/>
              <a:t>- познавательную  деятельность  группы  учащихся  под руководством учителя.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ВСЕ ФОТКИ\мамин класс\Фото 7 класса 2009-2010\DSCN8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72074"/>
            <a:ext cx="228598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sz="2800" b="1" dirty="0" smtClean="0"/>
              <a:t>Технология</a:t>
            </a:r>
            <a:r>
              <a:rPr lang="ru-RU" sz="2800" dirty="0" smtClean="0"/>
              <a:t> 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 подхода  является  механизмом качественного  достижения  новых  результатов  образования  и  включает  в себя: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Мотивацию к учебной деятельности;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Актуализацию знаний;</a:t>
            </a:r>
            <a:br>
              <a:rPr lang="ru-RU" sz="2800" dirty="0" smtClean="0"/>
            </a:br>
            <a:r>
              <a:rPr lang="ru-RU" sz="2800" dirty="0" smtClean="0"/>
              <a:t>*Проблемное </a:t>
            </a:r>
            <a:r>
              <a:rPr lang="ru-RU" sz="2800" dirty="0" smtClean="0"/>
              <a:t>объяснение нового знания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Первичное закрепление во внешней речи;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Самостоятельную работу с самопроверкой (внутренняя речь);</a:t>
            </a:r>
            <a:br>
              <a:rPr lang="ru-RU" sz="2800" dirty="0" smtClean="0"/>
            </a:br>
            <a:r>
              <a:rPr lang="ru-RU" sz="2800" dirty="0" smtClean="0"/>
              <a:t>*</a:t>
            </a:r>
            <a:r>
              <a:rPr lang="ru-RU" sz="2800" dirty="0" smtClean="0"/>
              <a:t>Включение </a:t>
            </a:r>
            <a:r>
              <a:rPr lang="ru-RU" sz="2800" dirty="0" smtClean="0"/>
              <a:t>нового знания в систему знаний и повторение;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Рефлексия.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D:\ВСЕ ФОТКИ\мамин класс\Фото 7 класса 2009-2010\DSCN8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2928926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sz="3200" dirty="0" smtClean="0"/>
              <a:t>Одной из форм </a:t>
            </a:r>
            <a:r>
              <a:rPr lang="ru-RU" sz="3200" dirty="0" err="1" smtClean="0"/>
              <a:t>деятельностного</a:t>
            </a:r>
            <a:r>
              <a:rPr lang="ru-RU" sz="3200" dirty="0" smtClean="0"/>
              <a:t> </a:t>
            </a:r>
            <a:r>
              <a:rPr lang="ru-RU" sz="3200" dirty="0" smtClean="0"/>
              <a:t>подхода на уроках русского языка </a:t>
            </a:r>
            <a:r>
              <a:rPr lang="ru-RU" sz="3200" dirty="0" smtClean="0"/>
              <a:t>является </a:t>
            </a:r>
            <a:r>
              <a:rPr lang="ru-RU" sz="3200" b="1" i="1" dirty="0" smtClean="0"/>
              <a:t>проектная деятельность </a:t>
            </a:r>
            <a:r>
              <a:rPr lang="ru-RU" sz="3200" dirty="0" smtClean="0"/>
              <a:t>обучающихся.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Метод </a:t>
            </a:r>
            <a:r>
              <a:rPr lang="ru-RU" sz="3200" dirty="0" smtClean="0"/>
              <a:t>проектов предполагает решение какой-то проблемы и всегда  ориентирован  на  самостоятельную  деятельность  учащихся  – индивидуальную,  парную,  групповую,  которую  учащиеся  выполняют  в течение определённого отрезка времени.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 descr="D:\ВСЕ ФОТКИ\мамин класс\Фото 7 класса 2009-2010\Класс для Павловой А.А\Фоточка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5561028"/>
            <a:ext cx="2071702" cy="1296972"/>
          </a:xfrm>
          <a:prstGeom prst="rect">
            <a:avLst/>
          </a:prstGeom>
          <a:noFill/>
        </p:spPr>
      </p:pic>
      <p:pic>
        <p:nvPicPr>
          <p:cNvPr id="11267" name="Picture 3" descr="D:\ВСЕ ФОТКИ\мамин класс\Фото 7 класса 2009-2010\DSCN8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189545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ru-RU" sz="2800" dirty="0" smtClean="0"/>
              <a:t>Главными </a:t>
            </a:r>
            <a:r>
              <a:rPr lang="ru-RU" sz="2800" b="1" dirty="0" smtClean="0"/>
              <a:t>целями</a:t>
            </a:r>
            <a:r>
              <a:rPr lang="ru-RU" sz="2800" dirty="0" smtClean="0"/>
              <a:t> введения этого метода  являются:</a:t>
            </a:r>
            <a:br>
              <a:rPr lang="ru-RU" sz="2800" dirty="0" smtClean="0"/>
            </a:br>
            <a:r>
              <a:rPr lang="ru-RU" sz="2800" dirty="0" smtClean="0"/>
              <a:t>1. развитие интереса к предмету;</a:t>
            </a:r>
            <a:br>
              <a:rPr lang="ru-RU" sz="2800" dirty="0" smtClean="0"/>
            </a:br>
            <a:r>
              <a:rPr lang="ru-RU" sz="2800" dirty="0" smtClean="0"/>
              <a:t>1. приобретение исследовательского опыта;</a:t>
            </a:r>
            <a:br>
              <a:rPr lang="ru-RU" sz="2800" dirty="0" smtClean="0"/>
            </a:br>
            <a:r>
              <a:rPr lang="ru-RU" sz="2800" dirty="0" smtClean="0"/>
              <a:t>2. развитие умения творчески оформлять и доносить до заинтересованной аудитории необходимую информацию;3. развитие умения работать  самостоятельно, в парах, в группах и т.д.;</a:t>
            </a:r>
            <a:br>
              <a:rPr lang="ru-RU" sz="2800" dirty="0" smtClean="0"/>
            </a:br>
            <a:r>
              <a:rPr lang="ru-RU" sz="2800" dirty="0" smtClean="0"/>
              <a:t>4. получение дополнительных знаний по теме;</a:t>
            </a:r>
            <a:br>
              <a:rPr lang="ru-RU" sz="2800" dirty="0" smtClean="0"/>
            </a:br>
            <a:r>
              <a:rPr lang="ru-RU" sz="2800" dirty="0" smtClean="0"/>
              <a:t>5. развитие навыков монологической речи (по заданным образцам)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D:\ВСЕ ФОТКИ\мамин класс\Фоточка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271461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sz="2400" dirty="0" smtClean="0"/>
              <a:t>Используя на уроках системно  -  </a:t>
            </a:r>
            <a:r>
              <a:rPr lang="ru-RU" sz="2400" dirty="0" err="1" smtClean="0"/>
              <a:t>деятельностный</a:t>
            </a:r>
            <a:r>
              <a:rPr lang="ru-RU" sz="2400" dirty="0" smtClean="0"/>
              <a:t>  подход, </a:t>
            </a:r>
            <a:r>
              <a:rPr lang="ru-RU" sz="2400" b="1" dirty="0" smtClean="0"/>
              <a:t>решаю </a:t>
            </a:r>
            <a:r>
              <a:rPr lang="ru-RU" sz="2400" b="1" dirty="0" smtClean="0"/>
              <a:t>следующие задачи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- помогаю  эффективному  накоплению  каждым  учеником  собственного личного опыта;</a:t>
            </a:r>
            <a:br>
              <a:rPr lang="ru-RU" sz="2400" dirty="0" smtClean="0"/>
            </a:br>
            <a:r>
              <a:rPr lang="ru-RU" sz="2400" dirty="0" smtClean="0"/>
              <a:t>-  развиваю творческие способности;</a:t>
            </a:r>
            <a:br>
              <a:rPr lang="ru-RU" sz="2400" dirty="0" smtClean="0"/>
            </a:br>
            <a:r>
              <a:rPr lang="ru-RU" sz="2400" dirty="0" smtClean="0"/>
              <a:t>- предлагаю дифференцированные учебные задания и формы работы,</a:t>
            </a:r>
            <a:br>
              <a:rPr lang="ru-RU" sz="2400" dirty="0" smtClean="0"/>
            </a:br>
            <a:r>
              <a:rPr lang="ru-RU" sz="2400" dirty="0" smtClean="0"/>
              <a:t> - поощряю </a:t>
            </a:r>
            <a:r>
              <a:rPr lang="ru-RU" sz="2400" dirty="0" smtClean="0"/>
              <a:t>к самостоятельному поиску путей решения поставленных проблем;</a:t>
            </a:r>
            <a:br>
              <a:rPr lang="ru-RU" sz="2400" dirty="0" smtClean="0"/>
            </a:br>
            <a:r>
              <a:rPr lang="ru-RU" sz="2400" dirty="0" smtClean="0"/>
              <a:t>- осуществляю личностно-ориентированную направленность;</a:t>
            </a:r>
            <a:br>
              <a:rPr lang="ru-RU" sz="2400" dirty="0" smtClean="0"/>
            </a:br>
            <a:r>
              <a:rPr lang="ru-RU" sz="2400" dirty="0" smtClean="0"/>
              <a:t>- помогаю ученику самостоятельно планировать свою деятельность;</a:t>
            </a:r>
            <a:br>
              <a:rPr lang="ru-RU" sz="2400" dirty="0" smtClean="0"/>
            </a:br>
            <a:r>
              <a:rPr lang="ru-RU" sz="2400" dirty="0" smtClean="0"/>
              <a:t>- побуждаю детей к самооценке, анализу и исправлению ошибок.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D:\ВСЕ ФОТКИ\мамин класс\Фото 7 класса 2009-2010\DSCN8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62" y="5572140"/>
            <a:ext cx="2109738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0"/>
          </a:xfrm>
        </p:spPr>
        <p:txBody>
          <a:bodyPr/>
          <a:lstStyle/>
          <a:p>
            <a:r>
              <a:rPr lang="ru-RU" sz="2400" b="1" dirty="0" smtClean="0"/>
              <a:t>Предлагаю несколько примеров такой работы: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400" dirty="0" smtClean="0"/>
              <a:t>В </a:t>
            </a:r>
            <a:r>
              <a:rPr lang="ru-RU" sz="2400" dirty="0" smtClean="0"/>
              <a:t>начале урока дети знакомятся с темой,  записанной на доске;  урок заканчивается обсуждением вопроса о том, какие задания относятся к данной теме;  выясняется,  соответствует  ли данная тема содержанию урока, является ли тема основной для урока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dirty="0" smtClean="0"/>
              <a:t>Тема  </a:t>
            </a:r>
            <a:r>
              <a:rPr lang="ru-RU" sz="2400" dirty="0" smtClean="0"/>
              <a:t>урока  не  сообщается;  дети  в  конце  урока  получают  задание сформулировать его тему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 smtClean="0"/>
              <a:t>Называю </a:t>
            </a:r>
            <a:r>
              <a:rPr lang="ru-RU" sz="2400" dirty="0" smtClean="0"/>
              <a:t>содержание заданий,  которые нужно выполнить на уроке;  в конце урока обсуждается их результат.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ВСЕ ФОТКИ\мамин класс\Фото 7 класса 2009-2010\Класс для Павловой А.А\стё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357826"/>
            <a:ext cx="2071670" cy="1500174"/>
          </a:xfrm>
          <a:prstGeom prst="rect">
            <a:avLst/>
          </a:prstGeom>
          <a:noFill/>
        </p:spPr>
      </p:pic>
      <p:pic>
        <p:nvPicPr>
          <p:cNvPr id="10243" name="Picture 3" descr="D:\ВСЕ ФОТКИ\мамин класс\Фото 7 класса 2009-2010\Класс для Павловой А.А\с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786058"/>
            <a:ext cx="114297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2800" b="1" dirty="0" smtClean="0"/>
              <a:t>Приемы </a:t>
            </a:r>
            <a:r>
              <a:rPr lang="ru-RU" sz="2800" b="1" dirty="0" smtClean="0"/>
              <a:t>и методы</a:t>
            </a:r>
            <a:r>
              <a:rPr lang="ru-RU" sz="2800" dirty="0" smtClean="0"/>
              <a:t>, «включающие» школьников в совместную работу -  решение  задач и заданий практического характера,  разгадывание ребусов, загадок, игры, уроки-путешествия, уроки-семинары, уроки- диспуты и др.   Из этого следует… «Сегодня   у нас не будет урока,   у нас состоится пресс-конференция на тему…» Или «У нас урок вопросов и ответов. Учимся задавать  вопросы… Учимся   подвергать  сомнению  любую  высказанную идею.  Ищем  ошибки   в  сказанном…   Делимся  на  критиков  и изобретателей….».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8" name="Picture 2" descr="D:\ВСЕ ФОТКИ\мамин класс\Фото 7 класса 2009-2010\Класс для Павловой А.А\п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89542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енажёр_приставки_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тренажёр_приставки_</Template>
  <TotalTime>142</TotalTime>
  <Words>359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тренажёр_приставки_</vt:lpstr>
      <vt:lpstr>Педагогические чтения</vt:lpstr>
      <vt:lpstr>Именно  на  уроках  русского  языка  и  литературы  происходит формирование  таких  базовых  компетенций,  как   общекультурной, информационной,  коммуникативной.  Отсюда  вытекает  актуальность реализации системно – деятельностного подхода в преподавании русского языка и литературы.  Понять содержание текста – главная и одновременно сложная задача, стоящая перед современным школьником.  </vt:lpstr>
      <vt:lpstr>Основные характеристики СДП: • Процесс обучения есть всегда обучение деятельности. • Процесс обучения – всегда творческий. • Обучение деятельности на первом этапе предполагает совместную учебно- познавательную  деятельность  группы  учащихся  под руководством учителя. </vt:lpstr>
      <vt:lpstr>Технология  системно-деятельностного  подхода  является  механизмом качественного  достижения  новых  результатов  образования  и  включает  в себя: * Мотивацию к учебной деятельности; * Актуализацию знаний; *Проблемное объяснение нового знания; * Первичное закрепление во внешней речи; * Самостоятельную работу с самопроверкой (внутренняя речь); *Включение нового знания в систему знаний и повторение; * Рефлексия. </vt:lpstr>
      <vt:lpstr>Одной из форм деятельностного подхода на уроках русского языка является проектная деятельность обучающихся.  Метод проектов предполагает решение какой-то проблемы и всегда  ориентирован  на  самостоятельную  деятельность  учащихся  – индивидуальную,  парную,  групповую,  которую  учащиеся  выполняют  в течение определённого отрезка времени. </vt:lpstr>
      <vt:lpstr>Главными целями введения этого метода  являются: 1. развитие интереса к предмету; 1. приобретение исследовательского опыта; 2. развитие умения творчески оформлять и доносить до заинтересованной аудитории необходимую информацию;3. развитие умения работать  самостоятельно, в парах, в группах и т.д.; 4. получение дополнительных знаний по теме; 5. развитие навыков монологической речи (по заданным образцам) </vt:lpstr>
      <vt:lpstr>Используя на уроках системно  -  деятельностный  подход, решаю следующие задачи: - помогаю  эффективному  накоплению  каждым  учеником  собственного личного опыта; -  развиваю творческие способности; - предлагаю дифференцированные учебные задания и формы работы,  - поощряю к самостоятельному поиску путей решения поставленных проблем; - осуществляю личностно-ориентированную направленность; - помогаю ученику самостоятельно планировать свою деятельность; - побуждаю детей к самооценке, анализу и исправлению ошибок. </vt:lpstr>
      <vt:lpstr>Предлагаю несколько примеров такой работы:   1. В начале урока дети знакомятся с темой,  записанной на доске;  урок заканчивается обсуждением вопроса о том, какие задания относятся к данной теме;  выясняется,  соответствует  ли данная тема содержанию урока, является ли тема основной для урока;  2. Тема  урока  не  сообщается;  дети  в  конце  урока  получают  задание сформулировать его тему;  3. Называю содержание заданий,  которые нужно выполнить на уроке;  в конце урока обсуждается их результат. </vt:lpstr>
      <vt:lpstr>Приемы и методы, «включающие» школьников в совместную работу -  решение  задач и заданий практического характера,  разгадывание ребусов, загадок, игры, уроки-путешествия, уроки-семинары, уроки- диспуты и др.   Из этого следует… «Сегодня   у нас не будет урока,   у нас состоится пресс-конференция на тему…» Или «У нас урок вопросов и ответов. Учимся задавать  вопросы… Учимся   подвергать  сомнению  любую  высказанную идею.  Ищем  ошибки   в  сказанном…   Делимся  на  критиков  и изобретателей….». </vt:lpstr>
      <vt:lpstr>Задача не просто формировать и развивать необходимые качества, но и взаимодействовать со средой, в которой растёт ребёнок. Дать учащимся возможность делать выбор, аргументировать свою точку зрения, нести ответственность за этот выбор, а не давать готовое, поэтому использую следующие приёмы и формы:</vt:lpstr>
      <vt:lpstr>Приемы и формы организации: 1.  Использование дифференцированных заданий.  2.  Включение в образовательный процесс ИКТ.  3.  Использование метода проектов. </vt:lpstr>
      <vt:lpstr>Стратегия  учителя,  создающего воспитывающую и развивающую атмосферу на уроке, заключается не только в  использовании  новых  методик  и  технологий  обучения,  но  и  в переориентации  сознания  учащихся:  учение  из  каждодневной принудительной  обязанности  становится  частью  общего  знакомства  с удивительным  окружающим  миром.  Именно  тогда  интеллектуальное напряжение  и  любая  деятельность,  связанная  с  ним,  вырастают  в человеческую  потребность  в  постоянном  самообразовании  и самосовершенствовании,  а жизнь окрашивается радостью познания.  Но эта цель  достижима  только  при  условии  активной  творческой  деятельности самого учителя.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Ktolhoo</dc:creator>
  <cp:lastModifiedBy>Ktolhoo</cp:lastModifiedBy>
  <cp:revision>14</cp:revision>
  <dcterms:created xsi:type="dcterms:W3CDTF">2013-02-12T16:21:35Z</dcterms:created>
  <dcterms:modified xsi:type="dcterms:W3CDTF">2013-02-12T18:44:33Z</dcterms:modified>
</cp:coreProperties>
</file>