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256" r:id="rId2"/>
    <p:sldId id="258" r:id="rId3"/>
    <p:sldId id="302" r:id="rId4"/>
    <p:sldId id="269" r:id="rId5"/>
    <p:sldId id="271" r:id="rId6"/>
    <p:sldId id="263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  <a:srgbClr val="462300"/>
    <a:srgbClr val="996633"/>
    <a:srgbClr val="FF9900"/>
    <a:srgbClr val="FF3300"/>
    <a:srgbClr val="DDF9C4"/>
    <a:srgbClr val="003300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96" autoAdjust="0"/>
  </p:normalViewPr>
  <p:slideViewPr>
    <p:cSldViewPr>
      <p:cViewPr varScale="1">
        <p:scale>
          <a:sx n="70" d="100"/>
          <a:sy n="70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FE2A-BC4D-4024-AE17-7E47E36363F3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DCA6B-8355-4B4B-8AE6-F6A7382928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8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DCA6B-8355-4B4B-8AE6-F6A7382928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DCA6B-8355-4B4B-8AE6-F6A7382928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DCA6B-8355-4B4B-8AE6-F6A7382928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549895-1641-46FC-9F05-7E92CC5B97B6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A1FF1-035E-4564-98A2-FB57425CC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DCBE6-63D4-46E6-BAAC-F6FE3EF22716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4E137-D86D-4408-85A4-BA6FF7972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D0DDF-5137-4BF0-8743-91D8DB8DCEC1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A08B6-B382-432D-A708-CAA6084C1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4DCA-0012-45AE-A36C-892C47E0077D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6B5E-6226-4EE6-8148-A17A36C6E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637B-74A3-4D9F-889E-F1C3E5500BF4}" type="datetimeFigureOut">
              <a:rPr lang="ru-RU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36DE-CB72-4879-9728-13BF53ABE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0C300-6D60-408A-B281-947820FE4619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A35D8-0607-4E4C-BB94-71D7BE6680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FE4BA-3DE1-4C87-AA46-334D40C024CA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EE0F1-E6CA-4705-B54D-E124B1D14C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30B92-3F0A-4430-A7FC-5F5DE86D698D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6A902-9BC3-4345-B53B-ABCB765EC3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7D46E-374C-4BA7-B793-4E6368FA8071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A7E62-0FF0-48E6-A919-36D4A7A646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FADE1-89D4-4991-ACCA-DF5A77A953B8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8FC59-9808-4D66-A3EE-DF332DE5CF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C68EF-CFCD-4600-A568-8347CA71A796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6DDDE-483A-4C1B-B40C-9A7958EEE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53EE0-B3F0-4147-A642-0E635BB3C8A2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0E6B9-4E7D-48F0-AFEF-8CD1E4089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90970-394E-4AFA-87B2-D6CFA34111F6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2735-5EF4-4936-9D5D-4DBFF18A8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6298CB-4255-40D3-86F4-829B07DC8809}" type="datetimeFigureOut">
              <a:rPr lang="ru-RU" smtClean="0"/>
              <a:pPr>
                <a:defRPr/>
              </a:pPr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5FBF8-161A-412A-A99D-FB508B4863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7"/>
          <p:cNvSpPr>
            <a:spLocks/>
          </p:cNvSpPr>
          <p:nvPr/>
        </p:nvSpPr>
        <p:spPr bwMode="auto">
          <a:xfrm>
            <a:off x="395536" y="2636068"/>
            <a:ext cx="8280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4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Мастер-класс </a:t>
            </a:r>
            <a:r>
              <a:rPr lang="ru-RU" sz="4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/>
            </a:r>
            <a:br>
              <a:rPr lang="ru-RU" sz="4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</a:br>
            <a:r>
              <a:rPr lang="ru-RU" sz="4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«Витамин-шоу» </a:t>
            </a:r>
            <a:r>
              <a:rPr lang="ru-RU" sz="4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/>
            </a:r>
            <a:br>
              <a:rPr lang="ru-RU" sz="4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</a:br>
            <a:r>
              <a:rPr lang="ru-RU" sz="4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средней группы №</a:t>
            </a:r>
            <a:r>
              <a:rPr lang="en-US" sz="4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4</a:t>
            </a:r>
            <a:endParaRPr lang="ru-RU" sz="4400" b="1" i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796136" y="4193793"/>
            <a:ext cx="24482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Воспитатель:</a:t>
            </a:r>
            <a:endParaRPr lang="ru-RU" sz="2000" b="1" i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i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Журтова</a:t>
            </a:r>
            <a:r>
              <a:rPr lang="ru-RU" sz="20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 </a:t>
            </a:r>
            <a:endParaRPr lang="en-US" sz="2000" b="1" i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Ирина Борисовна</a:t>
            </a:r>
            <a:endParaRPr lang="ru-RU" sz="2000" b="1" i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чист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9299"/>
            <a:ext cx="9144000" cy="6956598"/>
          </a:xfrm>
          <a:prstGeom prst="rect">
            <a:avLst/>
          </a:prstGeom>
        </p:spPr>
      </p:pic>
      <p:pic>
        <p:nvPicPr>
          <p:cNvPr id="30721" name="Picture 8" descr="DSC0072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4896148" cy="3264099"/>
          </a:xfrm>
          <a:ln w="88900" cmpd="tri">
            <a:solidFill>
              <a:srgbClr val="663300"/>
            </a:solidFill>
          </a:ln>
        </p:spPr>
      </p:pic>
      <p:pic>
        <p:nvPicPr>
          <p:cNvPr id="30722" name="Picture 3" descr="000001415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36096" y="260648"/>
            <a:ext cx="1584176" cy="2376264"/>
          </a:xfrm>
          <a:prstGeom prst="rect">
            <a:avLst/>
          </a:prstGeom>
          <a:noFill/>
          <a:ln w="101600" cmpd="tri">
            <a:solidFill>
              <a:srgbClr val="663300"/>
            </a:solidFill>
            <a:round/>
            <a:headEnd/>
            <a:tailEnd/>
          </a:ln>
        </p:spPr>
      </p:pic>
      <p:pic>
        <p:nvPicPr>
          <p:cNvPr id="5" name="Picture 3" descr="000001415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55776" y="4029770"/>
            <a:ext cx="1944216" cy="2591558"/>
          </a:xfrm>
          <a:prstGeom prst="rect">
            <a:avLst/>
          </a:prstGeom>
          <a:noFill/>
          <a:ln w="101600" cmpd="tri">
            <a:solidFill>
              <a:srgbClr val="663300"/>
            </a:solidFill>
            <a:round/>
            <a:headEnd/>
            <a:tailEnd/>
          </a:ln>
        </p:spPr>
      </p:pic>
      <p:pic>
        <p:nvPicPr>
          <p:cNvPr id="6" name="Picture 3" descr="000001415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1520" y="4029770"/>
            <a:ext cx="1944216" cy="2591558"/>
          </a:xfrm>
          <a:prstGeom prst="rect">
            <a:avLst/>
          </a:prstGeom>
          <a:noFill/>
          <a:ln w="101600" cmpd="tri">
            <a:solidFill>
              <a:srgbClr val="663300"/>
            </a:solidFill>
            <a:round/>
            <a:headEnd/>
            <a:tailEnd/>
          </a:ln>
        </p:spPr>
      </p:pic>
      <p:pic>
        <p:nvPicPr>
          <p:cNvPr id="7" name="Picture 3" descr="0000014155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859484" y="4005065"/>
            <a:ext cx="1944764" cy="2592288"/>
          </a:xfrm>
          <a:prstGeom prst="rect">
            <a:avLst/>
          </a:prstGeom>
          <a:noFill/>
          <a:ln w="101600" cmpd="tri">
            <a:solidFill>
              <a:srgbClr val="663300"/>
            </a:solidFill>
            <a:round/>
            <a:headEnd/>
            <a:tailEnd/>
          </a:ln>
        </p:spPr>
      </p:pic>
      <p:pic>
        <p:nvPicPr>
          <p:cNvPr id="8" name="Picture 3" descr="0000014155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164288" y="4005064"/>
            <a:ext cx="1728192" cy="2592288"/>
          </a:xfrm>
          <a:prstGeom prst="rect">
            <a:avLst/>
          </a:prstGeom>
          <a:noFill/>
          <a:ln w="101600" cmpd="tri">
            <a:solidFill>
              <a:srgbClr val="663300"/>
            </a:solidFill>
            <a:round/>
            <a:headEnd/>
            <a:tailEnd/>
          </a:ln>
        </p:spPr>
      </p:pic>
      <p:pic>
        <p:nvPicPr>
          <p:cNvPr id="9" name="Picture 3" descr="0000014155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308304" y="260648"/>
            <a:ext cx="1584176" cy="2376264"/>
          </a:xfrm>
          <a:prstGeom prst="rect">
            <a:avLst/>
          </a:prstGeom>
          <a:noFill/>
          <a:ln w="101600" cmpd="tri">
            <a:solidFill>
              <a:srgbClr val="663300"/>
            </a:solidFill>
            <a:round/>
            <a:headEnd/>
            <a:tailEnd/>
          </a:ln>
        </p:spPr>
      </p:pic>
      <p:pic>
        <p:nvPicPr>
          <p:cNvPr id="10" name="Picture 3" descr="0000014155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868144" y="2780928"/>
            <a:ext cx="2618416" cy="1015504"/>
          </a:xfrm>
          <a:prstGeom prst="rect">
            <a:avLst/>
          </a:prstGeom>
          <a:noFill/>
          <a:ln w="101600" cmpd="tri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6" descr="poult-figure-color"/>
          <p:cNvSpPr>
            <a:spLocks noChangeAspect="1" noChangeArrowheads="1"/>
          </p:cNvSpPr>
          <p:nvPr/>
        </p:nvSpPr>
        <p:spPr bwMode="auto">
          <a:xfrm>
            <a:off x="1395413" y="1238250"/>
            <a:ext cx="63531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AutoShape 8" descr="poult-figure-color"/>
          <p:cNvSpPr>
            <a:spLocks noChangeAspect="1" noChangeArrowheads="1"/>
          </p:cNvSpPr>
          <p:nvPr/>
        </p:nvSpPr>
        <p:spPr bwMode="auto">
          <a:xfrm>
            <a:off x="1395413" y="1238250"/>
            <a:ext cx="63531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AutoShape 10" descr="&amp;tscy;&amp;ycy;&amp;pcy;&amp;lcy;&amp;yacy;&amp;tcy;&amp;acy; &amp;vcy;&amp;iecy;&amp;kcy;&amp;tcy;&amp;ocy;&amp;rcy;&amp;ncy;&amp;ycy;&amp;jcy; &amp;rcy;&amp;icy;&amp;scy;&amp;ucy;&amp;ncy;&amp;ocy;&amp;kcy;"/>
          <p:cNvSpPr>
            <a:spLocks noChangeAspect="1" noChangeArrowheads="1"/>
          </p:cNvSpPr>
          <p:nvPr/>
        </p:nvSpPr>
        <p:spPr bwMode="auto">
          <a:xfrm>
            <a:off x="1952625" y="1624013"/>
            <a:ext cx="52387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65683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>
          <a:xfrm>
            <a:off x="2123728" y="706686"/>
            <a:ext cx="6120680" cy="4162474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cs typeface="Times New Roman" pitchFamily="18" charset="0"/>
              </a:rPr>
              <a:t>Цель:</a:t>
            </a:r>
            <a:r>
              <a:rPr lang="ru-RU" sz="2200" dirty="0" smtClean="0">
                <a:cs typeface="Times New Roman" pitchFamily="18" charset="0"/>
              </a:rPr>
              <a:t> Закреплять знания детей о характерных особенностях овощей, их пользе, значении для здоровья. Развивать эстетическое восприятие окружающей действительности; развивать психические процессы: внимание, память, мышление, воображение. Закреплять умения разыгрывать перекличку по ролям. Формировать умение чувствовать настроение музыкальных произведений; выражать отклик на музыку в соответствии с ее характером. Развивать двигательные навыки. Воспитывать культуру межличностного взаимодействия.</a:t>
            </a:r>
            <a:endParaRPr lang="ru-RU" sz="2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2123728" y="620688"/>
            <a:ext cx="6120680" cy="4389438"/>
          </a:xfrm>
        </p:spPr>
        <p:txBody>
          <a:bodyPr>
            <a:normAutofit fontScale="70000" lnSpcReduction="20000"/>
          </a:bodyPr>
          <a:lstStyle/>
          <a:p>
            <a:pPr marL="273050" indent="-273050" algn="just">
              <a:lnSpc>
                <a:spcPct val="120000"/>
              </a:lnSpc>
              <a:spcBef>
                <a:spcPts val="528"/>
              </a:spcBef>
            </a:pPr>
            <a:r>
              <a:rPr lang="ru-RU" b="1" dirty="0" smtClean="0"/>
              <a:t>Материал: </a:t>
            </a:r>
            <a:r>
              <a:rPr lang="ru-RU" sz="2900" dirty="0" smtClean="0"/>
              <a:t>Корзина с натуральными фруктами (яблоки, груша, слива, абрикос, банан, виноград, лимон, мандарин), овощами (картофель, капуста, лук, огурец, кабачок, помидор). Шапочки и элементы костюмов для овощей. Кольца, муляжи овощей, корзинки. Шпагат, заготовки картона, клей, ножницы (по количеству детей), влажные салфетки. Ребристая дорожка, ортопедические кочки, гимнастическая скамейка с препятствиями, тоннель. На одноразовой посуде очищенные и порезанные на доли свеклы, картофеля, моркови, огурца, закрытые пищевой  пленкой. Разделочные доски, одноразовые ножи и вилки.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чист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5659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1" y="188640"/>
          <a:ext cx="8640960" cy="6558004"/>
        </p:xfrm>
        <a:graphic>
          <a:graphicData uri="http://schemas.openxmlformats.org/drawingml/2006/table">
            <a:tbl>
              <a:tblPr/>
              <a:tblGrid>
                <a:gridCol w="1152127"/>
                <a:gridCol w="1368152"/>
                <a:gridCol w="4752528"/>
                <a:gridCol w="1368153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Действия детей и взрослых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Сюрпризный момент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Под песню Детская «Я пою про этот ветер, про это солнце» дети в шапочках овощей вместе с родителями входят в зал. Несут в руках блюда и корзинки с дарами осени (фрукты и овощи), выставляют их на демонстративные столы в зал. Танец под музыку. По завершении танца в зал выходит </a:t>
                      </a:r>
                      <a:r>
                        <a:rPr lang="ru-RU" sz="1300" b="1" baseline="0" dirty="0" err="1">
                          <a:latin typeface="Calibri"/>
                          <a:ea typeface="Calibri"/>
                          <a:cs typeface="Times New Roman"/>
                        </a:rPr>
                        <a:t>витаминка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Дорогие дети и взрослые, вы, конечно же, узнали меня? Я – </a:t>
                      </a:r>
                      <a:r>
                        <a:rPr lang="ru-RU" sz="1300" b="1" baseline="0" dirty="0" err="1">
                          <a:latin typeface="Calibri"/>
                          <a:ea typeface="Calibri"/>
                          <a:cs typeface="Times New Roman"/>
                        </a:rPr>
                        <a:t>Витаминка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! Большая, полезная, вкусная!!! Все знают как нужны и важны витамины, а еще я знаю, что все дети дружат с ними. Ребята, в каких продуктах бывают витамины?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Дети и родители входят в зал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Рассматривание внесенных атрибутов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Давайте посмотрим в каких продуктах живут витамины осенью. Экскурсия по экспонатам овощно-фруктового стола (на столе расположены </a:t>
                      </a: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овощи: картофель, тыква, патиссон, кабачок, баклажан, свекла; фрукты: яблоко, груша, слива).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Рассматривание атрибутов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Перекличка овощей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Ребята, как вы думаете, в чем меня – самого главного витамина – больше всего?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Никак мои дорогие овощи не решат, кто из них важнее, вкуснее, нужнее на земле. Помогите им.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Доктор Айболит: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Кто 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из </a:t>
                      </a: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вас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, из овощей, и вкусней, и нужней?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Кто при всех болезнях будет всех полезней?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Ведущая: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Выскочил горошек – ну и хвастунишка!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Перекличка детей в соответствии с ролями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чис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299"/>
            <a:ext cx="9144000" cy="695659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60648"/>
          <a:ext cx="8640960" cy="6408712"/>
        </p:xfrm>
        <a:graphic>
          <a:graphicData uri="http://schemas.openxmlformats.org/drawingml/2006/table">
            <a:tbl>
              <a:tblPr/>
              <a:tblGrid>
                <a:gridCol w="1224136"/>
                <a:gridCol w="1296144"/>
                <a:gridCol w="4752528"/>
                <a:gridCol w="1368152"/>
              </a:tblGrid>
              <a:tr h="527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0" marR="42980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0" marR="42980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0" marR="42980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Действия детей и взрослых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0" marR="42980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1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0" marR="42980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0" marR="42980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Горошек: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Я такая хорошенькая, зелененькая горошина!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Если только захочу всех горохом угощу!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Ведущая: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От обиды покраснев, свекла проворчала.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Свекла: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Дай сказать хоть слово мне, выслушай сначала.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Свеклу надо для борща и для винегрета.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Кушай сам и угощай – лучше свеклы нету!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Капуста:</a:t>
                      </a:r>
                      <a:endParaRPr lang="ru-RU" sz="1400" baseline="0" dirty="0" smtClean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Ты уж, свекла помолчи.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Из капусты варят щи.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А какие вкусные пироги капустные!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Зайчики – плутишки любят кочерыжки.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Угощу ребяток кочерыжкой сладкой.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Огурчик: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Очень будете довольны,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Съев огурчик малосольный.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- А огурчик свежий ароматен, нежен.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Редиска:</a:t>
                      </a:r>
                      <a:endParaRPr lang="ru-RU" sz="1400" baseline="0" dirty="0" smtClean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Я – румяная редиска.</a:t>
                      </a:r>
                      <a:endParaRPr lang="ru-RU" sz="13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Поклонюсь 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вам низко – </a:t>
                      </a:r>
                      <a:r>
                        <a:rPr lang="ru-RU" sz="1300" b="1" baseline="0" dirty="0" err="1">
                          <a:latin typeface="Calibri"/>
                          <a:ea typeface="Calibri"/>
                          <a:cs typeface="Times New Roman"/>
                        </a:rPr>
                        <a:t>низко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1300" b="1" baseline="0" dirty="0">
                          <a:latin typeface="Calibri"/>
                          <a:ea typeface="Calibri"/>
                          <a:cs typeface="Times New Roman"/>
                        </a:rPr>
                        <a:t>хвалить себя зачем</a:t>
                      </a: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r>
                        <a:rPr lang="ru-RU" sz="1300" b="1" baseline="0" dirty="0" smtClean="0">
                          <a:latin typeface="Calibri"/>
                          <a:ea typeface="Calibri"/>
                          <a:cs typeface="Times New Roman"/>
                        </a:rPr>
                        <a:t>Я и так известна всем!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endParaRPr lang="ru-RU" sz="13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0" marR="42980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80" marR="42980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чис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299"/>
            <a:ext cx="9144000" cy="695659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88640"/>
          <a:ext cx="8640960" cy="6480720"/>
        </p:xfrm>
        <a:graphic>
          <a:graphicData uri="http://schemas.openxmlformats.org/drawingml/2006/table">
            <a:tbl>
              <a:tblPr/>
              <a:tblGrid>
                <a:gridCol w="1155852"/>
                <a:gridCol w="1220412"/>
                <a:gridCol w="4896544"/>
                <a:gridCol w="1368152"/>
              </a:tblGrid>
              <a:tr h="546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Действия детей и взрослых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Морковь: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Про меня рассказ недлинный: кто не знает витамина.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Пей всегда морковный сок и грызи морковку – 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Будешь ты тогда, дружок, крепким, сильным, ловким.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Ведущая: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Тут надулся помидор и промолвил строго.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Помидор: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Не болтай, морковка, вздор, помолчи немного.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Самый вкусный и приятный, уж, конечно, сок томатный.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Дети: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Витаминов много в нем.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Мы его охотно пьем.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Ведущая: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У окна поставьте ящик, поливайте только чаще.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И тогда, как верный друг, к вам придет зеленый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Все: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Лук!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Лук: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Я – приправа в каждом блюде и всегда полезен людям.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Угадали</a:t>
                      </a: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? Я – ваш друг. Я – простой зеленый лук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!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Чеснок: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Я – чеснок, от болезней всем помог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В супе и салате – я пригожусь вам, друзья!</a:t>
                      </a: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чист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9299"/>
            <a:ext cx="9144000" cy="695659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88640"/>
          <a:ext cx="8640960" cy="6423126"/>
        </p:xfrm>
        <a:graphic>
          <a:graphicData uri="http://schemas.openxmlformats.org/drawingml/2006/table">
            <a:tbl>
              <a:tblPr/>
              <a:tblGrid>
                <a:gridCol w="1224136"/>
                <a:gridCol w="1296144"/>
                <a:gridCol w="4752528"/>
                <a:gridCol w="1368152"/>
              </a:tblGrid>
              <a:tr h="546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Действия детей и взрослых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Картошка:</a:t>
                      </a:r>
                      <a:endParaRPr lang="ru-RU" sz="1400" baseline="0" dirty="0" smtClean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Ах, картошка, так скромна – слова не сказала…</a:t>
                      </a:r>
                      <a:endParaRPr lang="ru-RU" sz="14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Но картошка так нужна и большим, и малым! </a:t>
                      </a:r>
                      <a:endParaRPr lang="ru-RU" sz="14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Баклажаны</a:t>
                      </a: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- Баклажанная икра так вкусна, полезна...</a:t>
                      </a:r>
                      <a:endParaRPr lang="ru-RU" sz="14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Ведущая</a:t>
                      </a: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Спор давно кончать пора!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Овощи: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Спорить бесполезно!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solidFill>
                            <a:srgbClr val="8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Доктор Айболит:</a:t>
                      </a:r>
                      <a:endParaRPr lang="ru-RU" sz="1400" baseline="0" dirty="0">
                        <a:solidFill>
                          <a:srgbClr val="8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Чтоб здоровым, сильным быть,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Надо овощи любить.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Все</a:t>
                      </a: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, без исключения, в этом нет сомнения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Подвижная игра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Подвижная игра «Овощная эстафета»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Дети и родители (две команды по 8 человек): один игрок выкладывает кольца, другой «сажает» овощи в кольца, третий «собирает урожай», далее повтор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Игра в соответствии с правилами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Музыкальный руководитель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Музыкально – ритмические движения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«Овощной хоровод» в исполнении детей.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Танец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чис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299"/>
            <a:ext cx="9144000" cy="695659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88640"/>
          <a:ext cx="8640960" cy="6493003"/>
        </p:xfrm>
        <a:graphic>
          <a:graphicData uri="http://schemas.openxmlformats.org/drawingml/2006/table">
            <a:tbl>
              <a:tblPr/>
              <a:tblGrid>
                <a:gridCol w="1296144"/>
                <a:gridCol w="1440160"/>
                <a:gridCol w="4536504"/>
                <a:gridCol w="1368152"/>
              </a:tblGrid>
              <a:tr h="546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Специалисты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Действия детей и взрослых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Зона изобразительной деятельности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r>
                        <a:rPr lang="ru-RU" sz="1400" b="1" baseline="0" smtClean="0">
                          <a:latin typeface="Calibri"/>
                          <a:ea typeface="Calibri"/>
                          <a:cs typeface="Times New Roman"/>
                        </a:rPr>
                        <a:t>Посмотрите, ребята, какие красивые у меня друзья! Это арбузик и тыквы! Давайте сделаем с вами на память о нашей встрече моих </a:t>
                      </a: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друзей. </a:t>
                      </a:r>
                      <a:endParaRPr lang="ru-RU" sz="1400" b="1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  <a:tabLst>
                          <a:tab pos="2362200" algn="l"/>
                        </a:tabLs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Выполнение по образцу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 anchorCtr="1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Зона двигательной активности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По предложенному оборудованию (ребристая дорожка, ортопедические кочки, гимнастическая скамейка с препятствиями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тоннель) под музыку дети выполняют разминку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Движения в соответствии с оборудованием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 anchorCtr="1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Творческая кулинарная мастерская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Овощей мы собрали много, витамины есть везде, давайте теперь с вами приготовим ВИНЕГРЕТ.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Ребенок с помощью мамы выполняет 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 anchorCtr="1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>
                          <a:latin typeface="Calibri"/>
                          <a:ea typeface="Calibri"/>
                          <a:cs typeface="Times New Roman"/>
                        </a:rPr>
                        <a:t>Музыкальный руководитель</a:t>
                      </a:r>
                      <a:endParaRPr lang="ru-RU" sz="140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Музыкально – ритмические движения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Заключительный танец (</a:t>
                      </a:r>
                      <a:r>
                        <a:rPr lang="ru-RU" sz="1400" b="1" baseline="0" dirty="0" err="1">
                          <a:latin typeface="Calibri"/>
                          <a:ea typeface="Calibri"/>
                          <a:cs typeface="Times New Roman"/>
                        </a:rPr>
                        <a:t>психоэмоциональный</a:t>
                      </a: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 подъем) </a:t>
                      </a:r>
                      <a:r>
                        <a:rPr lang="ru-RU" sz="1400" b="1" baseline="0" dirty="0" err="1">
                          <a:latin typeface="Calibri"/>
                          <a:ea typeface="Calibri"/>
                          <a:cs typeface="Times New Roman"/>
                        </a:rPr>
                        <a:t>Барбарики</a:t>
                      </a: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 «Доброта».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Что ж прощаться нам пора!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62200" algn="l"/>
                        </a:tabLs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- До свиданья, детвора!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latin typeface="Calibri"/>
                          <a:ea typeface="Calibri"/>
                          <a:cs typeface="Times New Roman"/>
                        </a:rPr>
                        <a:t>Ребенок выполняет действия в соответствии с текстом. Уход на позитивных эмоциях.</a:t>
                      </a:r>
                      <a:endParaRPr lang="ru-RU" sz="1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 anchorCtr="1">
                    <a:lnL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1053</Words>
  <Application>Microsoft Office PowerPoint</Application>
  <PresentationFormat>Экран (4:3)</PresentationFormat>
  <Paragraphs>135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Королева Наталья Александровна</cp:lastModifiedBy>
  <cp:revision>59</cp:revision>
  <dcterms:created xsi:type="dcterms:W3CDTF">2013-02-03T11:54:34Z</dcterms:created>
  <dcterms:modified xsi:type="dcterms:W3CDTF">2013-12-11T19:52:14Z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