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3"/>
  </p:notesMasterIdLst>
  <p:sldIdLst>
    <p:sldId id="333" r:id="rId2"/>
    <p:sldId id="334" r:id="rId3"/>
    <p:sldId id="373" r:id="rId4"/>
    <p:sldId id="378" r:id="rId5"/>
    <p:sldId id="381" r:id="rId6"/>
    <p:sldId id="384" r:id="rId7"/>
    <p:sldId id="385" r:id="rId8"/>
    <p:sldId id="386" r:id="rId9"/>
    <p:sldId id="387" r:id="rId10"/>
    <p:sldId id="380" r:id="rId11"/>
    <p:sldId id="3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479" autoAdjust="0"/>
  </p:normalViewPr>
  <p:slideViewPr>
    <p:cSldViewPr>
      <p:cViewPr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68D1A5-2F4E-4AB9-B2FD-B2835CA9E8A2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E70EAB-6FF2-4CFF-9BA3-DED9CB7FD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BCF93-7E24-49D7-ABF8-36B1E45F53C1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86FEA-C14A-414E-9A74-362FEAE8EF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48CF8-BAF6-4B01-AE1F-65FDA58A247E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9BE85-8FEE-4826-B22B-1837331E80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8A1BC-6D2D-4AFD-B58A-6B7454FA68FB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3D5F8-60A1-4241-A3CE-DB01FFBCBE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0248B3-866D-4BCD-A8A5-DCE10458B904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81E3D-3622-484E-8A80-D4059F1998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012F0-18EA-48C3-8D83-74D1355805E6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31D0-4BA4-447E-A6EB-69E01D505F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0447F-EB08-48A6-9FBA-C8D127096C58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DA8C1-A248-4D59-BBCB-5B5254A1D1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FE9B5C-9900-4240-9813-75851D4220F0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1CE7B-B552-4285-9EA4-19CB91EE28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5B8FF-B9DD-4E28-914D-9CBBA68A13C2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3192A-D6C1-42DA-B29A-C03AD3C90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2B5B32-2DEA-479D-8A39-500CAA8AD1B1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9D403-7DD0-4FCC-8F1D-9D3A3DC86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B21CC-76BB-41CF-81A5-FF3329783070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B9E45-762E-4DE8-B575-14BC9D377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0024BD-3833-40EB-91CA-E82F72F0E676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798848D-9848-4776-9007-018863CD1E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D5AA913-3E81-4418-9FDB-E8A2885E3D0A}" type="datetime1">
              <a:rPr lang="ru-RU" smtClean="0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E616F9A-3AD3-44CF-B70E-F0CF60EE6E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0" y="2205038"/>
            <a:ext cx="9144000" cy="16367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dirty="0" smtClean="0"/>
              <a:t>Средства формирования универсальных учебных действий</a:t>
            </a:r>
            <a:br>
              <a:rPr lang="ru-RU" sz="4400" b="1" dirty="0" smtClean="0"/>
            </a:br>
            <a:r>
              <a:rPr lang="ru-RU" sz="4400" b="1" dirty="0" smtClean="0"/>
              <a:t> на уроках русского языка </a:t>
            </a:r>
            <a:br>
              <a:rPr lang="ru-RU" sz="4400" b="1" dirty="0" smtClean="0"/>
            </a:br>
            <a:r>
              <a:rPr lang="ru-RU" sz="4400" b="1" dirty="0" smtClean="0"/>
              <a:t>в 5-х классах</a:t>
            </a:r>
            <a:endParaRPr lang="ru-RU" sz="4400" dirty="0" smtClean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6021388"/>
            <a:ext cx="7853362" cy="560387"/>
          </a:xfrm>
        </p:spPr>
        <p:txBody>
          <a:bodyPr/>
          <a:lstStyle/>
          <a:p>
            <a:pPr marL="63500" algn="ctr" eaLnBrk="1" hangingPunct="1"/>
            <a:r>
              <a:rPr lang="ru-RU" sz="2000" dirty="0" smtClean="0">
                <a:solidFill>
                  <a:schemeClr val="tx2"/>
                </a:solidFill>
              </a:rPr>
              <a:t>2012 г.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+mn-lt"/>
              </a:rPr>
              <a:t>Творческий подход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Корабль - конструктор разделов изучения русского языка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C8D7036-282B-4C75-982A-BE0A5B74D23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 descr="G:\DCIM\103___12\IMG_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850" y="642918"/>
            <a:ext cx="8640763" cy="576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Системно-деятельностный подход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92922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«Формирование любых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личностных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новообразований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− умений, способностей,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личностных качеств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− возможно лишь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в деятельности»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(Л.С. Выготский)</a:t>
            </a:r>
          </a:p>
          <a:p>
            <a:pPr>
              <a:buFont typeface="Wingdings" pitchFamily="2" charset="2"/>
              <a:buNone/>
            </a:pPr>
            <a:endParaRPr lang="ru-RU" sz="2400" b="1" dirty="0" smtClean="0"/>
          </a:p>
          <a:p>
            <a:pPr algn="r">
              <a:buFont typeface="Wingdings" pitchFamily="2" charset="2"/>
              <a:buNone/>
            </a:pPr>
            <a:endParaRPr lang="ru-RU" sz="2400" b="1" i="1" dirty="0" smtClean="0">
              <a:solidFill>
                <a:schemeClr val="tx2"/>
              </a:solidFill>
            </a:endParaRPr>
          </a:p>
          <a:p>
            <a:pPr algn="r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Работа в группах - отделение </a:t>
            </a:r>
          </a:p>
          <a:p>
            <a:pPr algn="r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морфологических </a:t>
            </a:r>
          </a:p>
          <a:p>
            <a:pPr algn="r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tx2"/>
                </a:solidFill>
              </a:rPr>
              <a:t>признаков существительного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457691B-257A-40D6-B630-50E3BAAAEB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2" descr="G:\DCIM\103___12\IMG_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736"/>
            <a:ext cx="4517506" cy="33881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Концепция федеральных государственных образовательных стандартов </a:t>
            </a:r>
            <a:br>
              <a:rPr lang="ru-RU" sz="3200" b="1" i="1" dirty="0" smtClean="0"/>
            </a:br>
            <a:r>
              <a:rPr lang="ru-RU" sz="3200" b="1" i="1" dirty="0" smtClean="0"/>
              <a:t>общего образования </a:t>
            </a:r>
            <a:endParaRPr lang="ru-RU" sz="3200" b="1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51520" y="2143116"/>
            <a:ext cx="8514655" cy="44542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marL="0" lvl="8" indent="0" algn="ctr">
              <a:spcBef>
                <a:spcPts val="600"/>
              </a:spcBef>
              <a:buClr>
                <a:schemeClr val="accent3"/>
              </a:buClr>
              <a:buSzPct val="60000"/>
              <a:buFont typeface="Wingdings"/>
              <a:buNone/>
              <a:tabLst>
                <a:tab pos="0" algn="l"/>
              </a:tabLst>
              <a:defRPr/>
            </a:pPr>
            <a:r>
              <a:rPr lang="ru-RU" dirty="0" smtClean="0"/>
              <a:t> </a:t>
            </a:r>
          </a:p>
          <a:p>
            <a:pPr marL="0" lvl="8" indent="0" algn="ctr">
              <a:spcBef>
                <a:spcPts val="600"/>
              </a:spcBef>
              <a:buClr>
                <a:schemeClr val="accent3"/>
              </a:buClr>
              <a:buSzPct val="60000"/>
              <a:buFont typeface="Wingdings"/>
              <a:buNone/>
              <a:tabLst>
                <a:tab pos="0" algn="l"/>
              </a:tabLst>
              <a:defRPr/>
            </a:pPr>
            <a:endParaRPr lang="ru-RU" sz="2600" dirty="0" smtClean="0"/>
          </a:p>
          <a:p>
            <a:pPr marL="0" lvl="8" indent="0" algn="ctr">
              <a:spcBef>
                <a:spcPts val="600"/>
              </a:spcBef>
              <a:buClr>
                <a:schemeClr val="accent3"/>
              </a:buClr>
              <a:buSzPct val="60000"/>
              <a:buFont typeface="Wingdings"/>
              <a:buNone/>
              <a:tabLst>
                <a:tab pos="0" algn="l"/>
              </a:tabLst>
              <a:defRPr/>
            </a:pPr>
            <a:r>
              <a:rPr lang="ru-RU" sz="2600" dirty="0" smtClean="0">
                <a:solidFill>
                  <a:schemeClr val="tx2"/>
                </a:solidFill>
              </a:rPr>
              <a:t>Главные задачи современной школы – раскрытие способностей каждого ученика, воспитание порядочного и патриотичного человека, личности, готовой к жизни в высокотехнологичном, конкурентном мире </a:t>
            </a:r>
          </a:p>
          <a:p>
            <a:pPr marL="0" lvl="8" indent="0" algn="ctr">
              <a:spcBef>
                <a:spcPts val="600"/>
              </a:spcBef>
              <a:buClr>
                <a:schemeClr val="accent3"/>
              </a:buClr>
              <a:buSzPct val="60000"/>
              <a:buFont typeface="Wingdings"/>
              <a:buNone/>
              <a:tabLst>
                <a:tab pos="0" algn="l"/>
              </a:tabLst>
              <a:defRPr/>
            </a:pPr>
            <a:endParaRPr lang="ru-RU" sz="2200" b="1" dirty="0" smtClean="0">
              <a:solidFill>
                <a:schemeClr val="tx2"/>
              </a:solidFill>
            </a:endParaRP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ru-RU" dirty="0" smtClean="0">
                <a:solidFill>
                  <a:schemeClr val="tx2"/>
                </a:solidFill>
              </a:rPr>
              <a:t>Современный период общественного развития характеризуется новыми требованиями к общеобразовательной школе, предполагающими ориентацию образования не только на усвоение обучающимся определенной суммы знаний, но и на развитие его личности, его познавательных и созидательных способностей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AD6F7B71-200F-4D09-9F8E-AEFC0932752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400" b="1" dirty="0" smtClean="0"/>
          </a:p>
          <a:p>
            <a:pPr algn="ctr"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tx2"/>
                </a:solidFill>
              </a:rPr>
              <a:t>Как формировать и развивать универсальные учебные действия у учащихся?</a:t>
            </a:r>
          </a:p>
          <a:p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5CFF63F-0CE5-4A87-BD17-8D59C151C46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Работа с текстом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Составление плана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Составление сводной таблицы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Комментирование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Чтение с остановками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Чтение с пометками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Составление кластера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D652351-12EB-4D70-84C2-FE60B36B5BA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2" descr="G:\DCIM\103___12\IMG_00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928934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Театрализация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CD41C9C-FA21-4FB1-9A19-0A3FFB0B89E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4213" y="1557338"/>
            <a:ext cx="7848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latin typeface="+mj-lt"/>
            </a:endParaRPr>
          </a:p>
        </p:txBody>
      </p:sp>
      <p:pic>
        <p:nvPicPr>
          <p:cNvPr id="7" name="Picture 2" descr="G:\DCIM\103___12\IMG_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857364"/>
            <a:ext cx="4926555" cy="36949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5929330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n-lt"/>
              </a:rPr>
              <a:t>Изучение морфемики </a:t>
            </a:r>
            <a:endParaRPr lang="ru-RU" sz="3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Способность к рефлексии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CD41C9C-FA21-4FB1-9A19-0A3FFB0B89E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4213" y="1557338"/>
            <a:ext cx="7848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latin typeface="+mj-lt"/>
            </a:endParaRPr>
          </a:p>
        </p:txBody>
      </p:sp>
      <p:pic>
        <p:nvPicPr>
          <p:cNvPr id="8" name="Picture 2" descr="G:\DCIM\103___12\IMG_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571612"/>
            <a:ext cx="5185828" cy="38893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57356" y="5572140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n-lt"/>
              </a:rPr>
              <a:t>Подведение под понятие. Оригами</a:t>
            </a:r>
            <a:endParaRPr lang="ru-RU" sz="32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CD41C9C-FA21-4FB1-9A19-0A3FFB0B89E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4213" y="1557338"/>
            <a:ext cx="7848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557214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n-lt"/>
              </a:rPr>
              <a:t>Правило через рисунок</a:t>
            </a:r>
            <a:endParaRPr lang="ru-RU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2" descr="G:\DCIM\103___12\IMG_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928670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CD41C9C-FA21-4FB1-9A19-0A3FFB0B89E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4213" y="1557338"/>
            <a:ext cx="7848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557214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+mn-lt"/>
              </a:rPr>
              <a:t>Правило через рисунок</a:t>
            </a:r>
            <a:endParaRPr lang="ru-RU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2" descr="G:\DCIM\103___12\IMG_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928670"/>
            <a:ext cx="5905541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DCIM\103___12\IMG_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286124"/>
            <a:ext cx="3810027" cy="285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78579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информационно-коммуникативные технологии</a:t>
            </a:r>
            <a:endParaRPr lang="ru-RU" sz="3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2" descr="G:\DCIM\103___12\IMG_00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3714777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879</TotalTime>
  <Words>166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Средства формирования универсальных учебных действий  на уроках русского языка  в 5-х классах</vt:lpstr>
      <vt:lpstr>Концепция федеральных государственных образовательных стандартов  общего образования </vt:lpstr>
      <vt:lpstr>Презентация PowerPoint</vt:lpstr>
      <vt:lpstr>Работа с текстом</vt:lpstr>
      <vt:lpstr>Театрализация </vt:lpstr>
      <vt:lpstr>Способность к рефлексии</vt:lpstr>
      <vt:lpstr>Презентация PowerPoint</vt:lpstr>
      <vt:lpstr>Презентация PowerPoint</vt:lpstr>
      <vt:lpstr>Презентация PowerPoint</vt:lpstr>
      <vt:lpstr>Творческий подход</vt:lpstr>
      <vt:lpstr>Системно-деятельностный подход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образовательные ресурсы, разработанные в рамках федеральных программ и проектов</dc:title>
  <dc:creator>Владелец</dc:creator>
  <cp:lastModifiedBy>Сюбаев Андрей Нагимович</cp:lastModifiedBy>
  <cp:revision>105</cp:revision>
  <dcterms:created xsi:type="dcterms:W3CDTF">2010-09-25T16:51:48Z</dcterms:created>
  <dcterms:modified xsi:type="dcterms:W3CDTF">2013-02-14T11:55:11Z</dcterms:modified>
</cp:coreProperties>
</file>