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20" r:id="rId3"/>
    <p:sldMasterId id="2147483732" r:id="rId4"/>
    <p:sldMasterId id="2147483744" r:id="rId5"/>
  </p:sldMasterIdLst>
  <p:sldIdLst>
    <p:sldId id="256" r:id="rId6"/>
    <p:sldId id="268" r:id="rId7"/>
    <p:sldId id="261" r:id="rId8"/>
    <p:sldId id="262" r:id="rId9"/>
    <p:sldId id="263" r:id="rId10"/>
    <p:sldId id="269" r:id="rId11"/>
    <p:sldId id="257" r:id="rId12"/>
    <p:sldId id="259" r:id="rId13"/>
    <p:sldId id="260" r:id="rId14"/>
    <p:sldId id="267" r:id="rId15"/>
    <p:sldId id="264" r:id="rId16"/>
    <p:sldId id="265" r:id="rId17"/>
    <p:sldId id="266" r:id="rId18"/>
    <p:sldId id="270" r:id="rId19"/>
    <p:sldId id="271"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CC3300"/>
    <a:srgbClr val="800000"/>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726" y="-9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49" y="5349903"/>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2"/>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2" name="Нижний колонтитул 1"/>
          <p:cNvSpPr>
            <a:spLocks noGrp="1"/>
          </p:cNvSpPr>
          <p:nvPr>
            <p:ph type="ftr" sz="quarter" idx="11"/>
          </p:nvPr>
        </p:nvSpPr>
        <p:spPr/>
        <p:txBody>
          <a:bodyPr/>
          <a:lstStyle/>
          <a:p>
            <a:endParaRPr lang="ru-RU" dirty="0"/>
          </a:p>
        </p:txBody>
      </p:sp>
      <p:sp>
        <p:nvSpPr>
          <p:cNvPr id="15" name="Номер слайда 14"/>
          <p:cNvSpPr>
            <a:spLocks noGrp="1"/>
          </p:cNvSpPr>
          <p:nvPr>
            <p:ph type="sldNum" sz="quarter" idx="12"/>
          </p:nvPr>
        </p:nvSpPr>
        <p:spPr>
          <a:xfrm>
            <a:off x="8229600" y="6473952"/>
            <a:ext cx="758952" cy="246888"/>
          </a:xfrm>
        </p:spPr>
        <p:txBody>
          <a:bodyPr/>
          <a:lstStyle/>
          <a:p>
            <a:fld id="{6720E43D-C29D-4D6B-ACC1-20DA5C31DF9F}"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20E43D-C29D-4D6B-ACC1-20DA5C31DF9F}"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7"/>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7"/>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20E43D-C29D-4D6B-ACC1-20DA5C31DF9F}"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7262FA69-BB1B-4F71-8769-019909E2C93D}" type="datetimeFigureOut">
              <a:rPr lang="ru-RU" smtClean="0"/>
              <a:pPr/>
              <a:t>23.04.2012</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6720E43D-C29D-4D6B-ACC1-20DA5C31DF9F}"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7262FA69-BB1B-4F71-8769-019909E2C93D}" type="datetimeFigureOut">
              <a:rPr lang="ru-RU" smtClean="0"/>
              <a:pPr/>
              <a:t>23.04.2012</a:t>
            </a:fld>
            <a:endParaRPr lang="ru-RU" dirty="0"/>
          </a:p>
        </p:txBody>
      </p:sp>
      <p:sp>
        <p:nvSpPr>
          <p:cNvPr id="9" name="Номер слайда 8"/>
          <p:cNvSpPr>
            <a:spLocks noGrp="1"/>
          </p:cNvSpPr>
          <p:nvPr>
            <p:ph type="sldNum" sz="quarter" idx="15"/>
          </p:nvPr>
        </p:nvSpPr>
        <p:spPr/>
        <p:txBody>
          <a:bodyPr rtlCol="0"/>
          <a:lstStyle/>
          <a:p>
            <a:fld id="{6720E43D-C29D-4D6B-ACC1-20DA5C31DF9F}" type="slidenum">
              <a:rPr lang="ru-RU" smtClean="0"/>
              <a:pPr/>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6720E43D-C29D-4D6B-ACC1-20DA5C31DF9F}"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720E43D-C29D-4D6B-ACC1-20DA5C31DF9F}" type="slidenum">
              <a:rPr lang="ru-RU" smtClean="0"/>
              <a:pPr/>
              <a:t>‹#›</a:t>
            </a:fld>
            <a:endParaRPr lang="ru-RU" dirty="0"/>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6720E43D-C29D-4D6B-ACC1-20DA5C31DF9F}" type="slidenum">
              <a:rPr lang="ru-RU" smtClean="0"/>
              <a:pPr/>
              <a:t>‹#›</a:t>
            </a:fld>
            <a:endParaRPr lang="ru-RU" dirty="0"/>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7262FA69-BB1B-4F71-8769-019909E2C93D}" type="datetimeFigureOut">
              <a:rPr lang="ru-RU" smtClean="0"/>
              <a:pPr/>
              <a:t>23.04.2012</a:t>
            </a:fld>
            <a:endParaRPr lang="ru-RU" dirty="0"/>
          </a:p>
        </p:txBody>
      </p:sp>
      <p:sp>
        <p:nvSpPr>
          <p:cNvPr id="7" name="Номер слайда 6"/>
          <p:cNvSpPr>
            <a:spLocks noGrp="1"/>
          </p:cNvSpPr>
          <p:nvPr>
            <p:ph type="sldNum" sz="quarter" idx="11"/>
          </p:nvPr>
        </p:nvSpPr>
        <p:spPr/>
        <p:txBody>
          <a:bodyPr rtlCol="0"/>
          <a:lstStyle/>
          <a:p>
            <a:fld id="{6720E43D-C29D-4D6B-ACC1-20DA5C31DF9F}" type="slidenum">
              <a:rPr lang="ru-RU" smtClean="0"/>
              <a:pPr/>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6720E43D-C29D-4D6B-ACC1-20DA5C31DF9F}"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262FA69-BB1B-4F71-8769-019909E2C93D}" type="datetimeFigureOut">
              <a:rPr lang="ru-RU" smtClean="0"/>
              <a:pPr/>
              <a:t>23.04.2012</a:t>
            </a:fld>
            <a:endParaRPr lang="ru-RU" dirty="0"/>
          </a:p>
        </p:txBody>
      </p:sp>
      <p:sp>
        <p:nvSpPr>
          <p:cNvPr id="22" name="Номер слайда 21"/>
          <p:cNvSpPr>
            <a:spLocks noGrp="1"/>
          </p:cNvSpPr>
          <p:nvPr>
            <p:ph type="sldNum" sz="quarter" idx="15"/>
          </p:nvPr>
        </p:nvSpPr>
        <p:spPr/>
        <p:txBody>
          <a:bodyPr rtlCol="0"/>
          <a:lstStyle/>
          <a:p>
            <a:fld id="{6720E43D-C29D-4D6B-ACC1-20DA5C31DF9F}" type="slidenum">
              <a:rPr lang="ru-RU" smtClean="0"/>
              <a:pPr/>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19" name="Нижний колонтитул 18"/>
          <p:cNvSpPr>
            <a:spLocks noGrp="1"/>
          </p:cNvSpPr>
          <p:nvPr>
            <p:ph type="ftr" sz="quarter" idx="11"/>
          </p:nvPr>
        </p:nvSpPr>
        <p:spPr>
          <a:xfrm>
            <a:off x="3581400" y="76201"/>
            <a:ext cx="2895600" cy="288925"/>
          </a:xfrm>
        </p:spPr>
        <p:txBody>
          <a:bodyPr/>
          <a:lstStyle/>
          <a:p>
            <a:endParaRPr lang="ru-RU" dirty="0"/>
          </a:p>
        </p:txBody>
      </p:sp>
      <p:sp>
        <p:nvSpPr>
          <p:cNvPr id="16" name="Номер слайда 15"/>
          <p:cNvSpPr>
            <a:spLocks noGrp="1"/>
          </p:cNvSpPr>
          <p:nvPr>
            <p:ph type="sldNum" sz="quarter" idx="12"/>
          </p:nvPr>
        </p:nvSpPr>
        <p:spPr>
          <a:xfrm>
            <a:off x="8229600" y="6473952"/>
            <a:ext cx="758952" cy="246888"/>
          </a:xfrm>
        </p:spPr>
        <p:txBody>
          <a:bodyPr/>
          <a:lstStyle/>
          <a:p>
            <a:fld id="{6720E43D-C29D-4D6B-ACC1-20DA5C31DF9F}"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7262FA69-BB1B-4F71-8769-019909E2C93D}" type="datetimeFigureOut">
              <a:rPr lang="ru-RU" smtClean="0"/>
              <a:pPr/>
              <a:t>23.04.2012</a:t>
            </a:fld>
            <a:endParaRPr lang="ru-RU" dirty="0"/>
          </a:p>
        </p:txBody>
      </p:sp>
      <p:sp>
        <p:nvSpPr>
          <p:cNvPr id="18" name="Номер слайда 17"/>
          <p:cNvSpPr>
            <a:spLocks noGrp="1"/>
          </p:cNvSpPr>
          <p:nvPr>
            <p:ph type="sldNum" sz="quarter" idx="11"/>
          </p:nvPr>
        </p:nvSpPr>
        <p:spPr/>
        <p:txBody>
          <a:bodyPr rtlCol="0"/>
          <a:lstStyle/>
          <a:p>
            <a:fld id="{6720E43D-C29D-4D6B-ACC1-20DA5C31DF9F}" type="slidenum">
              <a:rPr lang="ru-RU" smtClean="0"/>
              <a:pPr/>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20E43D-C29D-4D6B-ACC1-20DA5C31DF9F}" type="slidenum">
              <a:rPr lang="ru-RU" smtClean="0"/>
              <a:pPr/>
              <a:t>‹#›</a:t>
            </a:fld>
            <a:endParaRPr lang="ru-RU"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20E43D-C29D-4D6B-ACC1-20DA5C31DF9F}" type="slidenum">
              <a:rPr lang="ru-RU" smtClean="0"/>
              <a:pPr/>
              <a:t>‹#›</a:t>
            </a:fld>
            <a:endParaRPr lang="ru-RU"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20" name="Нижний колонтитул 19"/>
          <p:cNvSpPr>
            <a:spLocks noGrp="1"/>
          </p:cNvSpPr>
          <p:nvPr>
            <p:ph type="ftr" sz="quarter" idx="11"/>
          </p:nvPr>
        </p:nvSpPr>
        <p:spPr/>
        <p:txBody>
          <a:bodyPr/>
          <a:lstStyle>
            <a:extLst/>
          </a:lstStyle>
          <a:p>
            <a:endParaRPr lang="ru-RU" dirty="0"/>
          </a:p>
        </p:txBody>
      </p:sp>
      <p:sp>
        <p:nvSpPr>
          <p:cNvPr id="10" name="Номер слайда 9"/>
          <p:cNvSpPr>
            <a:spLocks noGrp="1"/>
          </p:cNvSpPr>
          <p:nvPr>
            <p:ph type="sldNum" sz="quarter" idx="12"/>
          </p:nvPr>
        </p:nvSpPr>
        <p:spPr/>
        <p:txBody>
          <a:bodyPr/>
          <a:lstStyle>
            <a:extLst/>
          </a:lstStyle>
          <a:p>
            <a:fld id="{6720E43D-C29D-4D6B-ACC1-20DA5C31DF9F}" type="slidenum">
              <a:rPr lang="ru-RU" smtClean="0"/>
              <a:pPr/>
              <a:t>‹#›</a:t>
            </a:fld>
            <a:endParaRPr lang="ru-RU" dirty="0"/>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6720E43D-C29D-4D6B-ACC1-20DA5C31DF9F}" type="slidenum">
              <a:rPr lang="ru-RU" smtClean="0"/>
              <a:pPr/>
              <a:t>‹#›</a:t>
            </a:fld>
            <a:endParaRPr lang="ru-RU" dirty="0"/>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6720E43D-C29D-4D6B-ACC1-20DA5C31DF9F}" type="slidenum">
              <a:rPr lang="ru-RU" smtClean="0"/>
              <a:pPr/>
              <a:t>‹#›</a:t>
            </a:fld>
            <a:endParaRPr lang="ru-RU" dirty="0"/>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49" y="3444903"/>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11" name="Нижний колонтитул 10"/>
          <p:cNvSpPr>
            <a:spLocks noGrp="1"/>
          </p:cNvSpPr>
          <p:nvPr>
            <p:ph type="ftr" sz="quarter" idx="11"/>
          </p:nvPr>
        </p:nvSpPr>
        <p:spPr/>
        <p:txBody>
          <a:bodyPr/>
          <a:lstStyle/>
          <a:p>
            <a:endParaRPr lang="ru-RU" dirty="0"/>
          </a:p>
        </p:txBody>
      </p:sp>
      <p:sp>
        <p:nvSpPr>
          <p:cNvPr id="16" name="Номер слайда 15"/>
          <p:cNvSpPr>
            <a:spLocks noGrp="1"/>
          </p:cNvSpPr>
          <p:nvPr>
            <p:ph type="sldNum" sz="quarter" idx="12"/>
          </p:nvPr>
        </p:nvSpPr>
        <p:spPr/>
        <p:txBody>
          <a:bodyPr/>
          <a:lstStyle/>
          <a:p>
            <a:fld id="{6720E43D-C29D-4D6B-ACC1-20DA5C31DF9F}" type="slidenum">
              <a:rPr lang="ru-RU" smtClean="0"/>
              <a:pPr/>
              <a:t>‹#›</a:t>
            </a:fld>
            <a:endParaRPr lang="ru-RU" dirty="0"/>
          </a:p>
        </p:txBody>
      </p:sp>
      <p:sp>
        <p:nvSpPr>
          <p:cNvPr id="8" name="Заголовок 7"/>
          <p:cNvSpPr>
            <a:spLocks noGrp="1"/>
          </p:cNvSpPr>
          <p:nvPr>
            <p:ph type="title"/>
          </p:nvPr>
        </p:nvSpPr>
        <p:spPr>
          <a:xfrm>
            <a:off x="180475" y="2947086"/>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6720E43D-C29D-4D6B-ACC1-20DA5C31DF9F}" type="slidenum">
              <a:rPr lang="ru-RU" smtClean="0"/>
              <a:pPr/>
              <a:t>‹#›</a:t>
            </a:fld>
            <a:endParaRPr lang="ru-RU" dirty="0"/>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4"/>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40"/>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1"/>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20" name="Нижний колонтитул 19"/>
          <p:cNvSpPr>
            <a:spLocks noGrp="1"/>
          </p:cNvSpPr>
          <p:nvPr>
            <p:ph type="ftr" sz="quarter" idx="11"/>
          </p:nvPr>
        </p:nvSpPr>
        <p:spPr/>
        <p:txBody>
          <a:bodyPr/>
          <a:lstStyle>
            <a:extLst/>
          </a:lstStyle>
          <a:p>
            <a:endParaRPr lang="ru-RU" dirty="0"/>
          </a:p>
        </p:txBody>
      </p:sp>
      <p:sp>
        <p:nvSpPr>
          <p:cNvPr id="10" name="Номер слайда 9"/>
          <p:cNvSpPr>
            <a:spLocks noGrp="1"/>
          </p:cNvSpPr>
          <p:nvPr>
            <p:ph type="sldNum" sz="quarter" idx="12"/>
          </p:nvPr>
        </p:nvSpPr>
        <p:spPr/>
        <p:txBody>
          <a:bodyPr/>
          <a:lstStyle>
            <a:extLst/>
          </a:lstStyle>
          <a:p>
            <a:fld id="{6720E43D-C29D-4D6B-ACC1-20DA5C31DF9F}" type="slidenum">
              <a:rPr lang="ru-RU" smtClean="0"/>
              <a:pPr/>
              <a:t>‹#›</a:t>
            </a:fld>
            <a:endParaRPr lang="ru-RU" dirty="0"/>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6720E43D-C29D-4D6B-ACC1-20DA5C31DF9F}" type="slidenum">
              <a:rPr lang="ru-RU" smtClean="0"/>
              <a:pPr/>
              <a:t>‹#›</a:t>
            </a:fld>
            <a:endParaRPr lang="ru-RU" dirty="0"/>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10" name="Нижний колонтитул 9"/>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6720E43D-C29D-4D6B-ACC1-20DA5C31DF9F}" type="slidenum">
              <a:rPr lang="ru-RU" smtClean="0"/>
              <a:pPr/>
              <a:t>‹#›</a:t>
            </a:fld>
            <a:endParaRPr lang="ru-RU"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6720E43D-C29D-4D6B-ACC1-20DA5C31DF9F}" type="slidenum">
              <a:rPr lang="ru-RU" smtClean="0"/>
              <a:pPr/>
              <a:t>‹#›</a:t>
            </a:fld>
            <a:endParaRPr lang="ru-RU" dirty="0"/>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6720E43D-C29D-4D6B-ACC1-20DA5C31DF9F}" type="slidenum">
              <a:rPr lang="ru-RU" smtClean="0"/>
              <a:pPr/>
              <a:t>‹#›</a:t>
            </a:fld>
            <a:endParaRPr lang="ru-RU" dirty="0"/>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6720E43D-C29D-4D6B-ACC1-20DA5C31DF9F}" type="slidenum">
              <a:rPr lang="ru-RU" smtClean="0"/>
              <a:pPr/>
              <a:t>‹#›</a:t>
            </a:fld>
            <a:endParaRPr lang="ru-RU"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6720E43D-C29D-4D6B-ACC1-20DA5C31DF9F}" type="slidenum">
              <a:rPr lang="ru-RU" smtClean="0"/>
              <a:pPr/>
              <a:t>‹#›</a:t>
            </a:fld>
            <a:endParaRPr lang="ru-RU" dirty="0"/>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20E43D-C29D-4D6B-ACC1-20DA5C31DF9F}" type="slidenum">
              <a:rPr lang="ru-RU" smtClean="0"/>
              <a:pPr/>
              <a:t>‹#›</a:t>
            </a:fld>
            <a:endParaRPr lang="ru-RU" dirty="0"/>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dirty="0"/>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6720E43D-C29D-4D6B-ACC1-20DA5C31DF9F}"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720E43D-C29D-4D6B-ACC1-20DA5C31DF9F}" type="slidenum">
              <a:rPr lang="ru-RU" smtClean="0"/>
              <a:pPr/>
              <a:t>‹#›</a:t>
            </a:fld>
            <a:endParaRPr lang="ru-RU" dirty="0"/>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6720E43D-C29D-4D6B-ACC1-20DA5C31DF9F}" type="slidenum">
              <a:rPr lang="ru-RU" smtClean="0"/>
              <a:pPr/>
              <a:t>‹#›</a:t>
            </a:fld>
            <a:endParaRPr lang="ru-RU" dirty="0"/>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1"/>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6"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5" y="1316038"/>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1" y="1316038"/>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229600" y="6477000"/>
            <a:ext cx="762000" cy="246888"/>
          </a:xfrm>
        </p:spPr>
        <p:txBody>
          <a:bodyPr/>
          <a:lstStyle/>
          <a:p>
            <a:fld id="{6720E43D-C29D-4D6B-ACC1-20DA5C31DF9F}" type="slidenum">
              <a:rPr lang="ru-RU" smtClean="0"/>
              <a:pPr/>
              <a:t>‹#›</a:t>
            </a:fld>
            <a:endParaRPr lang="ru-RU" dirty="0"/>
          </a:p>
        </p:txBody>
      </p:sp>
      <p:sp>
        <p:nvSpPr>
          <p:cNvPr id="11" name="Прямая соединительная линия 10"/>
          <p:cNvSpPr>
            <a:spLocks noChangeShapeType="1"/>
          </p:cNvSpPr>
          <p:nvPr/>
        </p:nvSpPr>
        <p:spPr bwMode="auto">
          <a:xfrm>
            <a:off x="514349" y="6019801"/>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6720E43D-C29D-4D6B-ACC1-20DA5C31DF9F}" type="slidenum">
              <a:rPr lang="ru-RU" smtClean="0"/>
              <a:pPr/>
              <a:t>‹#›</a:t>
            </a:fld>
            <a:endParaRPr lang="ru-RU"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6720E43D-C29D-4D6B-ACC1-20DA5C31DF9F}" type="slidenum">
              <a:rPr lang="ru-RU" smtClean="0"/>
              <a:pPr/>
              <a:t>‹#›</a:t>
            </a:fld>
            <a:endParaRPr lang="ru-RU"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720E43D-C29D-4D6B-ACC1-20DA5C31DF9F}" type="slidenum">
              <a:rPr lang="ru-RU" smtClean="0"/>
              <a:pPr/>
              <a:t>‹#›</a:t>
            </a:fld>
            <a:endParaRPr lang="ru-RU" dirty="0"/>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dirty="0"/>
          </a:p>
        </p:txBody>
      </p:sp>
      <p:sp>
        <p:nvSpPr>
          <p:cNvPr id="7" name="Номер слайда 6"/>
          <p:cNvSpPr>
            <a:spLocks noGrp="1"/>
          </p:cNvSpPr>
          <p:nvPr>
            <p:ph type="sldNum" sz="quarter" idx="12"/>
          </p:nvPr>
        </p:nvSpPr>
        <p:spPr>
          <a:xfrm>
            <a:off x="146304" y="6208776"/>
            <a:ext cx="457200" cy="457200"/>
          </a:xfrm>
        </p:spPr>
        <p:txBody>
          <a:bodyPr/>
          <a:lstStyle/>
          <a:p>
            <a:fld id="{6720E43D-C29D-4D6B-ACC1-20DA5C31DF9F}" type="slidenum">
              <a:rPr lang="ru-RU" smtClean="0"/>
              <a:pPr/>
              <a:t>‹#›</a:t>
            </a:fld>
            <a:endParaRPr lang="ru-RU" dirty="0"/>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20E43D-C29D-4D6B-ACC1-20DA5C31DF9F}" type="slidenum">
              <a:rPr lang="ru-RU" smtClean="0"/>
              <a:pPr/>
              <a:t>‹#›</a:t>
            </a:fld>
            <a:endParaRPr lang="ru-RU"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20E43D-C29D-4D6B-ACC1-20DA5C31DF9F}"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21" name="Нижний колонтитул 20"/>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20E43D-C29D-4D6B-ACC1-20DA5C31DF9F}"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24" name="Нижний колонтитул 23"/>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720E43D-C29D-4D6B-ACC1-20DA5C31DF9F}"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49" y="5849118"/>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1"/>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1"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1"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29" name="Нижний колонтитул 28"/>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720E43D-C29D-4D6B-ACC1-20DA5C31DF9F}"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7262FA69-BB1B-4F71-8769-019909E2C93D}" type="datetimeFigureOut">
              <a:rPr lang="ru-RU" smtClean="0"/>
              <a:pPr/>
              <a:t>23.04.2012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6720E43D-C29D-4D6B-ACC1-20DA5C31DF9F}" type="slidenum">
              <a:rPr lang="ru-RU" smtClean="0"/>
              <a:pPr/>
              <a:t>‹#›</a:t>
            </a:fld>
            <a:endParaRPr lang="ru-RU" dirty="0"/>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9"/>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49" y="1050899"/>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3"/>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1"/>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262FA69-BB1B-4F71-8769-019909E2C93D}" type="datetimeFigureOut">
              <a:rPr lang="ru-RU" smtClean="0"/>
              <a:pPr/>
              <a:t>23.04.2012</a:t>
            </a:fld>
            <a:endParaRPr lang="ru-RU" dirty="0"/>
          </a:p>
        </p:txBody>
      </p:sp>
      <p:sp>
        <p:nvSpPr>
          <p:cNvPr id="28" name="Нижний колонтитул 27"/>
          <p:cNvSpPr>
            <a:spLocks noGrp="1"/>
          </p:cNvSpPr>
          <p:nvPr>
            <p:ph type="ftr" sz="quarter" idx="3"/>
          </p:nvPr>
        </p:nvSpPr>
        <p:spPr>
          <a:xfrm>
            <a:off x="3124200" y="76201"/>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dirty="0"/>
          </a:p>
        </p:txBody>
      </p:sp>
      <p:sp>
        <p:nvSpPr>
          <p:cNvPr id="5" name="Номер слайда 4"/>
          <p:cNvSpPr>
            <a:spLocks noGrp="1"/>
          </p:cNvSpPr>
          <p:nvPr>
            <p:ph type="sldNum" sz="quarter" idx="4"/>
          </p:nvPr>
        </p:nvSpPr>
        <p:spPr>
          <a:xfrm>
            <a:off x="8229600" y="6477001"/>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720E43D-C29D-4D6B-ACC1-20DA5C31DF9F}" type="slidenum">
              <a:rPr lang="ru-RU" smtClean="0"/>
              <a:pPr/>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49" y="1050899"/>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49" y="1057987"/>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262FA69-BB1B-4F71-8769-019909E2C93D}" type="datetimeFigureOut">
              <a:rPr lang="ru-RU" smtClean="0"/>
              <a:pPr/>
              <a:t>23.04.2012</a:t>
            </a:fld>
            <a:endParaRPr lang="ru-RU" dirty="0"/>
          </a:p>
        </p:txBody>
      </p:sp>
      <p:sp>
        <p:nvSpPr>
          <p:cNvPr id="3" name="Нижний колонтитул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720E43D-C29D-4D6B-ACC1-20DA5C31DF9F}"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8"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2"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262FA69-BB1B-4F71-8769-019909E2C93D}" type="datetimeFigureOut">
              <a:rPr lang="ru-RU" smtClean="0"/>
              <a:pPr/>
              <a:t>23.04.2012</a:t>
            </a:fld>
            <a:endParaRPr lang="ru-RU" dirty="0"/>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dirty="0"/>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720E43D-C29D-4D6B-ACC1-20DA5C31DF9F}" type="slidenum">
              <a:rPr lang="ru-RU" smtClean="0"/>
              <a:pPr/>
              <a:t>‹#›</a:t>
            </a:fld>
            <a:endParaRPr lang="ru-RU" dirty="0"/>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262FA69-BB1B-4F71-8769-019909E2C93D}" type="datetimeFigureOut">
              <a:rPr lang="ru-RU" smtClean="0"/>
              <a:pPr/>
              <a:t>23.04.2012</a:t>
            </a:fld>
            <a:endParaRPr lang="ru-RU" dirty="0"/>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dirty="0"/>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720E43D-C29D-4D6B-ACC1-20DA5C31DF9F}" type="slidenum">
              <a:rPr lang="ru-RU" smtClean="0"/>
              <a:pPr/>
              <a:t>‹#›</a:t>
            </a:fld>
            <a:endParaRPr lang="ru-RU" dirty="0"/>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262FA69-BB1B-4F71-8769-019909E2C93D}" type="datetimeFigureOut">
              <a:rPr lang="ru-RU" smtClean="0"/>
              <a:pPr/>
              <a:t>23.04.2012</a:t>
            </a:fld>
            <a:endParaRPr lang="ru-RU" dirty="0"/>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dirty="0"/>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20E43D-C29D-4D6B-ACC1-20DA5C31DF9F}"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g-fotki.yandex.ru/get/3/dimmaq.5/0_18bb_92c05607_XL"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71736" y="642918"/>
            <a:ext cx="6172200" cy="2053590"/>
          </a:xfrm>
        </p:spPr>
        <p:txBody>
          <a:bodyPr>
            <a:normAutofit/>
          </a:bodyPr>
          <a:lstStyle/>
          <a:p>
            <a:pPr algn="ctr"/>
            <a:r>
              <a:rPr lang="ru-RU" sz="4000" dirty="0" smtClean="0">
                <a:effectLst>
                  <a:outerShdw blurRad="38100" dist="38100" dir="2700000" algn="tl">
                    <a:srgbClr val="000000">
                      <a:alpha val="43137"/>
                    </a:srgbClr>
                  </a:outerShdw>
                </a:effectLst>
                <a:latin typeface="Bookman Old Style" pitchFamily="18" charset="0"/>
              </a:rPr>
              <a:t>Презентация к уроку русского языка в </a:t>
            </a:r>
            <a:br>
              <a:rPr lang="ru-RU" sz="4000" dirty="0" smtClean="0">
                <a:effectLst>
                  <a:outerShdw blurRad="38100" dist="38100" dir="2700000" algn="tl">
                    <a:srgbClr val="000000">
                      <a:alpha val="43137"/>
                    </a:srgbClr>
                  </a:outerShdw>
                </a:effectLst>
                <a:latin typeface="Bookman Old Style" pitchFamily="18" charset="0"/>
              </a:rPr>
            </a:br>
            <a:r>
              <a:rPr lang="ru-RU" sz="4000" dirty="0" smtClean="0">
                <a:effectLst>
                  <a:outerShdw blurRad="38100" dist="38100" dir="2700000" algn="tl">
                    <a:srgbClr val="000000">
                      <a:alpha val="43137"/>
                    </a:srgbClr>
                  </a:outerShdw>
                </a:effectLst>
                <a:latin typeface="Bookman Old Style" pitchFamily="18" charset="0"/>
              </a:rPr>
              <a:t>9 классе</a:t>
            </a:r>
            <a:endParaRPr lang="ru-RU" sz="4000" dirty="0">
              <a:effectLst>
                <a:outerShdw blurRad="38100" dist="38100" dir="2700000" algn="tl">
                  <a:srgbClr val="000000">
                    <a:alpha val="43137"/>
                  </a:srgbClr>
                </a:outerShdw>
              </a:effectLst>
              <a:latin typeface="Bookman Old Style" pitchFamily="18" charset="0"/>
            </a:endParaRPr>
          </a:p>
        </p:txBody>
      </p:sp>
      <p:sp>
        <p:nvSpPr>
          <p:cNvPr id="5" name="Текст 4"/>
          <p:cNvSpPr>
            <a:spLocks noGrp="1"/>
          </p:cNvSpPr>
          <p:nvPr>
            <p:ph type="body" idx="1"/>
          </p:nvPr>
        </p:nvSpPr>
        <p:spPr>
          <a:xfrm>
            <a:off x="2571736" y="3286124"/>
            <a:ext cx="6172200" cy="1371600"/>
          </a:xfrm>
        </p:spPr>
        <p:txBody>
          <a:bodyPr>
            <a:normAutofit lnSpcReduction="10000"/>
          </a:bodyPr>
          <a:lstStyle/>
          <a:p>
            <a:pPr algn="r"/>
            <a:r>
              <a:rPr lang="ru-RU" sz="3000" i="1" dirty="0" smtClean="0">
                <a:effectLst>
                  <a:outerShdw blurRad="38100" dist="38100" dir="2700000" algn="tl">
                    <a:srgbClr val="000000">
                      <a:alpha val="43137"/>
                    </a:srgbClr>
                  </a:outerShdw>
                </a:effectLst>
                <a:latin typeface="Georgia" pitchFamily="18" charset="0"/>
              </a:rPr>
              <a:t>«Методика подготовки к сжатому изложению в рамках ГИА»</a:t>
            </a:r>
            <a:endParaRPr lang="ru-RU" sz="3000" i="1" dirty="0">
              <a:effectLst>
                <a:outerShdw blurRad="38100" dist="38100" dir="2700000" algn="tl">
                  <a:srgbClr val="000000">
                    <a:alpha val="43137"/>
                  </a:srgbClr>
                </a:outerShdw>
              </a:effectLst>
              <a:latin typeface="Georgia" pitchFamily="18" charset="0"/>
            </a:endParaRPr>
          </a:p>
        </p:txBody>
      </p:sp>
      <p:sp>
        <p:nvSpPr>
          <p:cNvPr id="6" name="TextBox 5"/>
          <p:cNvSpPr txBox="1"/>
          <p:nvPr/>
        </p:nvSpPr>
        <p:spPr>
          <a:xfrm>
            <a:off x="3714744" y="5286388"/>
            <a:ext cx="5072098" cy="646331"/>
          </a:xfrm>
          <a:prstGeom prst="rect">
            <a:avLst/>
          </a:prstGeom>
          <a:noFill/>
        </p:spPr>
        <p:txBody>
          <a:bodyPr wrap="square" rtlCol="0">
            <a:spAutoFit/>
          </a:bodyPr>
          <a:lstStyle/>
          <a:p>
            <a:pPr algn="r"/>
            <a:r>
              <a:rPr lang="ru-RU" b="1" i="1" dirty="0" smtClean="0"/>
              <a:t>Учитель ВКК МБОУ СОШ № 92</a:t>
            </a:r>
          </a:p>
          <a:p>
            <a:pPr algn="r"/>
            <a:r>
              <a:rPr lang="ru-RU" b="1" i="1" dirty="0" smtClean="0"/>
              <a:t>Стряпчая Лариса Геннадьевна</a:t>
            </a:r>
            <a:endParaRPr lang="ru-RU" b="1" i="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100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folHlink"/>
                                            </p:clrVal>
                                          </p:val>
                                        </p:tav>
                                        <p:tav tm="50000">
                                          <p:val>
                                            <p:clrVal>
                                              <a:srgbClr val="A50021"/>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par>
                          <p:cTn id="10" fill="hold">
                            <p:stCondLst>
                              <p:cond delay="2560"/>
                            </p:stCondLst>
                            <p:childTnLst>
                              <p:par>
                                <p:cTn id="11" presetID="2" presetClass="entr" presetSubtype="2" fill="hold" nodeType="afterEffect">
                                  <p:stCondLst>
                                    <p:cond delay="100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4060"/>
                            </p:stCondLst>
                            <p:childTnLst>
                              <p:par>
                                <p:cTn id="16" presetID="22" presetClass="entr" presetSubtype="2" fill="hold" grpId="0" nodeType="afterEffect">
                                  <p:stCondLst>
                                    <p:cond delay="1500"/>
                                  </p:stCondLst>
                                  <p:childTnLst>
                                    <p:set>
                                      <p:cBhvr>
                                        <p:cTn id="17" dur="1" fill="hold">
                                          <p:stCondLst>
                                            <p:cond delay="0"/>
                                          </p:stCondLst>
                                        </p:cTn>
                                        <p:tgtEl>
                                          <p:spTgt spid="6"/>
                                        </p:tgtEl>
                                        <p:attrNameLst>
                                          <p:attrName>style.visibility</p:attrName>
                                        </p:attrNameLst>
                                      </p:cBhvr>
                                      <p:to>
                                        <p:strVal val="visible"/>
                                      </p:to>
                                    </p:set>
                                    <p:animEffect transition="in" filter="wipe(right)">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39718"/>
          </a:xfrm>
        </p:spPr>
        <p:txBody>
          <a:bodyPr>
            <a:normAutofit fontScale="90000"/>
          </a:bodyPr>
          <a:lstStyle/>
          <a:p>
            <a:pPr algn="ctr"/>
            <a:r>
              <a:rPr lang="ru-RU" b="1" dirty="0" smtClean="0"/>
              <a:t>Хлеб</a:t>
            </a:r>
            <a:endParaRPr lang="ru-RU" b="1" dirty="0"/>
          </a:p>
        </p:txBody>
      </p:sp>
      <p:sp>
        <p:nvSpPr>
          <p:cNvPr id="3" name="Содержимое 2"/>
          <p:cNvSpPr>
            <a:spLocks noGrp="1"/>
          </p:cNvSpPr>
          <p:nvPr>
            <p:ph idx="1"/>
          </p:nvPr>
        </p:nvSpPr>
        <p:spPr>
          <a:xfrm>
            <a:off x="1214414" y="785794"/>
            <a:ext cx="7719274" cy="5429288"/>
          </a:xfrm>
        </p:spPr>
        <p:txBody>
          <a:bodyPr>
            <a:normAutofit fontScale="77500" lnSpcReduction="20000"/>
          </a:bodyPr>
          <a:lstStyle/>
          <a:p>
            <a:pPr marL="0" indent="180000" algn="just">
              <a:buNone/>
            </a:pPr>
            <a:r>
              <a:rPr lang="ru-RU" sz="2800" dirty="0" smtClean="0"/>
              <a:t>Хлеб – чудеснейшее открытие человечества. Первому безымянному хлеборобу люди должны были поставить памятник, потому что, несмотря на многовековой прогресс, ничего более  полезного и необходимого для человека до сих пор не придумано.</a:t>
            </a:r>
          </a:p>
          <a:p>
            <a:pPr marL="0" indent="180000" algn="just">
              <a:buNone/>
            </a:pPr>
            <a:r>
              <a:rPr lang="ru-RU" sz="2800" dirty="0" smtClean="0"/>
              <a:t>В наши дни «добывание» хлеба насущного – дело как будто весьма простое. Зашёл в магазин, окинул взглядом  хлебные полки, выбрал нужное, заплатил деньги и ешь на здоровье. Но так ли всё просто? Ведь только потребителю хлеб достаётся легко. Тем же, кто его производит, он стоит тяжёлого труда, бессонных ночей, напряжения всех физических и духовных сил. Эта битва бескровна, но вдоволь орошена солёным потом хлеборобов. Для них хлеб не только конечный продукт, но  и личная гордость,  достоинство, радость и боль.</a:t>
            </a:r>
          </a:p>
          <a:p>
            <a:pPr marL="0" indent="180000" algn="just">
              <a:buNone/>
            </a:pPr>
            <a:r>
              <a:rPr lang="ru-RU" sz="2800" dirty="0" smtClean="0"/>
              <a:t>Так можем ли мы не жалеть, не беречь, бездумно выбрасывать то, что даёт всем нам здоровье и силу, богатство и уверенность в завтрашнем дне? Хлеб – дело жизни каждого из нас, и обращаться с ним должно на Вы. </a:t>
            </a:r>
            <a:endParaRPr lang="ru-RU" sz="2800" dirty="0"/>
          </a:p>
        </p:txBody>
      </p:sp>
    </p:spTree>
  </p:cSld>
  <p:clrMapOvr>
    <a:masterClrMapping/>
  </p:clrMapOvr>
  <p:transition spd="med">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457200" y="274638"/>
            <a:ext cx="7467600" cy="511156"/>
          </a:xfrm>
        </p:spPr>
        <p:txBody>
          <a:bodyPr>
            <a:normAutofit fontScale="90000"/>
          </a:bodyPr>
          <a:lstStyle/>
          <a:p>
            <a:pPr algn="ctr"/>
            <a:r>
              <a:rPr lang="ru-RU" sz="3200" b="1" dirty="0" smtClean="0">
                <a:solidFill>
                  <a:srgbClr val="800000"/>
                </a:solidFill>
                <a:effectLst>
                  <a:outerShdw blurRad="38100" dist="38100" dir="2700000" algn="tl">
                    <a:srgbClr val="000000">
                      <a:alpha val="43137"/>
                    </a:srgbClr>
                  </a:outerShdw>
                </a:effectLst>
              </a:rPr>
              <a:t>ЭТАПЫ  РАБОТЫ</a:t>
            </a:r>
            <a:endParaRPr lang="ru-RU" sz="3200" b="1" dirty="0">
              <a:solidFill>
                <a:srgbClr val="800000"/>
              </a:solidFill>
              <a:effectLst>
                <a:outerShdw blurRad="38100" dist="38100" dir="2700000" algn="tl">
                  <a:srgbClr val="000000">
                    <a:alpha val="43137"/>
                  </a:srgbClr>
                </a:outerShdw>
              </a:effectLst>
            </a:endParaRPr>
          </a:p>
        </p:txBody>
      </p:sp>
      <p:sp>
        <p:nvSpPr>
          <p:cNvPr id="11" name="Содержимое 10"/>
          <p:cNvSpPr>
            <a:spLocks noGrp="1"/>
          </p:cNvSpPr>
          <p:nvPr>
            <p:ph sz="quarter" idx="1"/>
          </p:nvPr>
        </p:nvSpPr>
        <p:spPr>
          <a:xfrm>
            <a:off x="457200" y="1000108"/>
            <a:ext cx="7467600" cy="5473844"/>
          </a:xfrm>
        </p:spPr>
        <p:txBody>
          <a:bodyPr/>
          <a:lstStyle/>
          <a:p>
            <a:pPr>
              <a:buNone/>
            </a:pPr>
            <a:r>
              <a:rPr lang="ru-RU" sz="3000" b="1" dirty="0" smtClean="0">
                <a:solidFill>
                  <a:schemeClr val="accent1">
                    <a:lumMod val="75000"/>
                  </a:schemeClr>
                </a:solidFill>
                <a:effectLst>
                  <a:outerShdw blurRad="38100" dist="38100" dir="2700000" algn="tl">
                    <a:srgbClr val="000000">
                      <a:alpha val="43137"/>
                    </a:srgbClr>
                  </a:outerShdw>
                </a:effectLst>
              </a:rPr>
              <a:t>1.</a:t>
            </a:r>
            <a:r>
              <a:rPr lang="ru-RU" sz="3000" dirty="0" smtClean="0"/>
              <a:t> Определение темы текста</a:t>
            </a:r>
          </a:p>
          <a:p>
            <a:pPr>
              <a:buNone/>
            </a:pPr>
            <a:r>
              <a:rPr lang="ru-RU" sz="3000" b="1" dirty="0" smtClean="0">
                <a:solidFill>
                  <a:schemeClr val="accent1">
                    <a:lumMod val="75000"/>
                  </a:schemeClr>
                </a:solidFill>
                <a:effectLst>
                  <a:outerShdw blurRad="38100" dist="38100" dir="2700000" algn="tl">
                    <a:srgbClr val="000000">
                      <a:alpha val="43137"/>
                    </a:srgbClr>
                  </a:outerShdw>
                </a:effectLst>
              </a:rPr>
              <a:t>2.</a:t>
            </a:r>
            <a:r>
              <a:rPr lang="ru-RU" sz="3000" dirty="0" smtClean="0"/>
              <a:t> Определение идеи текста</a:t>
            </a:r>
          </a:p>
          <a:p>
            <a:pPr>
              <a:buNone/>
            </a:pPr>
            <a:r>
              <a:rPr lang="ru-RU" sz="3000" b="1" dirty="0" smtClean="0">
                <a:solidFill>
                  <a:schemeClr val="accent1">
                    <a:lumMod val="75000"/>
                  </a:schemeClr>
                </a:solidFill>
                <a:effectLst>
                  <a:outerShdw blurRad="38100" dist="38100" dir="2700000" algn="tl">
                    <a:srgbClr val="000000">
                      <a:alpha val="43137"/>
                    </a:srgbClr>
                  </a:outerShdw>
                </a:effectLst>
              </a:rPr>
              <a:t>3.</a:t>
            </a:r>
            <a:r>
              <a:rPr lang="ru-RU" sz="3000" dirty="0" smtClean="0"/>
              <a:t> Определение </a:t>
            </a:r>
            <a:r>
              <a:rPr lang="ru-RU" sz="3000" dirty="0" err="1" smtClean="0"/>
              <a:t>микротем</a:t>
            </a:r>
            <a:r>
              <a:rPr lang="ru-RU" sz="3000" dirty="0" smtClean="0"/>
              <a:t> текста как частей общей темы</a:t>
            </a:r>
          </a:p>
          <a:p>
            <a:pPr>
              <a:buNone/>
            </a:pPr>
            <a:r>
              <a:rPr lang="ru-RU" sz="3000" b="1" dirty="0" smtClean="0">
                <a:solidFill>
                  <a:schemeClr val="accent1">
                    <a:lumMod val="75000"/>
                  </a:schemeClr>
                </a:solidFill>
                <a:effectLst>
                  <a:outerShdw blurRad="38100" dist="38100" dir="2700000" algn="tl">
                    <a:srgbClr val="000000">
                      <a:alpha val="43137"/>
                    </a:srgbClr>
                  </a:outerShdw>
                </a:effectLst>
              </a:rPr>
              <a:t>4.</a:t>
            </a:r>
            <a:r>
              <a:rPr lang="ru-RU" sz="3000" dirty="0" smtClean="0"/>
              <a:t> Моделирование изложения</a:t>
            </a:r>
          </a:p>
          <a:p>
            <a:endParaRPr lang="ru-RU" sz="3000" dirty="0" smtClean="0"/>
          </a:p>
          <a:p>
            <a:endParaRPr lang="ru-RU" sz="3000" dirty="0" smtClean="0"/>
          </a:p>
          <a:p>
            <a:endParaRPr lang="ru-RU" dirty="0"/>
          </a:p>
        </p:txBody>
      </p:sp>
      <p:pic>
        <p:nvPicPr>
          <p:cNvPr id="16386" name="Picture 2" descr="http://im0-tub-ru.yandex.net/i?id=323452444-68-72"/>
          <p:cNvPicPr>
            <a:picLocks noChangeAspect="1" noChangeArrowheads="1"/>
          </p:cNvPicPr>
          <p:nvPr/>
        </p:nvPicPr>
        <p:blipFill>
          <a:blip r:embed="rId2"/>
          <a:srcRect/>
          <a:stretch>
            <a:fillRect/>
          </a:stretch>
        </p:blipFill>
        <p:spPr bwMode="auto">
          <a:xfrm>
            <a:off x="2000232" y="3786190"/>
            <a:ext cx="2571768" cy="2794275"/>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500"/>
                            </p:stCondLst>
                            <p:childTnLst>
                              <p:par>
                                <p:cTn id="12" presetID="17" presetClass="entr" presetSubtype="8" fill="hold" nodeType="afterEffect">
                                  <p:stCondLst>
                                    <p:cond delay="1500"/>
                                  </p:stCondLst>
                                  <p:childTnLst>
                                    <p:set>
                                      <p:cBhvr>
                                        <p:cTn id="13" dur="1" fill="hold">
                                          <p:stCondLst>
                                            <p:cond delay="0"/>
                                          </p:stCondLst>
                                        </p:cTn>
                                        <p:tgtEl>
                                          <p:spTgt spid="11">
                                            <p:txEl>
                                              <p:pRg st="0" end="0"/>
                                            </p:txEl>
                                          </p:spTgt>
                                        </p:tgtEl>
                                        <p:attrNameLst>
                                          <p:attrName>style.visibility</p:attrName>
                                        </p:attrNameLst>
                                      </p:cBhvr>
                                      <p:to>
                                        <p:strVal val="visible"/>
                                      </p:to>
                                    </p:set>
                                    <p:anim calcmode="lin" valueType="num">
                                      <p:cBhvr>
                                        <p:cTn id="14" dur="500" fill="hold"/>
                                        <p:tgtEl>
                                          <p:spTgt spid="11">
                                            <p:txEl>
                                              <p:pRg st="0" end="0"/>
                                            </p:txEl>
                                          </p:spTgt>
                                        </p:tgtEl>
                                        <p:attrNameLst>
                                          <p:attrName>ppt_x</p:attrName>
                                        </p:attrNameLst>
                                      </p:cBhvr>
                                      <p:tavLst>
                                        <p:tav tm="0">
                                          <p:val>
                                            <p:strVal val="#ppt_x-#ppt_w/2"/>
                                          </p:val>
                                        </p:tav>
                                        <p:tav tm="100000">
                                          <p:val>
                                            <p:strVal val="#ppt_x"/>
                                          </p:val>
                                        </p:tav>
                                      </p:tavLst>
                                    </p:anim>
                                    <p:anim calcmode="lin" valueType="num">
                                      <p:cBhvr>
                                        <p:cTn id="15" dur="500" fill="hold"/>
                                        <p:tgtEl>
                                          <p:spTgt spid="11">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11">
                                            <p:txEl>
                                              <p:pRg st="0" end="0"/>
                                            </p:txEl>
                                          </p:spTgt>
                                        </p:tgtEl>
                                        <p:attrNameLst>
                                          <p:attrName>ppt_h</p:attrName>
                                        </p:attrNameLst>
                                      </p:cBhvr>
                                      <p:tavLst>
                                        <p:tav tm="0">
                                          <p:val>
                                            <p:strVal val="#ppt_h"/>
                                          </p:val>
                                        </p:tav>
                                        <p:tav tm="100000">
                                          <p:val>
                                            <p:strVal val="#ppt_h"/>
                                          </p:val>
                                        </p:tav>
                                      </p:tavLst>
                                    </p:anim>
                                  </p:childTnLst>
                                </p:cTn>
                              </p:par>
                            </p:childTnLst>
                          </p:cTn>
                        </p:par>
                        <p:par>
                          <p:cTn id="18" fill="hold">
                            <p:stCondLst>
                              <p:cond delay="3500"/>
                            </p:stCondLst>
                            <p:childTnLst>
                              <p:par>
                                <p:cTn id="19" presetID="17" presetClass="entr" presetSubtype="8" fill="hold" nodeType="afterEffect">
                                  <p:stCondLst>
                                    <p:cond delay="1500"/>
                                  </p:stCondLst>
                                  <p:childTnLst>
                                    <p:set>
                                      <p:cBhvr>
                                        <p:cTn id="20" dur="1" fill="hold">
                                          <p:stCondLst>
                                            <p:cond delay="0"/>
                                          </p:stCondLst>
                                        </p:cTn>
                                        <p:tgtEl>
                                          <p:spTgt spid="11">
                                            <p:txEl>
                                              <p:pRg st="1" end="1"/>
                                            </p:txEl>
                                          </p:spTgt>
                                        </p:tgtEl>
                                        <p:attrNameLst>
                                          <p:attrName>style.visibility</p:attrName>
                                        </p:attrNameLst>
                                      </p:cBhvr>
                                      <p:to>
                                        <p:strVal val="visible"/>
                                      </p:to>
                                    </p:set>
                                    <p:anim calcmode="lin" valueType="num">
                                      <p:cBhvr>
                                        <p:cTn id="21" dur="500" fill="hold"/>
                                        <p:tgtEl>
                                          <p:spTgt spid="11">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11">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1">
                                            <p:txEl>
                                              <p:pRg st="1" end="1"/>
                                            </p:txEl>
                                          </p:spTgt>
                                        </p:tgtEl>
                                        <p:attrNameLst>
                                          <p:attrName>ppt_h</p:attrName>
                                        </p:attrNameLst>
                                      </p:cBhvr>
                                      <p:tavLst>
                                        <p:tav tm="0">
                                          <p:val>
                                            <p:strVal val="#ppt_h"/>
                                          </p:val>
                                        </p:tav>
                                        <p:tav tm="100000">
                                          <p:val>
                                            <p:strVal val="#ppt_h"/>
                                          </p:val>
                                        </p:tav>
                                      </p:tavLst>
                                    </p:anim>
                                  </p:childTnLst>
                                </p:cTn>
                              </p:par>
                            </p:childTnLst>
                          </p:cTn>
                        </p:par>
                        <p:par>
                          <p:cTn id="25" fill="hold">
                            <p:stCondLst>
                              <p:cond delay="5500"/>
                            </p:stCondLst>
                            <p:childTnLst>
                              <p:par>
                                <p:cTn id="26" presetID="17" presetClass="entr" presetSubtype="8" fill="hold" nodeType="afterEffect">
                                  <p:stCondLst>
                                    <p:cond delay="1500"/>
                                  </p:stCondLst>
                                  <p:childTnLst>
                                    <p:set>
                                      <p:cBhvr>
                                        <p:cTn id="27" dur="1" fill="hold">
                                          <p:stCondLst>
                                            <p:cond delay="0"/>
                                          </p:stCondLst>
                                        </p:cTn>
                                        <p:tgtEl>
                                          <p:spTgt spid="11">
                                            <p:txEl>
                                              <p:pRg st="2" end="2"/>
                                            </p:txEl>
                                          </p:spTgt>
                                        </p:tgtEl>
                                        <p:attrNameLst>
                                          <p:attrName>style.visibility</p:attrName>
                                        </p:attrNameLst>
                                      </p:cBhvr>
                                      <p:to>
                                        <p:strVal val="visible"/>
                                      </p:to>
                                    </p:set>
                                    <p:anim calcmode="lin" valueType="num">
                                      <p:cBhvr>
                                        <p:cTn id="28" dur="500" fill="hold"/>
                                        <p:tgtEl>
                                          <p:spTgt spid="11">
                                            <p:txEl>
                                              <p:pRg st="2" end="2"/>
                                            </p:txEl>
                                          </p:spTgt>
                                        </p:tgtEl>
                                        <p:attrNameLst>
                                          <p:attrName>ppt_x</p:attrName>
                                        </p:attrNameLst>
                                      </p:cBhvr>
                                      <p:tavLst>
                                        <p:tav tm="0">
                                          <p:val>
                                            <p:strVal val="#ppt_x-#ppt_w/2"/>
                                          </p:val>
                                        </p:tav>
                                        <p:tav tm="100000">
                                          <p:val>
                                            <p:strVal val="#ppt_x"/>
                                          </p:val>
                                        </p:tav>
                                      </p:tavLst>
                                    </p:anim>
                                    <p:anim calcmode="lin" valueType="num">
                                      <p:cBhvr>
                                        <p:cTn id="29" dur="500" fill="hold"/>
                                        <p:tgtEl>
                                          <p:spTgt spid="11">
                                            <p:txEl>
                                              <p:pRg st="2" end="2"/>
                                            </p:txEl>
                                          </p:spTgt>
                                        </p:tgtEl>
                                        <p:attrNameLst>
                                          <p:attrName>ppt_y</p:attrName>
                                        </p:attrNameLst>
                                      </p:cBhvr>
                                      <p:tavLst>
                                        <p:tav tm="0">
                                          <p:val>
                                            <p:strVal val="#ppt_y"/>
                                          </p:val>
                                        </p:tav>
                                        <p:tav tm="100000">
                                          <p:val>
                                            <p:strVal val="#ppt_y"/>
                                          </p:val>
                                        </p:tav>
                                      </p:tavLst>
                                    </p:anim>
                                    <p:anim calcmode="lin" valueType="num">
                                      <p:cBhvr>
                                        <p:cTn id="30" dur="500" fill="hold"/>
                                        <p:tgtEl>
                                          <p:spTgt spid="11">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11">
                                            <p:txEl>
                                              <p:pRg st="2" end="2"/>
                                            </p:txEl>
                                          </p:spTgt>
                                        </p:tgtEl>
                                        <p:attrNameLst>
                                          <p:attrName>ppt_h</p:attrName>
                                        </p:attrNameLst>
                                      </p:cBhvr>
                                      <p:tavLst>
                                        <p:tav tm="0">
                                          <p:val>
                                            <p:strVal val="#ppt_h"/>
                                          </p:val>
                                        </p:tav>
                                        <p:tav tm="100000">
                                          <p:val>
                                            <p:strVal val="#ppt_h"/>
                                          </p:val>
                                        </p:tav>
                                      </p:tavLst>
                                    </p:anim>
                                  </p:childTnLst>
                                </p:cTn>
                              </p:par>
                            </p:childTnLst>
                          </p:cTn>
                        </p:par>
                        <p:par>
                          <p:cTn id="32" fill="hold">
                            <p:stCondLst>
                              <p:cond delay="7500"/>
                            </p:stCondLst>
                            <p:childTnLst>
                              <p:par>
                                <p:cTn id="33" presetID="17" presetClass="entr" presetSubtype="8" fill="hold" nodeType="afterEffect">
                                  <p:stCondLst>
                                    <p:cond delay="1500"/>
                                  </p:stCondLst>
                                  <p:childTnLst>
                                    <p:set>
                                      <p:cBhvr>
                                        <p:cTn id="34" dur="1" fill="hold">
                                          <p:stCondLst>
                                            <p:cond delay="0"/>
                                          </p:stCondLst>
                                        </p:cTn>
                                        <p:tgtEl>
                                          <p:spTgt spid="11">
                                            <p:txEl>
                                              <p:pRg st="3" end="3"/>
                                            </p:txEl>
                                          </p:spTgt>
                                        </p:tgtEl>
                                        <p:attrNameLst>
                                          <p:attrName>style.visibility</p:attrName>
                                        </p:attrNameLst>
                                      </p:cBhvr>
                                      <p:to>
                                        <p:strVal val="visible"/>
                                      </p:to>
                                    </p:set>
                                    <p:anim calcmode="lin" valueType="num">
                                      <p:cBhvr>
                                        <p:cTn id="35" dur="500" fill="hold"/>
                                        <p:tgtEl>
                                          <p:spTgt spid="11">
                                            <p:txEl>
                                              <p:pRg st="3" end="3"/>
                                            </p:txEl>
                                          </p:spTgt>
                                        </p:tgtEl>
                                        <p:attrNameLst>
                                          <p:attrName>ppt_x</p:attrName>
                                        </p:attrNameLst>
                                      </p:cBhvr>
                                      <p:tavLst>
                                        <p:tav tm="0">
                                          <p:val>
                                            <p:strVal val="#ppt_x-#ppt_w/2"/>
                                          </p:val>
                                        </p:tav>
                                        <p:tav tm="100000">
                                          <p:val>
                                            <p:strVal val="#ppt_x"/>
                                          </p:val>
                                        </p:tav>
                                      </p:tavLst>
                                    </p:anim>
                                    <p:anim calcmode="lin" valueType="num">
                                      <p:cBhvr>
                                        <p:cTn id="36" dur="500" fill="hold"/>
                                        <p:tgtEl>
                                          <p:spTgt spid="11">
                                            <p:txEl>
                                              <p:pRg st="3" end="3"/>
                                            </p:txEl>
                                          </p:spTgt>
                                        </p:tgtEl>
                                        <p:attrNameLst>
                                          <p:attrName>ppt_y</p:attrName>
                                        </p:attrNameLst>
                                      </p:cBhvr>
                                      <p:tavLst>
                                        <p:tav tm="0">
                                          <p:val>
                                            <p:strVal val="#ppt_y"/>
                                          </p:val>
                                        </p:tav>
                                        <p:tav tm="100000">
                                          <p:val>
                                            <p:strVal val="#ppt_y"/>
                                          </p:val>
                                        </p:tav>
                                      </p:tavLst>
                                    </p:anim>
                                    <p:anim calcmode="lin" valueType="num">
                                      <p:cBhvr>
                                        <p:cTn id="37"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11">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457200" y="274638"/>
            <a:ext cx="7467600" cy="511156"/>
          </a:xfrm>
        </p:spPr>
        <p:txBody>
          <a:bodyPr>
            <a:normAutofit fontScale="90000"/>
          </a:bodyPr>
          <a:lstStyle/>
          <a:p>
            <a:pPr algn="ctr"/>
            <a:r>
              <a:rPr lang="ru-RU" sz="3200" b="1" dirty="0" smtClean="0">
                <a:solidFill>
                  <a:srgbClr val="800000"/>
                </a:solidFill>
                <a:effectLst>
                  <a:outerShdw blurRad="38100" dist="38100" dir="2700000" algn="tl">
                    <a:srgbClr val="000000">
                      <a:alpha val="43137"/>
                    </a:srgbClr>
                  </a:outerShdw>
                </a:effectLst>
              </a:rPr>
              <a:t>КЛЮЧЕВЫЕ  СЛОВА</a:t>
            </a:r>
            <a:endParaRPr lang="ru-RU" sz="3200" b="1" dirty="0">
              <a:solidFill>
                <a:srgbClr val="800000"/>
              </a:solidFill>
              <a:effectLst>
                <a:outerShdw blurRad="38100" dist="38100" dir="2700000" algn="tl">
                  <a:srgbClr val="000000">
                    <a:alpha val="43137"/>
                  </a:srgbClr>
                </a:outerShdw>
              </a:effectLst>
            </a:endParaRPr>
          </a:p>
        </p:txBody>
      </p:sp>
      <p:sp>
        <p:nvSpPr>
          <p:cNvPr id="11" name="Содержимое 10"/>
          <p:cNvSpPr>
            <a:spLocks noGrp="1"/>
          </p:cNvSpPr>
          <p:nvPr>
            <p:ph sz="quarter" idx="1"/>
          </p:nvPr>
        </p:nvSpPr>
        <p:spPr>
          <a:xfrm>
            <a:off x="457200" y="1000108"/>
            <a:ext cx="7467600" cy="5473844"/>
          </a:xfrm>
        </p:spPr>
        <p:txBody>
          <a:bodyPr/>
          <a:lstStyle/>
          <a:p>
            <a:pPr>
              <a:buNone/>
            </a:pPr>
            <a:r>
              <a:rPr lang="ru-RU" sz="3000" dirty="0" smtClean="0"/>
              <a:t>Хлеб – чудеснейшее открытие… самое полезное и необходимое… добывание хлеба… тяжёлый труд… беречь хлеб… обращаться к хлебу на Вы.</a:t>
            </a:r>
          </a:p>
          <a:p>
            <a:endParaRPr lang="ru-RU" sz="3000" dirty="0" smtClean="0"/>
          </a:p>
          <a:p>
            <a:endParaRPr lang="ru-RU" sz="3000" dirty="0" smtClean="0"/>
          </a:p>
          <a:p>
            <a:endParaRPr lang="ru-RU" dirty="0"/>
          </a:p>
        </p:txBody>
      </p:sp>
      <p:pic>
        <p:nvPicPr>
          <p:cNvPr id="15364" name="Picture 4" descr="Картинка 1 из 174806">
            <a:hlinkClick r:id="rId2"/>
          </p:cNvPr>
          <p:cNvPicPr>
            <a:picLocks noChangeAspect="1" noChangeArrowheads="1"/>
          </p:cNvPicPr>
          <p:nvPr/>
        </p:nvPicPr>
        <p:blipFill>
          <a:blip r:embed="rId3"/>
          <a:srcRect/>
          <a:stretch>
            <a:fillRect/>
          </a:stretch>
        </p:blipFill>
        <p:spPr bwMode="auto">
          <a:xfrm>
            <a:off x="1571604" y="3143248"/>
            <a:ext cx="4500594" cy="3368996"/>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500"/>
                            </p:stCondLst>
                            <p:childTnLst>
                              <p:par>
                                <p:cTn id="12" presetID="17" presetClass="entr" presetSubtype="8" fill="hold" nodeType="afterEffect">
                                  <p:stCondLst>
                                    <p:cond delay="1500"/>
                                  </p:stCondLst>
                                  <p:childTnLst>
                                    <p:set>
                                      <p:cBhvr>
                                        <p:cTn id="13" dur="1" fill="hold">
                                          <p:stCondLst>
                                            <p:cond delay="0"/>
                                          </p:stCondLst>
                                        </p:cTn>
                                        <p:tgtEl>
                                          <p:spTgt spid="11">
                                            <p:txEl>
                                              <p:pRg st="0" end="0"/>
                                            </p:txEl>
                                          </p:spTgt>
                                        </p:tgtEl>
                                        <p:attrNameLst>
                                          <p:attrName>style.visibility</p:attrName>
                                        </p:attrNameLst>
                                      </p:cBhvr>
                                      <p:to>
                                        <p:strVal val="visible"/>
                                      </p:to>
                                    </p:set>
                                    <p:anim calcmode="lin" valueType="num">
                                      <p:cBhvr>
                                        <p:cTn id="14" dur="500" fill="hold"/>
                                        <p:tgtEl>
                                          <p:spTgt spid="11">
                                            <p:txEl>
                                              <p:pRg st="0" end="0"/>
                                            </p:txEl>
                                          </p:spTgt>
                                        </p:tgtEl>
                                        <p:attrNameLst>
                                          <p:attrName>ppt_x</p:attrName>
                                        </p:attrNameLst>
                                      </p:cBhvr>
                                      <p:tavLst>
                                        <p:tav tm="0">
                                          <p:val>
                                            <p:strVal val="#ppt_x-#ppt_w/2"/>
                                          </p:val>
                                        </p:tav>
                                        <p:tav tm="100000">
                                          <p:val>
                                            <p:strVal val="#ppt_x"/>
                                          </p:val>
                                        </p:tav>
                                      </p:tavLst>
                                    </p:anim>
                                    <p:anim calcmode="lin" valueType="num">
                                      <p:cBhvr>
                                        <p:cTn id="15" dur="500" fill="hold"/>
                                        <p:tgtEl>
                                          <p:spTgt spid="11">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11">
                                            <p:txEl>
                                              <p:pRg st="0" end="0"/>
                                            </p:txEl>
                                          </p:spTgt>
                                        </p:tgtEl>
                                        <p:attrNameLst>
                                          <p:attrName>ppt_h</p:attrName>
                                        </p:attrNameLst>
                                      </p:cBhvr>
                                      <p:tavLst>
                                        <p:tav tm="0">
                                          <p:val>
                                            <p:strVal val="#ppt_h"/>
                                          </p:val>
                                        </p:tav>
                                        <p:tav tm="100000">
                                          <p:val>
                                            <p:strVal val="#ppt_h"/>
                                          </p:val>
                                        </p:tav>
                                      </p:tavLst>
                                    </p:anim>
                                  </p:childTnLst>
                                </p:cTn>
                              </p:par>
                            </p:childTnLst>
                          </p:cTn>
                        </p:par>
                        <p:par>
                          <p:cTn id="18" fill="hold">
                            <p:stCondLst>
                              <p:cond delay="3500"/>
                            </p:stCondLst>
                            <p:childTnLst>
                              <p:par>
                                <p:cTn id="19" presetID="5" presetClass="entr" presetSubtype="5" fill="hold" nodeType="afterEffect">
                                  <p:stCondLst>
                                    <p:cond delay="5000"/>
                                  </p:stCondLst>
                                  <p:childTnLst>
                                    <p:set>
                                      <p:cBhvr>
                                        <p:cTn id="20" dur="1" fill="hold">
                                          <p:stCondLst>
                                            <p:cond delay="0"/>
                                          </p:stCondLst>
                                        </p:cTn>
                                        <p:tgtEl>
                                          <p:spTgt spid="15364"/>
                                        </p:tgtEl>
                                        <p:attrNameLst>
                                          <p:attrName>style.visibility</p:attrName>
                                        </p:attrNameLst>
                                      </p:cBhvr>
                                      <p:to>
                                        <p:strVal val="visible"/>
                                      </p:to>
                                    </p:set>
                                    <p:animEffect transition="in" filter="checkerboard(down)">
                                      <p:cBhvr>
                                        <p:cTn id="21"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457200" y="274638"/>
            <a:ext cx="7467600" cy="511156"/>
          </a:xfrm>
        </p:spPr>
        <p:txBody>
          <a:bodyPr>
            <a:normAutofit fontScale="90000"/>
          </a:bodyPr>
          <a:lstStyle/>
          <a:p>
            <a:pPr algn="ctr"/>
            <a:r>
              <a:rPr lang="ru-RU" sz="3200" b="1" dirty="0" smtClean="0">
                <a:solidFill>
                  <a:srgbClr val="800000"/>
                </a:solidFill>
                <a:effectLst>
                  <a:outerShdw blurRad="38100" dist="38100" dir="2700000" algn="tl">
                    <a:srgbClr val="000000">
                      <a:alpha val="43137"/>
                    </a:srgbClr>
                  </a:outerShdw>
                </a:effectLst>
              </a:rPr>
              <a:t>ТЕЗИСНЫЙ  ПЛАН</a:t>
            </a:r>
            <a:endParaRPr lang="ru-RU" sz="3200" b="1" dirty="0">
              <a:solidFill>
                <a:srgbClr val="800000"/>
              </a:solidFill>
              <a:effectLst>
                <a:outerShdw blurRad="38100" dist="38100" dir="2700000" algn="tl">
                  <a:srgbClr val="000000">
                    <a:alpha val="43137"/>
                  </a:srgbClr>
                </a:outerShdw>
              </a:effectLst>
            </a:endParaRPr>
          </a:p>
        </p:txBody>
      </p:sp>
      <p:sp>
        <p:nvSpPr>
          <p:cNvPr id="11" name="Содержимое 10"/>
          <p:cNvSpPr>
            <a:spLocks noGrp="1"/>
          </p:cNvSpPr>
          <p:nvPr>
            <p:ph sz="quarter" idx="1"/>
          </p:nvPr>
        </p:nvSpPr>
        <p:spPr>
          <a:xfrm>
            <a:off x="457200" y="1000108"/>
            <a:ext cx="7467600" cy="5473844"/>
          </a:xfrm>
        </p:spPr>
        <p:txBody>
          <a:bodyPr/>
          <a:lstStyle/>
          <a:p>
            <a:pPr>
              <a:buNone/>
            </a:pPr>
            <a:r>
              <a:rPr lang="ru-RU" sz="3000" b="1" dirty="0" smtClean="0">
                <a:solidFill>
                  <a:schemeClr val="accent1">
                    <a:lumMod val="75000"/>
                  </a:schemeClr>
                </a:solidFill>
                <a:effectLst>
                  <a:outerShdw blurRad="38100" dist="38100" dir="2700000" algn="tl">
                    <a:srgbClr val="000000">
                      <a:alpha val="43137"/>
                    </a:srgbClr>
                  </a:outerShdw>
                </a:effectLst>
              </a:rPr>
              <a:t>1.</a:t>
            </a:r>
            <a:r>
              <a:rPr lang="ru-RU" sz="3000" dirty="0" smtClean="0"/>
              <a:t> Хлеб – чудесное открытие человечества</a:t>
            </a:r>
          </a:p>
          <a:p>
            <a:pPr>
              <a:buNone/>
            </a:pPr>
            <a:r>
              <a:rPr lang="ru-RU" sz="3000" b="1" dirty="0" smtClean="0">
                <a:solidFill>
                  <a:schemeClr val="accent1">
                    <a:lumMod val="75000"/>
                  </a:schemeClr>
                </a:solidFill>
                <a:effectLst>
                  <a:outerShdw blurRad="38100" dist="38100" dir="2700000" algn="tl">
                    <a:srgbClr val="000000">
                      <a:alpha val="43137"/>
                    </a:srgbClr>
                  </a:outerShdw>
                </a:effectLst>
              </a:rPr>
              <a:t>2.</a:t>
            </a:r>
            <a:r>
              <a:rPr lang="ru-RU" sz="3000" dirty="0" smtClean="0"/>
              <a:t> Цена хлеба</a:t>
            </a:r>
          </a:p>
          <a:p>
            <a:pPr>
              <a:buNone/>
            </a:pPr>
            <a:r>
              <a:rPr lang="ru-RU" sz="3000" b="1" dirty="0" smtClean="0">
                <a:solidFill>
                  <a:schemeClr val="accent1">
                    <a:lumMod val="75000"/>
                  </a:schemeClr>
                </a:solidFill>
                <a:effectLst>
                  <a:outerShdw blurRad="38100" dist="38100" dir="2700000" algn="tl">
                    <a:srgbClr val="000000">
                      <a:alpha val="43137"/>
                    </a:srgbClr>
                  </a:outerShdw>
                </a:effectLst>
              </a:rPr>
              <a:t>3.</a:t>
            </a:r>
            <a:r>
              <a:rPr lang="ru-RU" sz="3000" dirty="0" smtClean="0"/>
              <a:t> Берегите хлеб!</a:t>
            </a:r>
          </a:p>
          <a:p>
            <a:endParaRPr lang="ru-RU" sz="3000" dirty="0" smtClean="0"/>
          </a:p>
          <a:p>
            <a:endParaRPr lang="ru-RU" sz="3000" dirty="0" smtClean="0"/>
          </a:p>
          <a:p>
            <a:endParaRPr lang="ru-RU" dirty="0"/>
          </a:p>
        </p:txBody>
      </p:sp>
      <p:pic>
        <p:nvPicPr>
          <p:cNvPr id="14338" name="Picture 2" descr="http://im6-tub-ru.yandex.net/i?id=418723097-41-72"/>
          <p:cNvPicPr>
            <a:picLocks noChangeAspect="1" noChangeArrowheads="1"/>
          </p:cNvPicPr>
          <p:nvPr/>
        </p:nvPicPr>
        <p:blipFill>
          <a:blip r:embed="rId2"/>
          <a:srcRect/>
          <a:stretch>
            <a:fillRect/>
          </a:stretch>
        </p:blipFill>
        <p:spPr bwMode="auto">
          <a:xfrm>
            <a:off x="2285984" y="3929066"/>
            <a:ext cx="2571768" cy="2469374"/>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500"/>
                            </p:stCondLst>
                            <p:childTnLst>
                              <p:par>
                                <p:cTn id="12" presetID="17" presetClass="entr" presetSubtype="8" fill="hold" nodeType="afterEffect">
                                  <p:stCondLst>
                                    <p:cond delay="1500"/>
                                  </p:stCondLst>
                                  <p:childTnLst>
                                    <p:set>
                                      <p:cBhvr>
                                        <p:cTn id="13" dur="1" fill="hold">
                                          <p:stCondLst>
                                            <p:cond delay="0"/>
                                          </p:stCondLst>
                                        </p:cTn>
                                        <p:tgtEl>
                                          <p:spTgt spid="11">
                                            <p:txEl>
                                              <p:pRg st="0" end="0"/>
                                            </p:txEl>
                                          </p:spTgt>
                                        </p:tgtEl>
                                        <p:attrNameLst>
                                          <p:attrName>style.visibility</p:attrName>
                                        </p:attrNameLst>
                                      </p:cBhvr>
                                      <p:to>
                                        <p:strVal val="visible"/>
                                      </p:to>
                                    </p:set>
                                    <p:anim calcmode="lin" valueType="num">
                                      <p:cBhvr>
                                        <p:cTn id="14" dur="500" fill="hold"/>
                                        <p:tgtEl>
                                          <p:spTgt spid="11">
                                            <p:txEl>
                                              <p:pRg st="0" end="0"/>
                                            </p:txEl>
                                          </p:spTgt>
                                        </p:tgtEl>
                                        <p:attrNameLst>
                                          <p:attrName>ppt_x</p:attrName>
                                        </p:attrNameLst>
                                      </p:cBhvr>
                                      <p:tavLst>
                                        <p:tav tm="0">
                                          <p:val>
                                            <p:strVal val="#ppt_x-#ppt_w/2"/>
                                          </p:val>
                                        </p:tav>
                                        <p:tav tm="100000">
                                          <p:val>
                                            <p:strVal val="#ppt_x"/>
                                          </p:val>
                                        </p:tav>
                                      </p:tavLst>
                                    </p:anim>
                                    <p:anim calcmode="lin" valueType="num">
                                      <p:cBhvr>
                                        <p:cTn id="15" dur="500" fill="hold"/>
                                        <p:tgtEl>
                                          <p:spTgt spid="11">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11">
                                            <p:txEl>
                                              <p:pRg st="0" end="0"/>
                                            </p:txEl>
                                          </p:spTgt>
                                        </p:tgtEl>
                                        <p:attrNameLst>
                                          <p:attrName>ppt_h</p:attrName>
                                        </p:attrNameLst>
                                      </p:cBhvr>
                                      <p:tavLst>
                                        <p:tav tm="0">
                                          <p:val>
                                            <p:strVal val="#ppt_h"/>
                                          </p:val>
                                        </p:tav>
                                        <p:tav tm="100000">
                                          <p:val>
                                            <p:strVal val="#ppt_h"/>
                                          </p:val>
                                        </p:tav>
                                      </p:tavLst>
                                    </p:anim>
                                  </p:childTnLst>
                                </p:cTn>
                              </p:par>
                            </p:childTnLst>
                          </p:cTn>
                        </p:par>
                        <p:par>
                          <p:cTn id="18" fill="hold">
                            <p:stCondLst>
                              <p:cond delay="3500"/>
                            </p:stCondLst>
                            <p:childTnLst>
                              <p:par>
                                <p:cTn id="19" presetID="17" presetClass="entr" presetSubtype="8" fill="hold" nodeType="afterEffect">
                                  <p:stCondLst>
                                    <p:cond delay="1500"/>
                                  </p:stCondLst>
                                  <p:childTnLst>
                                    <p:set>
                                      <p:cBhvr>
                                        <p:cTn id="20" dur="1" fill="hold">
                                          <p:stCondLst>
                                            <p:cond delay="0"/>
                                          </p:stCondLst>
                                        </p:cTn>
                                        <p:tgtEl>
                                          <p:spTgt spid="11">
                                            <p:txEl>
                                              <p:pRg st="1" end="1"/>
                                            </p:txEl>
                                          </p:spTgt>
                                        </p:tgtEl>
                                        <p:attrNameLst>
                                          <p:attrName>style.visibility</p:attrName>
                                        </p:attrNameLst>
                                      </p:cBhvr>
                                      <p:to>
                                        <p:strVal val="visible"/>
                                      </p:to>
                                    </p:set>
                                    <p:anim calcmode="lin" valueType="num">
                                      <p:cBhvr>
                                        <p:cTn id="21" dur="500" fill="hold"/>
                                        <p:tgtEl>
                                          <p:spTgt spid="11">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11">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1">
                                            <p:txEl>
                                              <p:pRg st="1" end="1"/>
                                            </p:txEl>
                                          </p:spTgt>
                                        </p:tgtEl>
                                        <p:attrNameLst>
                                          <p:attrName>ppt_h</p:attrName>
                                        </p:attrNameLst>
                                      </p:cBhvr>
                                      <p:tavLst>
                                        <p:tav tm="0">
                                          <p:val>
                                            <p:strVal val="#ppt_h"/>
                                          </p:val>
                                        </p:tav>
                                        <p:tav tm="100000">
                                          <p:val>
                                            <p:strVal val="#ppt_h"/>
                                          </p:val>
                                        </p:tav>
                                      </p:tavLst>
                                    </p:anim>
                                  </p:childTnLst>
                                </p:cTn>
                              </p:par>
                            </p:childTnLst>
                          </p:cTn>
                        </p:par>
                        <p:par>
                          <p:cTn id="25" fill="hold">
                            <p:stCondLst>
                              <p:cond delay="5500"/>
                            </p:stCondLst>
                            <p:childTnLst>
                              <p:par>
                                <p:cTn id="26" presetID="17" presetClass="entr" presetSubtype="8" fill="hold" nodeType="afterEffect">
                                  <p:stCondLst>
                                    <p:cond delay="1500"/>
                                  </p:stCondLst>
                                  <p:childTnLst>
                                    <p:set>
                                      <p:cBhvr>
                                        <p:cTn id="27" dur="1" fill="hold">
                                          <p:stCondLst>
                                            <p:cond delay="0"/>
                                          </p:stCondLst>
                                        </p:cTn>
                                        <p:tgtEl>
                                          <p:spTgt spid="11">
                                            <p:txEl>
                                              <p:pRg st="2" end="2"/>
                                            </p:txEl>
                                          </p:spTgt>
                                        </p:tgtEl>
                                        <p:attrNameLst>
                                          <p:attrName>style.visibility</p:attrName>
                                        </p:attrNameLst>
                                      </p:cBhvr>
                                      <p:to>
                                        <p:strVal val="visible"/>
                                      </p:to>
                                    </p:set>
                                    <p:anim calcmode="lin" valueType="num">
                                      <p:cBhvr>
                                        <p:cTn id="28" dur="500" fill="hold"/>
                                        <p:tgtEl>
                                          <p:spTgt spid="11">
                                            <p:txEl>
                                              <p:pRg st="2" end="2"/>
                                            </p:txEl>
                                          </p:spTgt>
                                        </p:tgtEl>
                                        <p:attrNameLst>
                                          <p:attrName>ppt_x</p:attrName>
                                        </p:attrNameLst>
                                      </p:cBhvr>
                                      <p:tavLst>
                                        <p:tav tm="0">
                                          <p:val>
                                            <p:strVal val="#ppt_x-#ppt_w/2"/>
                                          </p:val>
                                        </p:tav>
                                        <p:tav tm="100000">
                                          <p:val>
                                            <p:strVal val="#ppt_x"/>
                                          </p:val>
                                        </p:tav>
                                      </p:tavLst>
                                    </p:anim>
                                    <p:anim calcmode="lin" valueType="num">
                                      <p:cBhvr>
                                        <p:cTn id="29" dur="500" fill="hold"/>
                                        <p:tgtEl>
                                          <p:spTgt spid="11">
                                            <p:txEl>
                                              <p:pRg st="2" end="2"/>
                                            </p:txEl>
                                          </p:spTgt>
                                        </p:tgtEl>
                                        <p:attrNameLst>
                                          <p:attrName>ppt_y</p:attrName>
                                        </p:attrNameLst>
                                      </p:cBhvr>
                                      <p:tavLst>
                                        <p:tav tm="0">
                                          <p:val>
                                            <p:strVal val="#ppt_y"/>
                                          </p:val>
                                        </p:tav>
                                        <p:tav tm="100000">
                                          <p:val>
                                            <p:strVal val="#ppt_y"/>
                                          </p:val>
                                        </p:tav>
                                      </p:tavLst>
                                    </p:anim>
                                    <p:anim calcmode="lin" valueType="num">
                                      <p:cBhvr>
                                        <p:cTn id="30" dur="500" fill="hold"/>
                                        <p:tgtEl>
                                          <p:spTgt spid="11">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11">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96908"/>
          </a:xfrm>
        </p:spPr>
        <p:txBody>
          <a:bodyPr/>
          <a:lstStyle/>
          <a:p>
            <a:pPr algn="ctr"/>
            <a:r>
              <a:rPr lang="ru-RU" b="1" dirty="0" smtClean="0"/>
              <a:t>Образец сжатого изложения</a:t>
            </a:r>
            <a:endParaRPr lang="ru-RU" b="1" dirty="0"/>
          </a:p>
        </p:txBody>
      </p:sp>
      <p:sp>
        <p:nvSpPr>
          <p:cNvPr id="3" name="Содержимое 2"/>
          <p:cNvSpPr>
            <a:spLocks noGrp="1"/>
          </p:cNvSpPr>
          <p:nvPr>
            <p:ph idx="1"/>
          </p:nvPr>
        </p:nvSpPr>
        <p:spPr>
          <a:xfrm>
            <a:off x="1214414" y="1142984"/>
            <a:ext cx="7719274" cy="5357850"/>
          </a:xfrm>
        </p:spPr>
        <p:txBody>
          <a:bodyPr>
            <a:normAutofit lnSpcReduction="10000"/>
          </a:bodyPr>
          <a:lstStyle/>
          <a:p>
            <a:pPr marL="0" indent="283464" algn="just">
              <a:buNone/>
            </a:pPr>
            <a:r>
              <a:rPr lang="ru-RU" sz="2800" dirty="0" smtClean="0"/>
              <a:t>Хлеб – чудеснейшее открытие человечества. Ничего более полезного и необходимого для человека до сих пор не придумано.</a:t>
            </a:r>
          </a:p>
          <a:p>
            <a:pPr marL="0" indent="283464" algn="just">
              <a:buNone/>
            </a:pPr>
            <a:r>
              <a:rPr lang="ru-RU" sz="2800" dirty="0" smtClean="0"/>
              <a:t>Добывание хлеба – дело очень сложное. Это бескровная битва, которая требует напряжения всех физических и духовных сил. Только потребителю он достаётся легко. Тем, кто его производит, он стоит тяжёлого труда. Для них хлеб – личная гордость и достоинство.</a:t>
            </a:r>
          </a:p>
          <a:p>
            <a:pPr marL="0" indent="283464" algn="just">
              <a:buNone/>
            </a:pPr>
            <a:r>
              <a:rPr lang="ru-RU" sz="2800" dirty="0" smtClean="0"/>
              <a:t>Хлеб – дело жизни каждого из нас, его надо беречь: он даёт нам здоровье т силу. Обращаться с ним надо на Вы. </a:t>
            </a:r>
            <a:endParaRPr lang="ru-RU" sz="2800" dirty="0"/>
          </a:p>
        </p:txBody>
      </p:sp>
    </p:spTree>
  </p:cSld>
  <p:clrMapOvr>
    <a:masterClrMapping/>
  </p:clrMapOvr>
  <p:transition spd="med">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7968" cy="511156"/>
          </a:xfrm>
        </p:spPr>
        <p:txBody>
          <a:bodyPr>
            <a:normAutofit fontScale="90000"/>
          </a:bodyPr>
          <a:lstStyle/>
          <a:p>
            <a:pPr algn="ctr"/>
            <a:r>
              <a:rPr lang="ru-RU" b="1" dirty="0" smtClean="0"/>
              <a:t>Домашнее задание</a:t>
            </a:r>
            <a:endParaRPr lang="ru-RU" b="1" dirty="0"/>
          </a:p>
        </p:txBody>
      </p:sp>
      <p:sp>
        <p:nvSpPr>
          <p:cNvPr id="3" name="Содержимое 2"/>
          <p:cNvSpPr>
            <a:spLocks noGrp="1"/>
          </p:cNvSpPr>
          <p:nvPr>
            <p:ph sz="quarter" idx="1"/>
          </p:nvPr>
        </p:nvSpPr>
        <p:spPr>
          <a:xfrm>
            <a:off x="214282" y="714356"/>
            <a:ext cx="8647968" cy="5357850"/>
          </a:xfrm>
        </p:spPr>
        <p:txBody>
          <a:bodyPr>
            <a:noAutofit/>
          </a:bodyPr>
          <a:lstStyle/>
          <a:p>
            <a:pPr marL="0" indent="274320" algn="just">
              <a:buNone/>
            </a:pPr>
            <a:r>
              <a:rPr lang="ru-RU" sz="1900" dirty="0" smtClean="0"/>
              <a:t>Историки, изучая жизнь широких народных масс Древней Руси, черпают знания, привлекая в первую очередь материал археологических раскопок. Именно археология раскрыла для нас множество сторон народной жизни, скупо отраженных в летописях. Сведения археологов о поселениях, жилищах, об утвари, одежде, обычаях простых людей того времени позволили нашим современникам ясно представить жизнь крестьян и ремесленников Древней Руси.</a:t>
            </a:r>
          </a:p>
          <a:p>
            <a:pPr marL="0" indent="274320" algn="just">
              <a:buNone/>
            </a:pPr>
            <a:r>
              <a:rPr lang="ru-RU" sz="1900" dirty="0" smtClean="0"/>
              <a:t>Другим источником наших сведений о простом народе, в первую очередь, о его мыслях и чаяниях, является собственное народное творчество, фольклор. Величественные былины сохранили народный взгляд на недавнее (для людей Киевской Руси) героическое прошлое, запечатлели народный идеал русского воина. В загадках и пословицах отразились глубокая народная мудрость и круг интересов простого человека той эпохи.</a:t>
            </a:r>
          </a:p>
          <a:p>
            <a:pPr marL="0" indent="274320" algn="just">
              <a:buNone/>
            </a:pPr>
            <a:r>
              <a:rPr lang="ru-RU" sz="1900" dirty="0" smtClean="0"/>
              <a:t>Наконец, еще одним неоценимым источником для историков является язык народа. Словарный состав языка раскрывает современным исследователям взгляды древнерусского человека на природу, позволяет глубже понять систему его хозяйства. особенности социальных отношений. Сложный счет родства, унаследованный от родового строя, культурные связи с соседями, познания в математике, медицине, астрономии и многое,  многое другое.</a:t>
            </a:r>
          </a:p>
        </p:txBody>
      </p:sp>
    </p:spTree>
  </p:cSld>
  <p:clrMapOvr>
    <a:masterClrMapping/>
  </p:clrMapOvr>
  <p:transition spd="med">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71736" y="642918"/>
            <a:ext cx="6172200" cy="642942"/>
          </a:xfrm>
        </p:spPr>
        <p:txBody>
          <a:bodyPr>
            <a:normAutofit fontScale="90000"/>
          </a:bodyPr>
          <a:lstStyle/>
          <a:p>
            <a:pPr algn="ctr"/>
            <a:r>
              <a:rPr lang="ru-RU" sz="4000" dirty="0" smtClean="0">
                <a:solidFill>
                  <a:srgbClr val="CC3300"/>
                </a:solidFill>
                <a:effectLst>
                  <a:outerShdw blurRad="38100" dist="38100" dir="2700000" algn="tl">
                    <a:srgbClr val="000000">
                      <a:alpha val="43137"/>
                    </a:srgbClr>
                  </a:outerShdw>
                </a:effectLst>
                <a:latin typeface="Bookman Old Style" pitchFamily="18" charset="0"/>
              </a:rPr>
              <a:t>Цели урока:</a:t>
            </a:r>
            <a:endParaRPr lang="ru-RU" sz="4000" dirty="0">
              <a:solidFill>
                <a:srgbClr val="CC3300"/>
              </a:solidFill>
              <a:effectLst>
                <a:outerShdw blurRad="38100" dist="38100" dir="2700000" algn="tl">
                  <a:srgbClr val="000000">
                    <a:alpha val="43137"/>
                  </a:srgbClr>
                </a:outerShdw>
              </a:effectLst>
              <a:latin typeface="Bookman Old Style" pitchFamily="18" charset="0"/>
            </a:endParaRPr>
          </a:p>
        </p:txBody>
      </p:sp>
      <p:sp>
        <p:nvSpPr>
          <p:cNvPr id="7" name="Текст 6"/>
          <p:cNvSpPr>
            <a:spLocks noGrp="1"/>
          </p:cNvSpPr>
          <p:nvPr>
            <p:ph type="body" idx="1"/>
          </p:nvPr>
        </p:nvSpPr>
        <p:spPr>
          <a:xfrm>
            <a:off x="2285984" y="1928802"/>
            <a:ext cx="6286544" cy="4214842"/>
          </a:xfrm>
        </p:spPr>
        <p:txBody>
          <a:bodyPr>
            <a:normAutofit/>
          </a:bodyPr>
          <a:lstStyle/>
          <a:p>
            <a:pPr algn="just"/>
            <a:r>
              <a:rPr lang="ru-RU" sz="2500" dirty="0" smtClean="0">
                <a:solidFill>
                  <a:srgbClr val="CC0000"/>
                </a:solidFill>
              </a:rPr>
              <a:t>1. формировать навыки работы с различными приемами сжатия исходного  текста;</a:t>
            </a:r>
          </a:p>
          <a:p>
            <a:pPr algn="just"/>
            <a:r>
              <a:rPr lang="ru-RU" sz="2500" dirty="0" smtClean="0">
                <a:solidFill>
                  <a:srgbClr val="CC0000"/>
                </a:solidFill>
              </a:rPr>
              <a:t>2. формировать умение выделять в тексте </a:t>
            </a:r>
            <a:r>
              <a:rPr lang="ru-RU" sz="2500" dirty="0" err="1" smtClean="0">
                <a:solidFill>
                  <a:srgbClr val="CC0000"/>
                </a:solidFill>
              </a:rPr>
              <a:t>микротемы</a:t>
            </a:r>
            <a:r>
              <a:rPr lang="ru-RU" sz="2500" dirty="0" smtClean="0">
                <a:solidFill>
                  <a:srgbClr val="CC0000"/>
                </a:solidFill>
              </a:rPr>
              <a:t>, определять в них главное;</a:t>
            </a:r>
          </a:p>
          <a:p>
            <a:pPr algn="just"/>
            <a:r>
              <a:rPr lang="ru-RU" sz="2500" dirty="0" smtClean="0">
                <a:solidFill>
                  <a:srgbClr val="CC0000"/>
                </a:solidFill>
              </a:rPr>
              <a:t>3. отработка умения понимать и преобразовывать информацию.</a:t>
            </a:r>
          </a:p>
          <a:p>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100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folHlink"/>
                                            </p:clrVal>
                                          </p:val>
                                        </p:tav>
                                        <p:tav tm="50000">
                                          <p:val>
                                            <p:clrVal>
                                              <a:srgbClr val="A50021"/>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par>
                          <p:cTn id="10" fill="hold">
                            <p:stCondLst>
                              <p:cond delay="1440"/>
                            </p:stCondLst>
                            <p:childTnLst>
                              <p:par>
                                <p:cTn id="11" presetID="5" presetClass="entr" presetSubtype="10" fill="hold" grpId="0" nodeType="afterEffect">
                                  <p:stCondLst>
                                    <p:cond delay="200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checkerboard(across)">
                                      <p:cBhvr>
                                        <p:cTn id="13" dur="500"/>
                                        <p:tgtEl>
                                          <p:spTgt spid="7">
                                            <p:txEl>
                                              <p:pRg st="0" end="0"/>
                                            </p:txEl>
                                          </p:spTgt>
                                        </p:tgtEl>
                                      </p:cBhvr>
                                    </p:animEffect>
                                  </p:childTnLst>
                                </p:cTn>
                              </p:par>
                            </p:childTnLst>
                          </p:cTn>
                        </p:par>
                        <p:par>
                          <p:cTn id="14" fill="hold">
                            <p:stCondLst>
                              <p:cond delay="3940"/>
                            </p:stCondLst>
                            <p:childTnLst>
                              <p:par>
                                <p:cTn id="15" presetID="5" presetClass="entr" presetSubtype="10" fill="hold" grpId="0" nodeType="afterEffect">
                                  <p:stCondLst>
                                    <p:cond delay="200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checkerboard(across)">
                                      <p:cBhvr>
                                        <p:cTn id="17" dur="500"/>
                                        <p:tgtEl>
                                          <p:spTgt spid="7">
                                            <p:txEl>
                                              <p:pRg st="1" end="1"/>
                                            </p:txEl>
                                          </p:spTgt>
                                        </p:tgtEl>
                                      </p:cBhvr>
                                    </p:animEffect>
                                  </p:childTnLst>
                                </p:cTn>
                              </p:par>
                            </p:childTnLst>
                          </p:cTn>
                        </p:par>
                        <p:par>
                          <p:cTn id="18" fill="hold">
                            <p:stCondLst>
                              <p:cond delay="6440"/>
                            </p:stCondLst>
                            <p:childTnLst>
                              <p:par>
                                <p:cTn id="19" presetID="5" presetClass="entr" presetSubtype="10" fill="hold" grpId="0" nodeType="afterEffect">
                                  <p:stCondLst>
                                    <p:cond delay="200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checkerboard(across)">
                                      <p:cBhvr>
                                        <p:cTn id="21"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r="-100000" b="-100000"/>
        </a:gradFill>
        <a:effectLst/>
      </p:bgPr>
    </p:bg>
    <p:spTree>
      <p:nvGrpSpPr>
        <p:cNvPr id="1" name=""/>
        <p:cNvGrpSpPr/>
        <p:nvPr/>
      </p:nvGrpSpPr>
      <p:grpSpPr>
        <a:xfrm>
          <a:off x="0" y="0"/>
          <a:ext cx="0" cy="0"/>
          <a:chOff x="0" y="0"/>
          <a:chExt cx="0" cy="0"/>
        </a:xfrm>
      </p:grpSpPr>
      <p:pic>
        <p:nvPicPr>
          <p:cNvPr id="31746" name="Picture 2" descr="http://im3-tub-ru.yandex.net/i?id=136091568-40-72"/>
          <p:cNvPicPr>
            <a:picLocks noChangeAspect="1" noChangeArrowheads="1"/>
          </p:cNvPicPr>
          <p:nvPr/>
        </p:nvPicPr>
        <p:blipFill>
          <a:blip r:embed="rId2">
            <a:duotone>
              <a:schemeClr val="accent2">
                <a:shade val="45000"/>
                <a:satMod val="135000"/>
              </a:schemeClr>
              <a:prstClr val="white"/>
            </a:duotone>
          </a:blip>
          <a:srcRect/>
          <a:stretch>
            <a:fillRect/>
          </a:stretch>
        </p:blipFill>
        <p:spPr bwMode="auto">
          <a:xfrm>
            <a:off x="7215206" y="4929198"/>
            <a:ext cx="1714500" cy="1714500"/>
          </a:xfrm>
          <a:prstGeom prst="rect">
            <a:avLst/>
          </a:prstGeom>
          <a:noFill/>
          <a:effectLst>
            <a:outerShdw blurRad="50800" dist="38100" algn="l" rotWithShape="0">
              <a:prstClr val="black">
                <a:alpha val="40000"/>
              </a:prstClr>
            </a:outerShdw>
          </a:effectLst>
        </p:spPr>
      </p:pic>
      <p:sp>
        <p:nvSpPr>
          <p:cNvPr id="2" name="Заголовок 1"/>
          <p:cNvSpPr>
            <a:spLocks noGrp="1"/>
          </p:cNvSpPr>
          <p:nvPr>
            <p:ph type="title"/>
          </p:nvPr>
        </p:nvSpPr>
        <p:spPr>
          <a:xfrm>
            <a:off x="457200" y="216778"/>
            <a:ext cx="8329643" cy="426140"/>
          </a:xfrm>
        </p:spPr>
        <p:txBody>
          <a:bodyPr>
            <a:normAutofit/>
          </a:bodyPr>
          <a:lstStyle/>
          <a:p>
            <a:pPr algn="ctr"/>
            <a:r>
              <a:rPr lang="ru-RU" sz="2500" dirty="0" smtClean="0">
                <a:latin typeface="Comic Sans MS" pitchFamily="66" charset="0"/>
              </a:rPr>
              <a:t>Основные приёмы сжатия текста</a:t>
            </a:r>
            <a:endParaRPr lang="ru-RU" sz="2500" dirty="0">
              <a:latin typeface="Comic Sans MS" pitchFamily="66" charset="0"/>
            </a:endParaRPr>
          </a:p>
        </p:txBody>
      </p:sp>
      <p:sp>
        <p:nvSpPr>
          <p:cNvPr id="4" name="Содержимое 3"/>
          <p:cNvSpPr>
            <a:spLocks noGrp="1"/>
          </p:cNvSpPr>
          <p:nvPr>
            <p:ph sz="half" idx="1"/>
          </p:nvPr>
        </p:nvSpPr>
        <p:spPr>
          <a:xfrm>
            <a:off x="457200" y="857232"/>
            <a:ext cx="8153400" cy="5786478"/>
          </a:xfrm>
        </p:spPr>
        <p:txBody>
          <a:bodyPr>
            <a:normAutofit/>
          </a:bodyPr>
          <a:lstStyle/>
          <a:p>
            <a:pPr algn="just">
              <a:buNone/>
            </a:pPr>
            <a:r>
              <a:rPr lang="ru-RU" sz="2500" b="1" u="sng" dirty="0" smtClean="0">
                <a:solidFill>
                  <a:srgbClr val="800000"/>
                </a:solidFill>
                <a:effectLst>
                  <a:outerShdw blurRad="38100" dist="38100" dir="2700000" algn="tl">
                    <a:srgbClr val="000000">
                      <a:alpha val="43137"/>
                    </a:srgbClr>
                  </a:outerShdw>
                </a:effectLst>
              </a:rPr>
              <a:t>Приём исключения</a:t>
            </a:r>
            <a:r>
              <a:rPr lang="ru-RU" sz="2500" b="1" dirty="0" smtClean="0">
                <a:effectLst>
                  <a:outerShdw blurRad="38100" dist="38100" dir="2700000" algn="tl">
                    <a:srgbClr val="000000">
                      <a:alpha val="43137"/>
                    </a:srgbClr>
                  </a:outerShdw>
                </a:effectLst>
              </a:rPr>
              <a:t> </a:t>
            </a:r>
            <a:r>
              <a:rPr lang="ru-RU" sz="2500" b="1" dirty="0" smtClean="0"/>
              <a:t>предполагает удаление из исходного текста каких-либо элементов. Могут быть исключены (удалены):</a:t>
            </a:r>
          </a:p>
          <a:p>
            <a:pPr algn="just">
              <a:buClr>
                <a:srgbClr val="800000"/>
              </a:buClr>
            </a:pPr>
            <a:r>
              <a:rPr lang="ru-RU" sz="2000" b="1" i="1" dirty="0" smtClean="0"/>
              <a:t>различные повторы; один или несколько синонимов;</a:t>
            </a:r>
          </a:p>
          <a:p>
            <a:pPr algn="just">
              <a:buClr>
                <a:srgbClr val="800000"/>
              </a:buClr>
            </a:pPr>
            <a:r>
              <a:rPr lang="ru-RU" sz="2000" b="1" i="1" dirty="0" smtClean="0"/>
              <a:t>некоторые второстепенные члены предложения;</a:t>
            </a:r>
          </a:p>
          <a:p>
            <a:pPr algn="just">
              <a:buClr>
                <a:srgbClr val="800000"/>
              </a:buClr>
            </a:pPr>
            <a:r>
              <a:rPr lang="ru-RU" sz="2000" b="1" i="1" dirty="0" smtClean="0"/>
              <a:t>однородные члены предложения;</a:t>
            </a:r>
          </a:p>
          <a:p>
            <a:pPr algn="just">
              <a:buClr>
                <a:srgbClr val="800000"/>
              </a:buClr>
            </a:pPr>
            <a:r>
              <a:rPr lang="ru-RU" sz="2000" b="1" i="1" dirty="0" smtClean="0"/>
              <a:t>незначимые фрагменты предложений или целые предложения;</a:t>
            </a:r>
          </a:p>
          <a:p>
            <a:pPr algn="just">
              <a:buClr>
                <a:srgbClr val="800000"/>
              </a:buClr>
            </a:pPr>
            <a:r>
              <a:rPr lang="ru-RU" sz="2000" b="1" i="1" dirty="0" smtClean="0"/>
              <a:t>конструкции, осложняющие предложение (однородные, обособленные члены предложения, уточняющие и пояснительные конструкции);</a:t>
            </a:r>
          </a:p>
          <a:p>
            <a:pPr algn="just">
              <a:buClr>
                <a:srgbClr val="800000"/>
              </a:buClr>
            </a:pPr>
            <a:r>
              <a:rPr lang="ru-RU" sz="2000" b="1" i="1" dirty="0" smtClean="0"/>
              <a:t>вводные слова и вставные конструкции;</a:t>
            </a:r>
          </a:p>
          <a:p>
            <a:pPr algn="just">
              <a:buClr>
                <a:srgbClr val="800000"/>
              </a:buClr>
            </a:pPr>
            <a:r>
              <a:rPr lang="ru-RU" sz="2000" b="1" i="1" dirty="0" smtClean="0"/>
              <a:t>риторические вопросы и восклицания;</a:t>
            </a:r>
          </a:p>
          <a:p>
            <a:pPr algn="just">
              <a:buClr>
                <a:srgbClr val="800000"/>
              </a:buClr>
            </a:pPr>
            <a:r>
              <a:rPr lang="ru-RU" sz="2000" b="1" i="1" dirty="0" smtClean="0"/>
              <a:t>диалог (при этом суть диалога может  быть </a:t>
            </a:r>
          </a:p>
          <a:p>
            <a:pPr algn="just">
              <a:buClr>
                <a:srgbClr val="800000"/>
              </a:buClr>
              <a:buNone/>
            </a:pPr>
            <a:r>
              <a:rPr lang="ru-RU" sz="2000" b="1" i="1" dirty="0" smtClean="0"/>
              <a:t>	передана одним предложением); </a:t>
            </a:r>
          </a:p>
          <a:p>
            <a:pPr algn="just">
              <a:buClr>
                <a:srgbClr val="800000"/>
              </a:buClr>
            </a:pPr>
            <a:r>
              <a:rPr lang="ru-RU" sz="2000" b="1" i="1" dirty="0" smtClean="0"/>
              <a:t>цитаты и др.</a:t>
            </a:r>
            <a:endParaRPr lang="ru-RU" sz="2000" b="1" i="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39" presetClass="entr" presetSubtype="0" accel="100000" fill="hold" nodeType="afterEffect">
                                  <p:stCondLst>
                                    <p:cond delay="150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p:cTn id="20" dur="500" fill="hold"/>
                                        <p:tgtEl>
                                          <p:spTgt spid="4">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4">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4">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39" presetClass="entr" presetSubtype="0" accel="100000" fill="hold" nodeType="afterEffect">
                                  <p:stCondLst>
                                    <p:cond delay="1500"/>
                                  </p:stCondLst>
                                  <p:childTnLst>
                                    <p:set>
                                      <p:cBhvr>
                                        <p:cTn id="26" dur="1" fill="hold">
                                          <p:stCondLst>
                                            <p:cond delay="0"/>
                                          </p:stCondLst>
                                        </p:cTn>
                                        <p:tgtEl>
                                          <p:spTgt spid="4">
                                            <p:txEl>
                                              <p:pRg st="2" end="2"/>
                                            </p:txEl>
                                          </p:spTgt>
                                        </p:tgtEl>
                                        <p:attrNameLst>
                                          <p:attrName>style.visibility</p:attrName>
                                        </p:attrNameLst>
                                      </p:cBhvr>
                                      <p:to>
                                        <p:strVal val="visible"/>
                                      </p:to>
                                    </p:set>
                                    <p:anim calcmode="lin" valueType="num">
                                      <p:cBhvr>
                                        <p:cTn id="27" dur="500" fill="hold"/>
                                        <p:tgtEl>
                                          <p:spTgt spid="4">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4">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4">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39" presetClass="entr" presetSubtype="0" accel="100000" fill="hold" nodeType="afterEffect">
                                  <p:stCondLst>
                                    <p:cond delay="1500"/>
                                  </p:stCondLst>
                                  <p:childTnLst>
                                    <p:set>
                                      <p:cBhvr>
                                        <p:cTn id="33" dur="1" fill="hold">
                                          <p:stCondLst>
                                            <p:cond delay="0"/>
                                          </p:stCondLst>
                                        </p:cTn>
                                        <p:tgtEl>
                                          <p:spTgt spid="4">
                                            <p:txEl>
                                              <p:pRg st="3" end="3"/>
                                            </p:txEl>
                                          </p:spTgt>
                                        </p:tgtEl>
                                        <p:attrNameLst>
                                          <p:attrName>style.visibility</p:attrName>
                                        </p:attrNameLst>
                                      </p:cBhvr>
                                      <p:to>
                                        <p:strVal val="visible"/>
                                      </p:to>
                                    </p:set>
                                    <p:anim calcmode="lin" valueType="num">
                                      <p:cBhvr>
                                        <p:cTn id="34" dur="500" fill="hold"/>
                                        <p:tgtEl>
                                          <p:spTgt spid="4">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4">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4">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38" fill="hold">
                            <p:stCondLst>
                              <p:cond delay="4500"/>
                            </p:stCondLst>
                            <p:childTnLst>
                              <p:par>
                                <p:cTn id="39" presetID="39" presetClass="entr" presetSubtype="0" accel="100000" fill="hold" nodeType="afterEffect">
                                  <p:stCondLst>
                                    <p:cond delay="1500"/>
                                  </p:stCondLst>
                                  <p:childTnLst>
                                    <p:set>
                                      <p:cBhvr>
                                        <p:cTn id="40" dur="1" fill="hold">
                                          <p:stCondLst>
                                            <p:cond delay="0"/>
                                          </p:stCondLst>
                                        </p:cTn>
                                        <p:tgtEl>
                                          <p:spTgt spid="4">
                                            <p:txEl>
                                              <p:pRg st="4" end="4"/>
                                            </p:txEl>
                                          </p:spTgt>
                                        </p:tgtEl>
                                        <p:attrNameLst>
                                          <p:attrName>style.visibility</p:attrName>
                                        </p:attrNameLst>
                                      </p:cBhvr>
                                      <p:to>
                                        <p:strVal val="visible"/>
                                      </p:to>
                                    </p:set>
                                    <p:anim calcmode="lin" valueType="num">
                                      <p:cBhvr>
                                        <p:cTn id="41" dur="500" fill="hold"/>
                                        <p:tgtEl>
                                          <p:spTgt spid="4">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4">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4">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par>
                          <p:cTn id="45" fill="hold">
                            <p:stCondLst>
                              <p:cond delay="6500"/>
                            </p:stCondLst>
                            <p:childTnLst>
                              <p:par>
                                <p:cTn id="46" presetID="39" presetClass="entr" presetSubtype="0" accel="100000" fill="hold" nodeType="afterEffect">
                                  <p:stCondLst>
                                    <p:cond delay="1500"/>
                                  </p:stCondLst>
                                  <p:childTnLst>
                                    <p:set>
                                      <p:cBhvr>
                                        <p:cTn id="47" dur="1" fill="hold">
                                          <p:stCondLst>
                                            <p:cond delay="0"/>
                                          </p:stCondLst>
                                        </p:cTn>
                                        <p:tgtEl>
                                          <p:spTgt spid="4">
                                            <p:txEl>
                                              <p:pRg st="5" end="5"/>
                                            </p:txEl>
                                          </p:spTgt>
                                        </p:tgtEl>
                                        <p:attrNameLst>
                                          <p:attrName>style.visibility</p:attrName>
                                        </p:attrNameLst>
                                      </p:cBhvr>
                                      <p:to>
                                        <p:strVal val="visible"/>
                                      </p:to>
                                    </p:set>
                                    <p:anim calcmode="lin" valueType="num">
                                      <p:cBhvr>
                                        <p:cTn id="48" dur="500" fill="hold"/>
                                        <p:tgtEl>
                                          <p:spTgt spid="4">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4">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4">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par>
                          <p:cTn id="52" fill="hold">
                            <p:stCondLst>
                              <p:cond delay="8500"/>
                            </p:stCondLst>
                            <p:childTnLst>
                              <p:par>
                                <p:cTn id="53" presetID="39" presetClass="entr" presetSubtype="0" accel="100000" fill="hold" nodeType="afterEffect">
                                  <p:stCondLst>
                                    <p:cond delay="150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500" fill="hold"/>
                                        <p:tgtEl>
                                          <p:spTgt spid="4">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4">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4">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par>
                          <p:cTn id="59" fill="hold">
                            <p:stCondLst>
                              <p:cond delay="10500"/>
                            </p:stCondLst>
                            <p:childTnLst>
                              <p:par>
                                <p:cTn id="60" presetID="39" presetClass="entr" presetSubtype="0" accel="100000" fill="hold" nodeType="afterEffect">
                                  <p:stCondLst>
                                    <p:cond delay="1500"/>
                                  </p:stCondLst>
                                  <p:childTnLst>
                                    <p:set>
                                      <p:cBhvr>
                                        <p:cTn id="61" dur="1" fill="hold">
                                          <p:stCondLst>
                                            <p:cond delay="0"/>
                                          </p:stCondLst>
                                        </p:cTn>
                                        <p:tgtEl>
                                          <p:spTgt spid="4">
                                            <p:txEl>
                                              <p:pRg st="7" end="7"/>
                                            </p:txEl>
                                          </p:spTgt>
                                        </p:tgtEl>
                                        <p:attrNameLst>
                                          <p:attrName>style.visibility</p:attrName>
                                        </p:attrNameLst>
                                      </p:cBhvr>
                                      <p:to>
                                        <p:strVal val="visible"/>
                                      </p:to>
                                    </p:set>
                                    <p:anim calcmode="lin" valueType="num">
                                      <p:cBhvr>
                                        <p:cTn id="62" dur="500" fill="hold"/>
                                        <p:tgtEl>
                                          <p:spTgt spid="4">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4">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4">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par>
                          <p:cTn id="66" fill="hold">
                            <p:stCondLst>
                              <p:cond delay="12500"/>
                            </p:stCondLst>
                            <p:childTnLst>
                              <p:par>
                                <p:cTn id="67" presetID="39" presetClass="entr" presetSubtype="0" accel="100000" fill="hold" nodeType="afterEffect">
                                  <p:stCondLst>
                                    <p:cond delay="1500"/>
                                  </p:stCondLst>
                                  <p:childTnLst>
                                    <p:set>
                                      <p:cBhvr>
                                        <p:cTn id="68" dur="1" fill="hold">
                                          <p:stCondLst>
                                            <p:cond delay="0"/>
                                          </p:stCondLst>
                                        </p:cTn>
                                        <p:tgtEl>
                                          <p:spTgt spid="4">
                                            <p:txEl>
                                              <p:pRg st="8" end="8"/>
                                            </p:txEl>
                                          </p:spTgt>
                                        </p:tgtEl>
                                        <p:attrNameLst>
                                          <p:attrName>style.visibility</p:attrName>
                                        </p:attrNameLst>
                                      </p:cBhvr>
                                      <p:to>
                                        <p:strVal val="visible"/>
                                      </p:to>
                                    </p:set>
                                    <p:anim calcmode="lin" valueType="num">
                                      <p:cBhvr>
                                        <p:cTn id="69" dur="500" fill="hold"/>
                                        <p:tgtEl>
                                          <p:spTgt spid="4">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0" dur="500" fill="hold"/>
                                        <p:tgtEl>
                                          <p:spTgt spid="4">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1" dur="500" fill="hold"/>
                                        <p:tgtEl>
                                          <p:spTgt spid="4">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2"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par>
                          <p:cTn id="73" fill="hold">
                            <p:stCondLst>
                              <p:cond delay="14500"/>
                            </p:stCondLst>
                            <p:childTnLst>
                              <p:par>
                                <p:cTn id="74" presetID="39" presetClass="entr" presetSubtype="0" accel="100000" fill="hold" nodeType="afterEffect">
                                  <p:stCondLst>
                                    <p:cond delay="0"/>
                                  </p:stCondLst>
                                  <p:childTnLst>
                                    <p:set>
                                      <p:cBhvr>
                                        <p:cTn id="75" dur="1" fill="hold">
                                          <p:stCondLst>
                                            <p:cond delay="0"/>
                                          </p:stCondLst>
                                        </p:cTn>
                                        <p:tgtEl>
                                          <p:spTgt spid="4">
                                            <p:txEl>
                                              <p:pRg st="9" end="9"/>
                                            </p:txEl>
                                          </p:spTgt>
                                        </p:tgtEl>
                                        <p:attrNameLst>
                                          <p:attrName>style.visibility</p:attrName>
                                        </p:attrNameLst>
                                      </p:cBhvr>
                                      <p:to>
                                        <p:strVal val="visible"/>
                                      </p:to>
                                    </p:set>
                                    <p:anim calcmode="lin" valueType="num">
                                      <p:cBhvr>
                                        <p:cTn id="76" dur="500" fill="hold"/>
                                        <p:tgtEl>
                                          <p:spTgt spid="4">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7" dur="500" fill="hold"/>
                                        <p:tgtEl>
                                          <p:spTgt spid="4">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8" dur="500" fill="hold"/>
                                        <p:tgtEl>
                                          <p:spTgt spid="4">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79"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par>
                          <p:cTn id="80" fill="hold">
                            <p:stCondLst>
                              <p:cond delay="15000"/>
                            </p:stCondLst>
                            <p:childTnLst>
                              <p:par>
                                <p:cTn id="81" presetID="39" presetClass="entr" presetSubtype="0" accel="100000" fill="hold" nodeType="afterEffect">
                                  <p:stCondLst>
                                    <p:cond delay="1500"/>
                                  </p:stCondLst>
                                  <p:childTnLst>
                                    <p:set>
                                      <p:cBhvr>
                                        <p:cTn id="82" dur="1" fill="hold">
                                          <p:stCondLst>
                                            <p:cond delay="0"/>
                                          </p:stCondLst>
                                        </p:cTn>
                                        <p:tgtEl>
                                          <p:spTgt spid="4">
                                            <p:txEl>
                                              <p:pRg st="10" end="10"/>
                                            </p:txEl>
                                          </p:spTgt>
                                        </p:tgtEl>
                                        <p:attrNameLst>
                                          <p:attrName>style.visibility</p:attrName>
                                        </p:attrNameLst>
                                      </p:cBhvr>
                                      <p:to>
                                        <p:strVal val="visible"/>
                                      </p:to>
                                    </p:set>
                                    <p:anim calcmode="lin" valueType="num">
                                      <p:cBhvr>
                                        <p:cTn id="83" dur="500" fill="hold"/>
                                        <p:tgtEl>
                                          <p:spTgt spid="4">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4" dur="500" fill="hold"/>
                                        <p:tgtEl>
                                          <p:spTgt spid="4">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5" dur="500" fill="hold"/>
                                        <p:tgtEl>
                                          <p:spTgt spid="4">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86" dur="500" fill="hold"/>
                                        <p:tgtEl>
                                          <p:spTgt spid="4">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r="-100000" b="-100000"/>
        </a:gradFill>
        <a:effectLst/>
      </p:bgPr>
    </p:bg>
    <p:spTree>
      <p:nvGrpSpPr>
        <p:cNvPr id="1" name=""/>
        <p:cNvGrpSpPr/>
        <p:nvPr/>
      </p:nvGrpSpPr>
      <p:grpSpPr>
        <a:xfrm>
          <a:off x="0" y="0"/>
          <a:ext cx="0" cy="0"/>
          <a:chOff x="0" y="0"/>
          <a:chExt cx="0" cy="0"/>
        </a:xfrm>
      </p:grpSpPr>
      <p:pic>
        <p:nvPicPr>
          <p:cNvPr id="5" name="Picture 2" descr="http://im3-tub-ru.yandex.net/i?id=136091568-40-72"/>
          <p:cNvPicPr>
            <a:picLocks noChangeAspect="1" noChangeArrowheads="1"/>
          </p:cNvPicPr>
          <p:nvPr/>
        </p:nvPicPr>
        <p:blipFill>
          <a:blip r:embed="rId2">
            <a:duotone>
              <a:schemeClr val="accent2">
                <a:shade val="45000"/>
                <a:satMod val="135000"/>
              </a:schemeClr>
              <a:prstClr val="white"/>
            </a:duotone>
          </a:blip>
          <a:srcRect/>
          <a:stretch>
            <a:fillRect/>
          </a:stretch>
        </p:blipFill>
        <p:spPr bwMode="auto">
          <a:xfrm>
            <a:off x="7215206" y="4929198"/>
            <a:ext cx="1714500" cy="1714500"/>
          </a:xfrm>
          <a:prstGeom prst="rect">
            <a:avLst/>
          </a:prstGeom>
          <a:noFill/>
          <a:effectLst>
            <a:outerShdw blurRad="50800" dist="38100" algn="l" rotWithShape="0">
              <a:prstClr val="black">
                <a:alpha val="40000"/>
              </a:prstClr>
            </a:outerShdw>
          </a:effectLst>
        </p:spPr>
      </p:pic>
      <p:sp>
        <p:nvSpPr>
          <p:cNvPr id="2" name="Заголовок 1"/>
          <p:cNvSpPr>
            <a:spLocks noGrp="1"/>
          </p:cNvSpPr>
          <p:nvPr>
            <p:ph type="title"/>
          </p:nvPr>
        </p:nvSpPr>
        <p:spPr>
          <a:xfrm>
            <a:off x="457200" y="216778"/>
            <a:ext cx="8329643" cy="426140"/>
          </a:xfrm>
        </p:spPr>
        <p:txBody>
          <a:bodyPr>
            <a:normAutofit/>
          </a:bodyPr>
          <a:lstStyle/>
          <a:p>
            <a:pPr algn="ctr"/>
            <a:r>
              <a:rPr lang="ru-RU" sz="2500" dirty="0" smtClean="0">
                <a:latin typeface="Comic Sans MS" pitchFamily="66" charset="0"/>
              </a:rPr>
              <a:t>Основные приёмы сжатия текста</a:t>
            </a:r>
            <a:endParaRPr lang="ru-RU" sz="2500" dirty="0">
              <a:latin typeface="Comic Sans MS" pitchFamily="66" charset="0"/>
            </a:endParaRPr>
          </a:p>
        </p:txBody>
      </p:sp>
      <p:sp>
        <p:nvSpPr>
          <p:cNvPr id="4" name="Содержимое 3"/>
          <p:cNvSpPr>
            <a:spLocks noGrp="1"/>
          </p:cNvSpPr>
          <p:nvPr>
            <p:ph sz="half" idx="1"/>
          </p:nvPr>
        </p:nvSpPr>
        <p:spPr>
          <a:xfrm>
            <a:off x="457200" y="857232"/>
            <a:ext cx="8153400" cy="5786478"/>
          </a:xfrm>
        </p:spPr>
        <p:txBody>
          <a:bodyPr>
            <a:normAutofit/>
          </a:bodyPr>
          <a:lstStyle/>
          <a:p>
            <a:pPr algn="just">
              <a:buNone/>
            </a:pPr>
            <a:r>
              <a:rPr lang="ru-RU" sz="2500" b="1" u="sng" dirty="0" smtClean="0">
                <a:solidFill>
                  <a:srgbClr val="800000"/>
                </a:solidFill>
                <a:effectLst>
                  <a:outerShdw blurRad="38100" dist="38100" dir="2700000" algn="tl">
                    <a:srgbClr val="000000">
                      <a:alpha val="43137"/>
                    </a:srgbClr>
                  </a:outerShdw>
                </a:effectLst>
              </a:rPr>
              <a:t>Приём обобщения</a:t>
            </a:r>
            <a:r>
              <a:rPr lang="ru-RU" sz="2500" b="1" dirty="0" smtClean="0">
                <a:solidFill>
                  <a:srgbClr val="800000"/>
                </a:solidFill>
              </a:rPr>
              <a:t> </a:t>
            </a:r>
            <a:r>
              <a:rPr lang="ru-RU" sz="2500" b="1" dirty="0" smtClean="0"/>
              <a:t>предполагает объединение каких-либо элементов текста. При обобщении могут быть объединены:</a:t>
            </a:r>
          </a:p>
          <a:p>
            <a:pPr algn="just">
              <a:buClr>
                <a:srgbClr val="800000"/>
              </a:buClr>
            </a:pPr>
            <a:r>
              <a:rPr lang="ru-RU" sz="2000" b="1" i="1" dirty="0" smtClean="0"/>
              <a:t>предложения, связанные одной мыслью;</a:t>
            </a:r>
          </a:p>
          <a:p>
            <a:pPr algn="just">
              <a:buClr>
                <a:srgbClr val="800000"/>
              </a:buClr>
            </a:pPr>
            <a:r>
              <a:rPr lang="ru-RU" sz="2000" b="1" i="1" dirty="0" smtClean="0"/>
              <a:t>части предложения;</a:t>
            </a:r>
          </a:p>
          <a:p>
            <a:pPr algn="just">
              <a:buClr>
                <a:srgbClr val="800000"/>
              </a:buClr>
            </a:pPr>
            <a:r>
              <a:rPr lang="ru-RU" sz="2000" b="1" i="1" dirty="0" smtClean="0"/>
              <a:t>парцеллированные («разорванные») предложения.</a:t>
            </a:r>
          </a:p>
          <a:p>
            <a:pPr algn="just">
              <a:spcBef>
                <a:spcPts val="0"/>
              </a:spcBef>
              <a:buClr>
                <a:srgbClr val="800000"/>
              </a:buClr>
              <a:buNone/>
            </a:pPr>
            <a:r>
              <a:rPr lang="ru-RU" sz="2500" b="1" dirty="0" smtClean="0"/>
              <a:t>Приём обобщения позволяет также заменить однородные члены предложения обобщающим наименованием; однородные придаточные предложения одним придаточным с обобщённым значением; отдельные предложения или</a:t>
            </a:r>
          </a:p>
          <a:p>
            <a:pPr algn="just">
              <a:spcBef>
                <a:spcPts val="0"/>
              </a:spcBef>
              <a:buClr>
                <a:srgbClr val="800000"/>
              </a:buClr>
              <a:buNone/>
            </a:pPr>
            <a:r>
              <a:rPr lang="ru-RU" sz="2500" b="1" dirty="0" smtClean="0"/>
              <a:t> 	их части определительными или </a:t>
            </a:r>
          </a:p>
          <a:p>
            <a:pPr algn="just">
              <a:spcBef>
                <a:spcPts val="0"/>
              </a:spcBef>
              <a:buClr>
                <a:srgbClr val="800000"/>
              </a:buClr>
              <a:buNone/>
            </a:pPr>
            <a:r>
              <a:rPr lang="ru-RU" sz="2500" b="1" dirty="0" smtClean="0"/>
              <a:t>	отрицательными местоимениями с </a:t>
            </a:r>
          </a:p>
          <a:p>
            <a:pPr algn="just">
              <a:spcBef>
                <a:spcPts val="0"/>
              </a:spcBef>
              <a:buClr>
                <a:srgbClr val="800000"/>
              </a:buClr>
              <a:buNone/>
            </a:pPr>
            <a:r>
              <a:rPr lang="ru-RU" sz="2500" b="1" dirty="0" smtClean="0"/>
              <a:t>	обобщающим значением (</a:t>
            </a:r>
            <a:r>
              <a:rPr lang="ru-RU" sz="2500" i="1" dirty="0" smtClean="0"/>
              <a:t>все, ничего…</a:t>
            </a:r>
            <a:r>
              <a:rPr lang="ru-RU" sz="2500" b="1" dirty="0" smtClean="0"/>
              <a:t>).</a:t>
            </a:r>
            <a:endParaRPr lang="ru-RU" sz="25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39" presetClass="entr" presetSubtype="0" accel="100000" fill="hold" nodeType="afterEffect">
                                  <p:stCondLst>
                                    <p:cond delay="150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p:cTn id="20" dur="500" fill="hold"/>
                                        <p:tgtEl>
                                          <p:spTgt spid="4">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4">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4">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39" presetClass="entr" presetSubtype="0" accel="100000" fill="hold" nodeType="afterEffect">
                                  <p:stCondLst>
                                    <p:cond delay="1500"/>
                                  </p:stCondLst>
                                  <p:childTnLst>
                                    <p:set>
                                      <p:cBhvr>
                                        <p:cTn id="26" dur="1" fill="hold">
                                          <p:stCondLst>
                                            <p:cond delay="0"/>
                                          </p:stCondLst>
                                        </p:cTn>
                                        <p:tgtEl>
                                          <p:spTgt spid="4">
                                            <p:txEl>
                                              <p:pRg st="2" end="2"/>
                                            </p:txEl>
                                          </p:spTgt>
                                        </p:tgtEl>
                                        <p:attrNameLst>
                                          <p:attrName>style.visibility</p:attrName>
                                        </p:attrNameLst>
                                      </p:cBhvr>
                                      <p:to>
                                        <p:strVal val="visible"/>
                                      </p:to>
                                    </p:set>
                                    <p:anim calcmode="lin" valueType="num">
                                      <p:cBhvr>
                                        <p:cTn id="27" dur="500" fill="hold"/>
                                        <p:tgtEl>
                                          <p:spTgt spid="4">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4">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4">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39" presetClass="entr" presetSubtype="0" accel="100000" fill="hold" nodeType="afterEffect">
                                  <p:stCondLst>
                                    <p:cond delay="1500"/>
                                  </p:stCondLst>
                                  <p:childTnLst>
                                    <p:set>
                                      <p:cBhvr>
                                        <p:cTn id="33" dur="1" fill="hold">
                                          <p:stCondLst>
                                            <p:cond delay="0"/>
                                          </p:stCondLst>
                                        </p:cTn>
                                        <p:tgtEl>
                                          <p:spTgt spid="4">
                                            <p:txEl>
                                              <p:pRg st="3" end="3"/>
                                            </p:txEl>
                                          </p:spTgt>
                                        </p:tgtEl>
                                        <p:attrNameLst>
                                          <p:attrName>style.visibility</p:attrName>
                                        </p:attrNameLst>
                                      </p:cBhvr>
                                      <p:to>
                                        <p:strVal val="visible"/>
                                      </p:to>
                                    </p:set>
                                    <p:anim calcmode="lin" valueType="num">
                                      <p:cBhvr>
                                        <p:cTn id="34" dur="500" fill="hold"/>
                                        <p:tgtEl>
                                          <p:spTgt spid="4">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4">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4">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38" fill="hold">
                            <p:stCondLst>
                              <p:cond delay="4500"/>
                            </p:stCondLst>
                            <p:childTnLst>
                              <p:par>
                                <p:cTn id="39" presetID="39" presetClass="entr" presetSubtype="0" accel="100000" fill="hold" nodeType="afterEffect">
                                  <p:stCondLst>
                                    <p:cond delay="1500"/>
                                  </p:stCondLst>
                                  <p:childTnLst>
                                    <p:set>
                                      <p:cBhvr>
                                        <p:cTn id="40" dur="1" fill="hold">
                                          <p:stCondLst>
                                            <p:cond delay="0"/>
                                          </p:stCondLst>
                                        </p:cTn>
                                        <p:tgtEl>
                                          <p:spTgt spid="4">
                                            <p:txEl>
                                              <p:pRg st="4" end="4"/>
                                            </p:txEl>
                                          </p:spTgt>
                                        </p:tgtEl>
                                        <p:attrNameLst>
                                          <p:attrName>style.visibility</p:attrName>
                                        </p:attrNameLst>
                                      </p:cBhvr>
                                      <p:to>
                                        <p:strVal val="visible"/>
                                      </p:to>
                                    </p:set>
                                    <p:anim calcmode="lin" valueType="num">
                                      <p:cBhvr>
                                        <p:cTn id="41" dur="500" fill="hold"/>
                                        <p:tgtEl>
                                          <p:spTgt spid="4">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4">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4">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4">
                                            <p:txEl>
                                              <p:pRg st="4" end="4"/>
                                            </p:txEl>
                                          </p:spTgt>
                                        </p:tgtEl>
                                        <p:attrNameLst>
                                          <p:attrName>ppt_y</p:attrName>
                                        </p:attrNameLst>
                                      </p:cBhvr>
                                      <p:tavLst>
                                        <p:tav tm="0">
                                          <p:val>
                                            <p:strVal val="#ppt_y"/>
                                          </p:val>
                                        </p:tav>
                                        <p:tav tm="100000">
                                          <p:val>
                                            <p:strVal val="#ppt_y"/>
                                          </p:val>
                                        </p:tav>
                                      </p:tavLst>
                                    </p:anim>
                                  </p:childTnLst>
                                </p:cTn>
                              </p:par>
                              <p:par>
                                <p:cTn id="45" presetID="39" presetClass="entr" presetSubtype="0" accel="100000" fill="hold" nodeType="withEffect">
                                  <p:stCondLst>
                                    <p:cond delay="150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500" fill="hold"/>
                                        <p:tgtEl>
                                          <p:spTgt spid="4">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4">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4">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4">
                                            <p:txEl>
                                              <p:pRg st="5" end="5"/>
                                            </p:txEl>
                                          </p:spTgt>
                                        </p:tgtEl>
                                        <p:attrNameLst>
                                          <p:attrName>ppt_y</p:attrName>
                                        </p:attrNameLst>
                                      </p:cBhvr>
                                      <p:tavLst>
                                        <p:tav tm="0">
                                          <p:val>
                                            <p:strVal val="#ppt_y"/>
                                          </p:val>
                                        </p:tav>
                                        <p:tav tm="100000">
                                          <p:val>
                                            <p:strVal val="#ppt_y"/>
                                          </p:val>
                                        </p:tav>
                                      </p:tavLst>
                                    </p:anim>
                                  </p:childTnLst>
                                </p:cTn>
                              </p:par>
                              <p:par>
                                <p:cTn id="51" presetID="39" presetClass="entr" presetSubtype="0" accel="100000" fill="hold" nodeType="withEffect">
                                  <p:stCondLst>
                                    <p:cond delay="1500"/>
                                  </p:stCondLst>
                                  <p:childTnLst>
                                    <p:set>
                                      <p:cBhvr>
                                        <p:cTn id="52" dur="1" fill="hold">
                                          <p:stCondLst>
                                            <p:cond delay="0"/>
                                          </p:stCondLst>
                                        </p:cTn>
                                        <p:tgtEl>
                                          <p:spTgt spid="4">
                                            <p:txEl>
                                              <p:pRg st="6" end="6"/>
                                            </p:txEl>
                                          </p:spTgt>
                                        </p:tgtEl>
                                        <p:attrNameLst>
                                          <p:attrName>style.visibility</p:attrName>
                                        </p:attrNameLst>
                                      </p:cBhvr>
                                      <p:to>
                                        <p:strVal val="visible"/>
                                      </p:to>
                                    </p:set>
                                    <p:anim calcmode="lin" valueType="num">
                                      <p:cBhvr>
                                        <p:cTn id="53" dur="500" fill="hold"/>
                                        <p:tgtEl>
                                          <p:spTgt spid="4">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4" dur="500" fill="hold"/>
                                        <p:tgtEl>
                                          <p:spTgt spid="4">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5" dur="500" fill="hold"/>
                                        <p:tgtEl>
                                          <p:spTgt spid="4">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6" dur="500" fill="hold"/>
                                        <p:tgtEl>
                                          <p:spTgt spid="4">
                                            <p:txEl>
                                              <p:pRg st="6" end="6"/>
                                            </p:txEl>
                                          </p:spTgt>
                                        </p:tgtEl>
                                        <p:attrNameLst>
                                          <p:attrName>ppt_y</p:attrName>
                                        </p:attrNameLst>
                                      </p:cBhvr>
                                      <p:tavLst>
                                        <p:tav tm="0">
                                          <p:val>
                                            <p:strVal val="#ppt_y"/>
                                          </p:val>
                                        </p:tav>
                                        <p:tav tm="100000">
                                          <p:val>
                                            <p:strVal val="#ppt_y"/>
                                          </p:val>
                                        </p:tav>
                                      </p:tavLst>
                                    </p:anim>
                                  </p:childTnLst>
                                </p:cTn>
                              </p:par>
                              <p:par>
                                <p:cTn id="57" presetID="39" presetClass="entr" presetSubtype="0" accel="100000" fill="hold" nodeType="withEffect">
                                  <p:stCondLst>
                                    <p:cond delay="1500"/>
                                  </p:stCondLst>
                                  <p:childTnLst>
                                    <p:set>
                                      <p:cBhvr>
                                        <p:cTn id="58" dur="1" fill="hold">
                                          <p:stCondLst>
                                            <p:cond delay="0"/>
                                          </p:stCondLst>
                                        </p:cTn>
                                        <p:tgtEl>
                                          <p:spTgt spid="4">
                                            <p:txEl>
                                              <p:pRg st="7" end="7"/>
                                            </p:txEl>
                                          </p:spTgt>
                                        </p:tgtEl>
                                        <p:attrNameLst>
                                          <p:attrName>style.visibility</p:attrName>
                                        </p:attrNameLst>
                                      </p:cBhvr>
                                      <p:to>
                                        <p:strVal val="visible"/>
                                      </p:to>
                                    </p:set>
                                    <p:anim calcmode="lin" valueType="num">
                                      <p:cBhvr>
                                        <p:cTn id="59" dur="500" fill="hold"/>
                                        <p:tgtEl>
                                          <p:spTgt spid="4">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0" dur="500" fill="hold"/>
                                        <p:tgtEl>
                                          <p:spTgt spid="4">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1" dur="500" fill="hold"/>
                                        <p:tgtEl>
                                          <p:spTgt spid="4">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2"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8329643" cy="426140"/>
          </a:xfrm>
        </p:spPr>
        <p:txBody>
          <a:bodyPr>
            <a:normAutofit/>
          </a:bodyPr>
          <a:lstStyle/>
          <a:p>
            <a:pPr algn="ctr"/>
            <a:r>
              <a:rPr lang="ru-RU" sz="2500" dirty="0" smtClean="0">
                <a:latin typeface="Comic Sans MS" pitchFamily="66" charset="0"/>
              </a:rPr>
              <a:t>Основные приёмы сжатия текста</a:t>
            </a:r>
            <a:endParaRPr lang="ru-RU" sz="2500" dirty="0">
              <a:latin typeface="Comic Sans MS" pitchFamily="66" charset="0"/>
            </a:endParaRPr>
          </a:p>
        </p:txBody>
      </p:sp>
      <p:sp>
        <p:nvSpPr>
          <p:cNvPr id="4" name="Содержимое 3"/>
          <p:cNvSpPr>
            <a:spLocks noGrp="1"/>
          </p:cNvSpPr>
          <p:nvPr>
            <p:ph sz="half" idx="1"/>
          </p:nvPr>
        </p:nvSpPr>
        <p:spPr>
          <a:xfrm>
            <a:off x="457200" y="857232"/>
            <a:ext cx="8153400" cy="5786478"/>
          </a:xfrm>
        </p:spPr>
        <p:txBody>
          <a:bodyPr>
            <a:normAutofit/>
          </a:bodyPr>
          <a:lstStyle/>
          <a:p>
            <a:pPr algn="just">
              <a:buNone/>
            </a:pPr>
            <a:r>
              <a:rPr lang="ru-RU" sz="2500" b="1" u="sng" dirty="0" smtClean="0">
                <a:solidFill>
                  <a:srgbClr val="800000"/>
                </a:solidFill>
                <a:effectLst>
                  <a:outerShdw blurRad="38100" dist="38100" dir="2700000" algn="tl">
                    <a:srgbClr val="000000">
                      <a:alpha val="43137"/>
                    </a:srgbClr>
                  </a:outerShdw>
                </a:effectLst>
              </a:rPr>
              <a:t>Приём упрощения</a:t>
            </a:r>
            <a:r>
              <a:rPr lang="ru-RU" sz="2500" b="1" dirty="0" smtClean="0">
                <a:effectLst>
                  <a:outerShdw blurRad="38100" dist="38100" dir="2700000" algn="tl">
                    <a:srgbClr val="000000">
                      <a:alpha val="43137"/>
                    </a:srgbClr>
                  </a:outerShdw>
                </a:effectLst>
              </a:rPr>
              <a:t> </a:t>
            </a:r>
            <a:r>
              <a:rPr lang="ru-RU" sz="2500" b="1" dirty="0" smtClean="0"/>
              <a:t>представляет собой замену сложных синтаксических конструкций более простыми. При этом в тексте могут быть заменены:</a:t>
            </a:r>
          </a:p>
          <a:p>
            <a:pPr algn="just">
              <a:buNone/>
            </a:pPr>
            <a:endParaRPr lang="ru-RU" sz="2500" b="1" dirty="0" smtClean="0"/>
          </a:p>
          <a:p>
            <a:pPr algn="just">
              <a:buClr>
                <a:srgbClr val="800000"/>
              </a:buClr>
            </a:pPr>
            <a:r>
              <a:rPr lang="ru-RU" sz="2400" b="1" i="1" dirty="0" smtClean="0"/>
              <a:t>целые фрагменты текста одним или двумя предложениями;</a:t>
            </a:r>
          </a:p>
          <a:p>
            <a:pPr algn="just">
              <a:buClr>
                <a:srgbClr val="800000"/>
              </a:buClr>
            </a:pPr>
            <a:r>
              <a:rPr lang="ru-RU" sz="2400" b="1" i="1" dirty="0" smtClean="0"/>
              <a:t>сложные предложения простыми;</a:t>
            </a:r>
          </a:p>
          <a:p>
            <a:pPr algn="just">
              <a:buClr>
                <a:srgbClr val="800000"/>
              </a:buClr>
            </a:pPr>
            <a:r>
              <a:rPr lang="ru-RU" sz="2400" b="1" i="1" dirty="0" smtClean="0"/>
              <a:t>объёмный фрагмент предложения более лаконичным по форме синонимическим выражением;</a:t>
            </a:r>
          </a:p>
          <a:p>
            <a:pPr algn="just">
              <a:buClr>
                <a:srgbClr val="800000"/>
              </a:buClr>
            </a:pPr>
            <a:r>
              <a:rPr lang="ru-RU" sz="2400" b="1" i="1" dirty="0" smtClean="0"/>
              <a:t>предложение или его часть указательным местоимением (</a:t>
            </a:r>
            <a:r>
              <a:rPr lang="ru-RU" sz="2400" i="1" dirty="0" smtClean="0"/>
              <a:t>это, то…</a:t>
            </a:r>
            <a:r>
              <a:rPr lang="ru-RU" sz="2400" b="1" i="1" dirty="0" smtClean="0"/>
              <a:t>);</a:t>
            </a:r>
          </a:p>
          <a:p>
            <a:pPr algn="just">
              <a:buClr>
                <a:srgbClr val="800000"/>
              </a:buClr>
            </a:pPr>
            <a:r>
              <a:rPr lang="ru-RU" sz="2400" b="1" i="1" dirty="0" smtClean="0"/>
              <a:t>прямая речь косвенной и др.</a:t>
            </a:r>
          </a:p>
          <a:p>
            <a:pPr algn="just">
              <a:buClr>
                <a:srgbClr val="800000"/>
              </a:buClr>
            </a:pPr>
            <a:endParaRPr lang="ru-RU" sz="2000" b="1" i="1" dirty="0" smtClean="0"/>
          </a:p>
          <a:p>
            <a:pPr algn="just">
              <a:buClr>
                <a:srgbClr val="800000"/>
              </a:buClr>
              <a:buNone/>
            </a:pPr>
            <a:endParaRPr lang="ru-RU" sz="2000" b="1" i="1" dirty="0"/>
          </a:p>
        </p:txBody>
      </p:sp>
      <p:pic>
        <p:nvPicPr>
          <p:cNvPr id="5" name="Picture 2" descr="http://im3-tub-ru.yandex.net/i?id=136091568-40-72"/>
          <p:cNvPicPr>
            <a:picLocks noChangeAspect="1" noChangeArrowheads="1"/>
          </p:cNvPicPr>
          <p:nvPr/>
        </p:nvPicPr>
        <p:blipFill>
          <a:blip r:embed="rId2">
            <a:duotone>
              <a:schemeClr val="accent2">
                <a:shade val="45000"/>
                <a:satMod val="135000"/>
              </a:schemeClr>
              <a:prstClr val="white"/>
            </a:duotone>
          </a:blip>
          <a:srcRect/>
          <a:stretch>
            <a:fillRect/>
          </a:stretch>
        </p:blipFill>
        <p:spPr bwMode="auto">
          <a:xfrm>
            <a:off x="7215206" y="4929198"/>
            <a:ext cx="1714500" cy="1714500"/>
          </a:xfrm>
          <a:prstGeom prst="rect">
            <a:avLst/>
          </a:prstGeom>
          <a:noFill/>
          <a:effectLst>
            <a:outerShdw blurRad="50800" dist="38100" algn="l" rotWithShape="0">
              <a:prstClr val="black">
                <a:alpha val="40000"/>
              </a:prstClr>
            </a:outerShdw>
          </a:effec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39" presetClass="entr" presetSubtype="0" accel="100000" fill="hold" grpId="0" nodeType="afterEffect">
                                  <p:stCondLst>
                                    <p:cond delay="150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p:cTn id="20" dur="500" fill="hold"/>
                                        <p:tgtEl>
                                          <p:spTgt spid="4">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4">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4">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39" presetClass="entr" presetSubtype="0" accel="100000" fill="hold" grpId="0" nodeType="afterEffect">
                                  <p:stCondLst>
                                    <p:cond delay="150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p:cTn id="27" dur="500" fill="hold"/>
                                        <p:tgtEl>
                                          <p:spTgt spid="4">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4">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4">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39" presetClass="entr" presetSubtype="0" accel="100000" fill="hold" grpId="0" nodeType="afterEffect">
                                  <p:stCondLst>
                                    <p:cond delay="1500"/>
                                  </p:stCondLst>
                                  <p:childTnLst>
                                    <p:set>
                                      <p:cBhvr>
                                        <p:cTn id="33" dur="1" fill="hold">
                                          <p:stCondLst>
                                            <p:cond delay="0"/>
                                          </p:stCondLst>
                                        </p:cTn>
                                        <p:tgtEl>
                                          <p:spTgt spid="4">
                                            <p:txEl>
                                              <p:pRg st="4" end="4"/>
                                            </p:txEl>
                                          </p:spTgt>
                                        </p:tgtEl>
                                        <p:attrNameLst>
                                          <p:attrName>style.visibility</p:attrName>
                                        </p:attrNameLst>
                                      </p:cBhvr>
                                      <p:to>
                                        <p:strVal val="visible"/>
                                      </p:to>
                                    </p:set>
                                    <p:anim calcmode="lin" valueType="num">
                                      <p:cBhvr>
                                        <p:cTn id="34" dur="500" fill="hold"/>
                                        <p:tgtEl>
                                          <p:spTgt spid="4">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4">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4">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par>
                          <p:cTn id="38" fill="hold">
                            <p:stCondLst>
                              <p:cond delay="4500"/>
                            </p:stCondLst>
                            <p:childTnLst>
                              <p:par>
                                <p:cTn id="39" presetID="39" presetClass="entr" presetSubtype="0" accel="100000" fill="hold" grpId="0" nodeType="afterEffect">
                                  <p:stCondLst>
                                    <p:cond delay="1500"/>
                                  </p:stCondLst>
                                  <p:childTnLst>
                                    <p:set>
                                      <p:cBhvr>
                                        <p:cTn id="40" dur="1" fill="hold">
                                          <p:stCondLst>
                                            <p:cond delay="0"/>
                                          </p:stCondLst>
                                        </p:cTn>
                                        <p:tgtEl>
                                          <p:spTgt spid="4">
                                            <p:txEl>
                                              <p:pRg st="5" end="5"/>
                                            </p:txEl>
                                          </p:spTgt>
                                        </p:tgtEl>
                                        <p:attrNameLst>
                                          <p:attrName>style.visibility</p:attrName>
                                        </p:attrNameLst>
                                      </p:cBhvr>
                                      <p:to>
                                        <p:strVal val="visible"/>
                                      </p:to>
                                    </p:set>
                                    <p:anim calcmode="lin" valueType="num">
                                      <p:cBhvr>
                                        <p:cTn id="41" dur="500" fill="hold"/>
                                        <p:tgtEl>
                                          <p:spTgt spid="4">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4">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4">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par>
                          <p:cTn id="45" fill="hold">
                            <p:stCondLst>
                              <p:cond delay="6500"/>
                            </p:stCondLst>
                            <p:childTnLst>
                              <p:par>
                                <p:cTn id="46" presetID="39" presetClass="entr" presetSubtype="0" accel="100000" fill="hold" grpId="0" nodeType="afterEffect">
                                  <p:stCondLst>
                                    <p:cond delay="1500"/>
                                  </p:stCondLst>
                                  <p:childTnLst>
                                    <p:set>
                                      <p:cBhvr>
                                        <p:cTn id="47" dur="1" fill="hold">
                                          <p:stCondLst>
                                            <p:cond delay="0"/>
                                          </p:stCondLst>
                                        </p:cTn>
                                        <p:tgtEl>
                                          <p:spTgt spid="4">
                                            <p:txEl>
                                              <p:pRg st="6" end="6"/>
                                            </p:txEl>
                                          </p:spTgt>
                                        </p:tgtEl>
                                        <p:attrNameLst>
                                          <p:attrName>style.visibility</p:attrName>
                                        </p:attrNameLst>
                                      </p:cBhvr>
                                      <p:to>
                                        <p:strVal val="visible"/>
                                      </p:to>
                                    </p:set>
                                    <p:anim calcmode="lin" valueType="num">
                                      <p:cBhvr>
                                        <p:cTn id="48" dur="500" fill="hold"/>
                                        <p:tgtEl>
                                          <p:spTgt spid="4">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4">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4">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14282" y="357167"/>
            <a:ext cx="8643998" cy="6971139"/>
          </a:xfrm>
          <a:prstGeom prst="rect">
            <a:avLst/>
          </a:prstGeom>
          <a:noFill/>
        </p:spPr>
        <p:txBody>
          <a:bodyPr wrap="square" rtlCol="0">
            <a:spAutoFit/>
          </a:bodyPr>
          <a:lstStyle/>
          <a:p>
            <a:pPr algn="just"/>
            <a:r>
              <a:rPr lang="ru-RU" sz="2100" b="1" i="1" dirty="0" smtClean="0">
                <a:solidFill>
                  <a:srgbClr val="000066"/>
                </a:solidFill>
                <a:latin typeface="Times New Roman" pitchFamily="18" charset="0"/>
                <a:cs typeface="Times New Roman" pitchFamily="18" charset="0"/>
              </a:rPr>
              <a:t>	Подлинные друзья приобретаются в молодости. Я помню, что у моей матери остались только её подруги по гимназии. У отца друзья были сокурсники по институту. И сколько я ни наблюдал, открытость к дружбе постепенно снижается с возрастом.</a:t>
            </a:r>
          </a:p>
          <a:p>
            <a:pPr algn="just"/>
            <a:r>
              <a:rPr lang="ru-RU" sz="2100" b="1" i="1" dirty="0" smtClean="0">
                <a:solidFill>
                  <a:srgbClr val="000066"/>
                </a:solidFill>
                <a:latin typeface="Times New Roman" pitchFamily="18" charset="0"/>
                <a:cs typeface="Times New Roman" pitchFamily="18" charset="0"/>
              </a:rPr>
              <a:t>	Молодость – это время сближения. И об этом следует помнить и друзей беречь, ибо настоящая дружба очень помогает и в горе и в радости. В радости ведь тоже нужна помощь: помощь, чтобы ощутить счастье до глубины души, ощутить и поделиться им. Неразделённая радость – не радость. Человек портит счастье, если он переживает его один. Когда же наступает пора несчастий – опять-таки нельзя быть одному. Горе человеку, если он один.</a:t>
            </a:r>
          </a:p>
          <a:p>
            <a:pPr algn="just"/>
            <a:r>
              <a:rPr lang="ru-RU" sz="2100" b="1" i="1" dirty="0" smtClean="0">
                <a:solidFill>
                  <a:srgbClr val="000066"/>
                </a:solidFill>
                <a:latin typeface="Times New Roman" pitchFamily="18" charset="0"/>
                <a:cs typeface="Times New Roman" pitchFamily="18" charset="0"/>
              </a:rPr>
              <a:t>	Поэтому берегите молодость до глубокой старости. Цените всё хорошее, что приобрели в молодые годы, не растрачивайте богатств молодости. Ничто из приобретённого в молодости не проходит бесследно. Привычки, воспитанные в молодости, сохраняются на всю жизнь… Хорошие навыки молодости облегчат жизнь, дурные – усложнят её и затруднят.</a:t>
            </a:r>
          </a:p>
          <a:p>
            <a:pPr algn="ctr"/>
            <a:endParaRPr lang="ru-RU" sz="2400" b="1" i="1" dirty="0" smtClean="0">
              <a:solidFill>
                <a:srgbClr val="000066"/>
              </a:solidFill>
              <a:latin typeface="Times New Roman" pitchFamily="18" charset="0"/>
              <a:cs typeface="Times New Roman" pitchFamily="18" charset="0"/>
            </a:endParaRPr>
          </a:p>
          <a:p>
            <a:pPr algn="ctr"/>
            <a:endParaRPr lang="ru-RU" sz="2400" b="1" i="1" dirty="0" smtClean="0">
              <a:solidFill>
                <a:srgbClr val="000066"/>
              </a:solidFill>
              <a:latin typeface="Times New Roman" pitchFamily="18" charset="0"/>
              <a:cs typeface="Times New Roman" pitchFamily="18" charset="0"/>
            </a:endParaRPr>
          </a:p>
          <a:p>
            <a:pPr algn="ctr"/>
            <a:endParaRPr lang="ru-RU" sz="2100" b="1" i="1" dirty="0" smtClean="0">
              <a:solidFill>
                <a:srgbClr val="000066"/>
              </a:solidFill>
              <a:latin typeface="Times New Roman" pitchFamily="18" charset="0"/>
              <a:cs typeface="Times New Roman" pitchFamily="18" charset="0"/>
            </a:endParaRPr>
          </a:p>
          <a:p>
            <a:pPr algn="ctr"/>
            <a:endParaRPr lang="ru-RU" sz="2100" b="1" i="1" dirty="0">
              <a:solidFill>
                <a:srgbClr val="000066"/>
              </a:solidFill>
              <a:latin typeface="Times New Roman" pitchFamily="18" charset="0"/>
              <a:cs typeface="Times New Roman" pitchFamily="18" charset="0"/>
            </a:endParaRPr>
          </a:p>
        </p:txBody>
      </p:sp>
      <p:grpSp>
        <p:nvGrpSpPr>
          <p:cNvPr id="2" name="Группа 17"/>
          <p:cNvGrpSpPr/>
          <p:nvPr/>
        </p:nvGrpSpPr>
        <p:grpSpPr>
          <a:xfrm>
            <a:off x="7715272" y="5715016"/>
            <a:ext cx="1285884" cy="1000132"/>
            <a:chOff x="7715272" y="5715016"/>
            <a:chExt cx="1285884" cy="1000132"/>
          </a:xfrm>
        </p:grpSpPr>
        <p:sp>
          <p:nvSpPr>
            <p:cNvPr id="14" name="Овал 13"/>
            <p:cNvSpPr/>
            <p:nvPr/>
          </p:nvSpPr>
          <p:spPr>
            <a:xfrm>
              <a:off x="7715272" y="5929330"/>
              <a:ext cx="714380" cy="7143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8572528" y="5715016"/>
              <a:ext cx="428628"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8572528" y="6429396"/>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14283" y="142853"/>
            <a:ext cx="2571768" cy="769441"/>
          </a:xfrm>
          <a:prstGeom prst="rect">
            <a:avLst/>
          </a:prstGeom>
          <a:noFill/>
          <a:ln>
            <a:solidFill>
              <a:schemeClr val="accent1"/>
            </a:solidFill>
          </a:ln>
          <a:effectLst>
            <a:outerShdw blurRad="50800" dist="38100" dir="13500000" algn="br" rotWithShape="0">
              <a:prstClr val="black">
                <a:alpha val="40000"/>
              </a:prstClr>
            </a:outerShdw>
          </a:effectLst>
        </p:spPr>
        <p:txBody>
          <a:bodyPr wrap="square" rtlCol="0">
            <a:spAutoFit/>
          </a:bodyPr>
          <a:lstStyle/>
          <a:p>
            <a:pPr algn="ctr"/>
            <a:r>
              <a:rPr lang="ru-RU" sz="2200" b="1" dirty="0" smtClean="0">
                <a:latin typeface="Bookman Old Style" pitchFamily="18" charset="0"/>
              </a:rPr>
              <a:t>Исходный </a:t>
            </a:r>
          </a:p>
          <a:p>
            <a:pPr algn="ctr"/>
            <a:r>
              <a:rPr lang="ru-RU" sz="2200" b="1" dirty="0" smtClean="0">
                <a:latin typeface="Bookman Old Style" pitchFamily="18" charset="0"/>
              </a:rPr>
              <a:t>текст</a:t>
            </a:r>
            <a:endParaRPr lang="ru-RU" sz="2200" b="1" dirty="0">
              <a:latin typeface="Bookman Old Style" pitchFamily="18" charset="0"/>
            </a:endParaRPr>
          </a:p>
        </p:txBody>
      </p:sp>
      <p:sp>
        <p:nvSpPr>
          <p:cNvPr id="9" name="TextBox 8"/>
          <p:cNvSpPr txBox="1"/>
          <p:nvPr/>
        </p:nvSpPr>
        <p:spPr>
          <a:xfrm>
            <a:off x="3214678" y="142853"/>
            <a:ext cx="2643175" cy="769441"/>
          </a:xfrm>
          <a:prstGeom prst="rect">
            <a:avLst/>
          </a:prstGeom>
          <a:noFill/>
          <a:ln>
            <a:solidFill>
              <a:schemeClr val="accent1"/>
            </a:solidFill>
          </a:ln>
          <a:effectLst>
            <a:outerShdw blurRad="50800" dist="38100" dir="13500000" algn="br" rotWithShape="0">
              <a:prstClr val="black">
                <a:alpha val="40000"/>
              </a:prstClr>
            </a:outerShdw>
          </a:effectLst>
        </p:spPr>
        <p:txBody>
          <a:bodyPr wrap="square" rtlCol="0">
            <a:spAutoFit/>
          </a:bodyPr>
          <a:lstStyle/>
          <a:p>
            <a:pPr algn="ctr"/>
            <a:r>
              <a:rPr lang="ru-RU" sz="2200" b="1" dirty="0" smtClean="0">
                <a:latin typeface="Bookman Old Style" pitchFamily="18" charset="0"/>
              </a:rPr>
              <a:t>Сжатый </a:t>
            </a:r>
          </a:p>
          <a:p>
            <a:pPr algn="ctr"/>
            <a:r>
              <a:rPr lang="ru-RU" sz="2200" b="1" dirty="0" smtClean="0">
                <a:latin typeface="Bookman Old Style" pitchFamily="18" charset="0"/>
              </a:rPr>
              <a:t>текст</a:t>
            </a:r>
            <a:endParaRPr lang="ru-RU" sz="2200" b="1" dirty="0">
              <a:latin typeface="Bookman Old Style" pitchFamily="18" charset="0"/>
            </a:endParaRPr>
          </a:p>
        </p:txBody>
      </p:sp>
      <p:sp>
        <p:nvSpPr>
          <p:cNvPr id="10" name="TextBox 9"/>
          <p:cNvSpPr txBox="1"/>
          <p:nvPr/>
        </p:nvSpPr>
        <p:spPr>
          <a:xfrm>
            <a:off x="6286513" y="142852"/>
            <a:ext cx="2714612" cy="769441"/>
          </a:xfrm>
          <a:prstGeom prst="rect">
            <a:avLst/>
          </a:prstGeom>
          <a:noFill/>
          <a:ln>
            <a:solidFill>
              <a:schemeClr val="accent1"/>
            </a:solidFill>
          </a:ln>
          <a:effectLst>
            <a:outerShdw blurRad="50800" dist="38100" dir="13500000" algn="br" rotWithShape="0">
              <a:prstClr val="black">
                <a:alpha val="40000"/>
              </a:prstClr>
            </a:outerShdw>
          </a:effectLst>
        </p:spPr>
        <p:txBody>
          <a:bodyPr wrap="square" rtlCol="0">
            <a:spAutoFit/>
          </a:bodyPr>
          <a:lstStyle/>
          <a:p>
            <a:pPr algn="ctr"/>
            <a:r>
              <a:rPr lang="ru-RU" sz="2200" b="1" dirty="0" smtClean="0">
                <a:latin typeface="Bookman Old Style" pitchFamily="18" charset="0"/>
              </a:rPr>
              <a:t>Комментарии к способу сжатия</a:t>
            </a:r>
            <a:endParaRPr lang="ru-RU" sz="2200" b="1" dirty="0">
              <a:latin typeface="Bookman Old Style" pitchFamily="18" charset="0"/>
            </a:endParaRPr>
          </a:p>
        </p:txBody>
      </p:sp>
      <p:sp>
        <p:nvSpPr>
          <p:cNvPr id="11" name="TextBox 10"/>
          <p:cNvSpPr txBox="1"/>
          <p:nvPr/>
        </p:nvSpPr>
        <p:spPr>
          <a:xfrm>
            <a:off x="142845" y="1071547"/>
            <a:ext cx="2643207" cy="5401479"/>
          </a:xfrm>
          <a:prstGeom prst="rect">
            <a:avLst/>
          </a:prstGeom>
          <a:noFill/>
        </p:spPr>
        <p:txBody>
          <a:bodyPr wrap="square" rtlCol="0">
            <a:spAutoFit/>
          </a:bodyPr>
          <a:lstStyle/>
          <a:p>
            <a:pPr algn="ctr"/>
            <a:r>
              <a:rPr lang="ru-RU" sz="2100" b="1" i="1" dirty="0" smtClean="0">
                <a:solidFill>
                  <a:srgbClr val="000066"/>
                </a:solidFill>
                <a:latin typeface="Times New Roman" pitchFamily="18" charset="0"/>
                <a:cs typeface="Times New Roman" pitchFamily="18" charset="0"/>
              </a:rPr>
              <a:t>Подлинные друзья приобретаются в молодости. Я помню, что у моей матери остались только её подруги по гимназии. У отца друзья были сокурсники по институту. И сколько я ни наблюдал, открытость к дружбе постепенно снижается с возрастом.</a:t>
            </a:r>
            <a:endParaRPr lang="ru-RU" sz="2100" b="1" i="1" dirty="0">
              <a:solidFill>
                <a:srgbClr val="000066"/>
              </a:solidFill>
              <a:latin typeface="Times New Roman" pitchFamily="18" charset="0"/>
              <a:cs typeface="Times New Roman" pitchFamily="18" charset="0"/>
            </a:endParaRPr>
          </a:p>
        </p:txBody>
      </p:sp>
      <p:sp>
        <p:nvSpPr>
          <p:cNvPr id="12" name="TextBox 11"/>
          <p:cNvSpPr txBox="1"/>
          <p:nvPr/>
        </p:nvSpPr>
        <p:spPr>
          <a:xfrm>
            <a:off x="3214678" y="1071546"/>
            <a:ext cx="2643207" cy="3647152"/>
          </a:xfrm>
          <a:prstGeom prst="rect">
            <a:avLst/>
          </a:prstGeom>
          <a:noFill/>
        </p:spPr>
        <p:txBody>
          <a:bodyPr wrap="square" rtlCol="0">
            <a:spAutoFit/>
          </a:bodyPr>
          <a:lstStyle/>
          <a:p>
            <a:pPr algn="ctr"/>
            <a:r>
              <a:rPr lang="ru-RU" sz="2100" b="1" i="1" dirty="0" smtClean="0">
                <a:solidFill>
                  <a:srgbClr val="800000"/>
                </a:solidFill>
                <a:latin typeface="Times New Roman" pitchFamily="18" charset="0"/>
                <a:cs typeface="Times New Roman" pitchFamily="18" charset="0"/>
              </a:rPr>
              <a:t>Подлинные друзья приобретаются  в молодости. У моих родителей настоящими друзьями остались те, с кем они учились в юности.  С возрастом открытость к дружбе снижается.</a:t>
            </a:r>
            <a:endParaRPr lang="ru-RU" sz="2100" b="1" i="1" dirty="0">
              <a:solidFill>
                <a:srgbClr val="800000"/>
              </a:solidFill>
              <a:latin typeface="Times New Roman" pitchFamily="18" charset="0"/>
              <a:cs typeface="Times New Roman" pitchFamily="18" charset="0"/>
            </a:endParaRPr>
          </a:p>
        </p:txBody>
      </p:sp>
      <p:sp>
        <p:nvSpPr>
          <p:cNvPr id="13" name="TextBox 12"/>
          <p:cNvSpPr txBox="1"/>
          <p:nvPr/>
        </p:nvSpPr>
        <p:spPr>
          <a:xfrm>
            <a:off x="6286513" y="1071546"/>
            <a:ext cx="2643207" cy="3647152"/>
          </a:xfrm>
          <a:prstGeom prst="rect">
            <a:avLst/>
          </a:prstGeom>
          <a:noFill/>
        </p:spPr>
        <p:txBody>
          <a:bodyPr wrap="square" rtlCol="0">
            <a:spAutoFit/>
          </a:bodyPr>
          <a:lstStyle/>
          <a:p>
            <a:pPr algn="ctr"/>
            <a:r>
              <a:rPr lang="ru-RU" sz="2100" b="1" dirty="0" smtClean="0">
                <a:solidFill>
                  <a:schemeClr val="tx1">
                    <a:lumMod val="75000"/>
                    <a:lumOff val="25000"/>
                  </a:schemeClr>
                </a:solidFill>
                <a:latin typeface="Times New Roman" pitchFamily="18" charset="0"/>
                <a:cs typeface="Times New Roman" pitchFamily="18" charset="0"/>
              </a:rPr>
              <a:t>Сжатие текста произведено с применением </a:t>
            </a:r>
            <a:r>
              <a:rPr lang="ru-RU" sz="2100" b="1" u="sng" dirty="0" smtClean="0">
                <a:solidFill>
                  <a:schemeClr val="tx1">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приёма упрощения </a:t>
            </a:r>
            <a:r>
              <a:rPr lang="ru-RU" sz="2100" b="1" dirty="0" smtClean="0">
                <a:solidFill>
                  <a:schemeClr val="tx1">
                    <a:lumMod val="75000"/>
                    <a:lumOff val="25000"/>
                  </a:schemeClr>
                </a:solidFill>
                <a:latin typeface="Times New Roman" pitchFamily="18" charset="0"/>
                <a:cs typeface="Times New Roman" pitchFamily="18" charset="0"/>
              </a:rPr>
              <a:t>(произведена замена фрагмента одним предложением; сложное предложение заменено простым)</a:t>
            </a:r>
            <a:endParaRPr lang="ru-RU" sz="2100" b="1" dirty="0">
              <a:solidFill>
                <a:schemeClr val="tx1">
                  <a:lumMod val="75000"/>
                  <a:lumOff val="25000"/>
                </a:schemeClr>
              </a:solidFill>
              <a:latin typeface="Times New Roman" pitchFamily="18" charset="0"/>
              <a:cs typeface="Times New Roman" pitchFamily="18" charset="0"/>
            </a:endParaRPr>
          </a:p>
        </p:txBody>
      </p:sp>
      <p:grpSp>
        <p:nvGrpSpPr>
          <p:cNvPr id="18" name="Группа 17"/>
          <p:cNvGrpSpPr/>
          <p:nvPr/>
        </p:nvGrpSpPr>
        <p:grpSpPr>
          <a:xfrm>
            <a:off x="7715272" y="5715016"/>
            <a:ext cx="1285884" cy="1000132"/>
            <a:chOff x="7715272" y="5715016"/>
            <a:chExt cx="1285884" cy="1000132"/>
          </a:xfrm>
        </p:grpSpPr>
        <p:sp>
          <p:nvSpPr>
            <p:cNvPr id="14" name="Овал 13"/>
            <p:cNvSpPr/>
            <p:nvPr/>
          </p:nvSpPr>
          <p:spPr>
            <a:xfrm>
              <a:off x="7715272" y="5929330"/>
              <a:ext cx="714380" cy="7143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8572528" y="5715016"/>
              <a:ext cx="428628"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8572528" y="6429396"/>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out)">
                                      <p:cBhvr>
                                        <p:cTn id="7" dur="2000"/>
                                        <p:tgtEl>
                                          <p:spTgt spid="8"/>
                                        </p:tgtEl>
                                      </p:cBhvr>
                                    </p:animEffect>
                                  </p:childTnLst>
                                </p:cTn>
                              </p:par>
                              <p:par>
                                <p:cTn id="8" presetID="8" presetClass="entr" presetSubtype="3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amond(out)">
                                      <p:cBhvr>
                                        <p:cTn id="10" dur="2000"/>
                                        <p:tgtEl>
                                          <p:spTgt spid="9"/>
                                        </p:tgtEl>
                                      </p:cBhvr>
                                    </p:animEffect>
                                  </p:childTnLst>
                                </p:cTn>
                              </p:par>
                              <p:par>
                                <p:cTn id="11" presetID="8" presetClass="entr" presetSubtype="32"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amond(out)">
                                      <p:cBhvr>
                                        <p:cTn id="13" dur="2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5"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checkerboard(down)">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5"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checkerboard(down)">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5"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heckerboard(down)">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14283" y="142853"/>
            <a:ext cx="2571768" cy="769441"/>
          </a:xfrm>
          <a:prstGeom prst="rect">
            <a:avLst/>
          </a:prstGeom>
          <a:noFill/>
          <a:ln>
            <a:solidFill>
              <a:schemeClr val="accent1"/>
            </a:solidFill>
          </a:ln>
          <a:effectLst>
            <a:outerShdw blurRad="50800" dist="38100" dir="13500000" algn="br" rotWithShape="0">
              <a:prstClr val="black">
                <a:alpha val="40000"/>
              </a:prstClr>
            </a:outerShdw>
          </a:effectLst>
        </p:spPr>
        <p:txBody>
          <a:bodyPr wrap="square" rtlCol="0">
            <a:spAutoFit/>
          </a:bodyPr>
          <a:lstStyle/>
          <a:p>
            <a:pPr algn="ctr"/>
            <a:r>
              <a:rPr lang="ru-RU" sz="2200" b="1" dirty="0" smtClean="0">
                <a:latin typeface="Bookman Old Style" pitchFamily="18" charset="0"/>
              </a:rPr>
              <a:t>Исходный </a:t>
            </a:r>
          </a:p>
          <a:p>
            <a:pPr algn="ctr"/>
            <a:r>
              <a:rPr lang="ru-RU" sz="2200" b="1" dirty="0" smtClean="0">
                <a:latin typeface="Bookman Old Style" pitchFamily="18" charset="0"/>
              </a:rPr>
              <a:t>текст</a:t>
            </a:r>
            <a:endParaRPr lang="ru-RU" sz="2200" b="1" dirty="0">
              <a:latin typeface="Bookman Old Style" pitchFamily="18" charset="0"/>
            </a:endParaRPr>
          </a:p>
        </p:txBody>
      </p:sp>
      <p:sp>
        <p:nvSpPr>
          <p:cNvPr id="9" name="TextBox 8"/>
          <p:cNvSpPr txBox="1"/>
          <p:nvPr/>
        </p:nvSpPr>
        <p:spPr>
          <a:xfrm>
            <a:off x="3214678" y="142853"/>
            <a:ext cx="2643175" cy="769441"/>
          </a:xfrm>
          <a:prstGeom prst="rect">
            <a:avLst/>
          </a:prstGeom>
          <a:noFill/>
          <a:ln>
            <a:solidFill>
              <a:schemeClr val="accent1"/>
            </a:solidFill>
          </a:ln>
          <a:effectLst>
            <a:outerShdw blurRad="50800" dist="38100" dir="13500000" algn="br" rotWithShape="0">
              <a:prstClr val="black">
                <a:alpha val="40000"/>
              </a:prstClr>
            </a:outerShdw>
          </a:effectLst>
        </p:spPr>
        <p:txBody>
          <a:bodyPr wrap="square" rtlCol="0">
            <a:spAutoFit/>
          </a:bodyPr>
          <a:lstStyle/>
          <a:p>
            <a:pPr algn="ctr"/>
            <a:r>
              <a:rPr lang="ru-RU" sz="2200" b="1" dirty="0" smtClean="0">
                <a:latin typeface="Bookman Old Style" pitchFamily="18" charset="0"/>
              </a:rPr>
              <a:t>Сжатый </a:t>
            </a:r>
          </a:p>
          <a:p>
            <a:pPr algn="ctr"/>
            <a:r>
              <a:rPr lang="ru-RU" sz="2200" b="1" dirty="0" smtClean="0">
                <a:latin typeface="Bookman Old Style" pitchFamily="18" charset="0"/>
              </a:rPr>
              <a:t>текст</a:t>
            </a:r>
            <a:endParaRPr lang="ru-RU" sz="2200" b="1" dirty="0">
              <a:latin typeface="Bookman Old Style" pitchFamily="18" charset="0"/>
            </a:endParaRPr>
          </a:p>
        </p:txBody>
      </p:sp>
      <p:sp>
        <p:nvSpPr>
          <p:cNvPr id="10" name="TextBox 9"/>
          <p:cNvSpPr txBox="1"/>
          <p:nvPr/>
        </p:nvSpPr>
        <p:spPr>
          <a:xfrm>
            <a:off x="6286513" y="142852"/>
            <a:ext cx="2714612" cy="769441"/>
          </a:xfrm>
          <a:prstGeom prst="rect">
            <a:avLst/>
          </a:prstGeom>
          <a:noFill/>
          <a:ln>
            <a:solidFill>
              <a:schemeClr val="accent1"/>
            </a:solidFill>
          </a:ln>
          <a:effectLst>
            <a:outerShdw blurRad="50800" dist="38100" dir="13500000" algn="br" rotWithShape="0">
              <a:prstClr val="black">
                <a:alpha val="40000"/>
              </a:prstClr>
            </a:outerShdw>
          </a:effectLst>
        </p:spPr>
        <p:txBody>
          <a:bodyPr wrap="square" rtlCol="0">
            <a:spAutoFit/>
          </a:bodyPr>
          <a:lstStyle/>
          <a:p>
            <a:pPr algn="ctr"/>
            <a:r>
              <a:rPr lang="ru-RU" sz="2200" b="1" dirty="0" smtClean="0">
                <a:latin typeface="Bookman Old Style" pitchFamily="18" charset="0"/>
              </a:rPr>
              <a:t>Комментарии к способу сжатия</a:t>
            </a:r>
            <a:endParaRPr lang="ru-RU" sz="2200" b="1" dirty="0">
              <a:latin typeface="Bookman Old Style" pitchFamily="18" charset="0"/>
            </a:endParaRPr>
          </a:p>
        </p:txBody>
      </p:sp>
      <p:sp>
        <p:nvSpPr>
          <p:cNvPr id="11" name="TextBox 10"/>
          <p:cNvSpPr txBox="1"/>
          <p:nvPr/>
        </p:nvSpPr>
        <p:spPr>
          <a:xfrm>
            <a:off x="142845" y="1071547"/>
            <a:ext cx="2643207" cy="5586145"/>
          </a:xfrm>
          <a:prstGeom prst="rect">
            <a:avLst/>
          </a:prstGeom>
          <a:noFill/>
        </p:spPr>
        <p:txBody>
          <a:bodyPr wrap="square" rtlCol="0">
            <a:spAutoFit/>
          </a:bodyPr>
          <a:lstStyle/>
          <a:p>
            <a:pPr algn="ctr"/>
            <a:r>
              <a:rPr lang="ru-RU" sz="1700" b="1" i="1" dirty="0" smtClean="0">
                <a:solidFill>
                  <a:srgbClr val="000066"/>
                </a:solidFill>
                <a:latin typeface="Times New Roman" pitchFamily="18" charset="0"/>
                <a:cs typeface="Times New Roman" pitchFamily="18" charset="0"/>
              </a:rPr>
              <a:t>Молодость – это время сближения. И об этом следует помнить и друзей беречь, ибо настоящая дружба очень помогает и в горе и в радости. В радости ведь тоже нужна помощь: помощь, чтобы ощутить счастье до глубины души, ощутить и поделиться им. Неразделённая радость – не радость. Человек портит счастье, если он переживает его один. Когда же наступает пора несчастий – опять-таки нельзя быть одному. Горе человеку, если он один.</a:t>
            </a:r>
            <a:endParaRPr lang="ru-RU" sz="1700" b="1" i="1" dirty="0">
              <a:solidFill>
                <a:srgbClr val="000066"/>
              </a:solidFill>
              <a:latin typeface="Times New Roman" pitchFamily="18" charset="0"/>
              <a:cs typeface="Times New Roman" pitchFamily="18" charset="0"/>
            </a:endParaRPr>
          </a:p>
        </p:txBody>
      </p:sp>
      <p:sp>
        <p:nvSpPr>
          <p:cNvPr id="12" name="TextBox 11"/>
          <p:cNvSpPr txBox="1"/>
          <p:nvPr/>
        </p:nvSpPr>
        <p:spPr>
          <a:xfrm>
            <a:off x="3214678" y="1071547"/>
            <a:ext cx="2643207" cy="5586145"/>
          </a:xfrm>
          <a:prstGeom prst="rect">
            <a:avLst/>
          </a:prstGeom>
          <a:noFill/>
        </p:spPr>
        <p:txBody>
          <a:bodyPr wrap="square" rtlCol="0">
            <a:spAutoFit/>
          </a:bodyPr>
          <a:lstStyle/>
          <a:p>
            <a:pPr algn="ctr"/>
            <a:r>
              <a:rPr lang="ru-RU" sz="2100" b="1" i="1" dirty="0" smtClean="0">
                <a:solidFill>
                  <a:srgbClr val="800000"/>
                </a:solidFill>
                <a:latin typeface="Times New Roman" pitchFamily="18" charset="0"/>
                <a:cs typeface="Times New Roman" pitchFamily="18" charset="0"/>
              </a:rPr>
              <a:t>Молодость – это время сближения. Об этом нужно помнить и беречь друзей. Дружба помогает и горе и в радости. Чтобы ощутить счастье, надо с ним поделиться. Человек не должен переживать счастье один. В несчастье человек не может быть один, рядом должны быть друзья.</a:t>
            </a:r>
            <a:endParaRPr lang="ru-RU" sz="2100" b="1" i="1" dirty="0">
              <a:solidFill>
                <a:srgbClr val="800000"/>
              </a:solidFill>
              <a:latin typeface="Times New Roman" pitchFamily="18" charset="0"/>
              <a:cs typeface="Times New Roman" pitchFamily="18" charset="0"/>
            </a:endParaRPr>
          </a:p>
        </p:txBody>
      </p:sp>
      <p:sp>
        <p:nvSpPr>
          <p:cNvPr id="13" name="TextBox 12"/>
          <p:cNvSpPr txBox="1"/>
          <p:nvPr/>
        </p:nvSpPr>
        <p:spPr>
          <a:xfrm>
            <a:off x="6286513" y="1071547"/>
            <a:ext cx="2643207" cy="2354491"/>
          </a:xfrm>
          <a:prstGeom prst="rect">
            <a:avLst/>
          </a:prstGeom>
          <a:noFill/>
        </p:spPr>
        <p:txBody>
          <a:bodyPr wrap="square" rtlCol="0">
            <a:spAutoFit/>
          </a:bodyPr>
          <a:lstStyle/>
          <a:p>
            <a:pPr algn="ctr"/>
            <a:r>
              <a:rPr lang="ru-RU" sz="2100" b="1" dirty="0" smtClean="0">
                <a:solidFill>
                  <a:schemeClr val="tx1">
                    <a:lumMod val="75000"/>
                    <a:lumOff val="25000"/>
                  </a:schemeClr>
                </a:solidFill>
                <a:latin typeface="Times New Roman" pitchFamily="18" charset="0"/>
                <a:cs typeface="Times New Roman" pitchFamily="18" charset="0"/>
              </a:rPr>
              <a:t>Сжатие текста произведено с применением </a:t>
            </a:r>
            <a:r>
              <a:rPr lang="ru-RU" sz="2100" b="1" u="sng" dirty="0" smtClean="0">
                <a:solidFill>
                  <a:schemeClr val="tx1">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приёма исключения </a:t>
            </a:r>
            <a:r>
              <a:rPr lang="ru-RU" sz="2100" b="1" dirty="0" smtClean="0">
                <a:solidFill>
                  <a:schemeClr val="tx1">
                    <a:lumMod val="75000"/>
                    <a:lumOff val="25000"/>
                  </a:schemeClr>
                </a:solidFill>
                <a:latin typeface="Times New Roman" pitchFamily="18" charset="0"/>
                <a:cs typeface="Times New Roman" pitchFamily="18" charset="0"/>
              </a:rPr>
              <a:t>(исключены незначимые фрагменты текста)</a:t>
            </a:r>
            <a:endParaRPr lang="ru-RU" sz="2100" b="1" dirty="0">
              <a:solidFill>
                <a:schemeClr val="tx1">
                  <a:lumMod val="75000"/>
                  <a:lumOff val="25000"/>
                </a:schemeClr>
              </a:solidFill>
              <a:latin typeface="Times New Roman" pitchFamily="18" charset="0"/>
              <a:cs typeface="Times New Roman" pitchFamily="18" charset="0"/>
            </a:endParaRPr>
          </a:p>
        </p:txBody>
      </p:sp>
      <p:grpSp>
        <p:nvGrpSpPr>
          <p:cNvPr id="14" name="Группа 13"/>
          <p:cNvGrpSpPr/>
          <p:nvPr/>
        </p:nvGrpSpPr>
        <p:grpSpPr>
          <a:xfrm>
            <a:off x="7715272" y="5715016"/>
            <a:ext cx="1285884" cy="1000132"/>
            <a:chOff x="7715272" y="5715016"/>
            <a:chExt cx="1285884" cy="1000132"/>
          </a:xfrm>
        </p:grpSpPr>
        <p:sp>
          <p:nvSpPr>
            <p:cNvPr id="15" name="Овал 14"/>
            <p:cNvSpPr/>
            <p:nvPr/>
          </p:nvSpPr>
          <p:spPr>
            <a:xfrm>
              <a:off x="7715272" y="5929330"/>
              <a:ext cx="714380" cy="7143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8572528" y="5715016"/>
              <a:ext cx="428628"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8572528" y="6429396"/>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out)">
                                      <p:cBhvr>
                                        <p:cTn id="7" dur="2000"/>
                                        <p:tgtEl>
                                          <p:spTgt spid="8"/>
                                        </p:tgtEl>
                                      </p:cBhvr>
                                    </p:animEffect>
                                  </p:childTnLst>
                                </p:cTn>
                              </p:par>
                              <p:par>
                                <p:cTn id="8" presetID="8" presetClass="entr" presetSubtype="3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amond(out)">
                                      <p:cBhvr>
                                        <p:cTn id="10" dur="2000"/>
                                        <p:tgtEl>
                                          <p:spTgt spid="9"/>
                                        </p:tgtEl>
                                      </p:cBhvr>
                                    </p:animEffect>
                                  </p:childTnLst>
                                </p:cTn>
                              </p:par>
                              <p:par>
                                <p:cTn id="11" presetID="8" presetClass="entr" presetSubtype="32"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amond(out)">
                                      <p:cBhvr>
                                        <p:cTn id="13" dur="2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5"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checkerboard(down)">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5"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checkerboard(down)">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5"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heckerboard(down)">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14283" y="142853"/>
            <a:ext cx="2571768" cy="769441"/>
          </a:xfrm>
          <a:prstGeom prst="rect">
            <a:avLst/>
          </a:prstGeom>
          <a:noFill/>
          <a:ln>
            <a:solidFill>
              <a:schemeClr val="accent1"/>
            </a:solidFill>
          </a:ln>
          <a:effectLst>
            <a:outerShdw blurRad="50800" dist="38100" dir="13500000" algn="br" rotWithShape="0">
              <a:prstClr val="black">
                <a:alpha val="40000"/>
              </a:prstClr>
            </a:outerShdw>
          </a:effectLst>
        </p:spPr>
        <p:txBody>
          <a:bodyPr wrap="square" rtlCol="0">
            <a:spAutoFit/>
          </a:bodyPr>
          <a:lstStyle/>
          <a:p>
            <a:pPr algn="ctr"/>
            <a:r>
              <a:rPr lang="ru-RU" sz="2200" b="1" dirty="0" smtClean="0">
                <a:latin typeface="Bookman Old Style" pitchFamily="18" charset="0"/>
              </a:rPr>
              <a:t>Исходный </a:t>
            </a:r>
          </a:p>
          <a:p>
            <a:pPr algn="ctr"/>
            <a:r>
              <a:rPr lang="ru-RU" sz="2200" b="1" dirty="0" smtClean="0">
                <a:latin typeface="Bookman Old Style" pitchFamily="18" charset="0"/>
              </a:rPr>
              <a:t>текст</a:t>
            </a:r>
            <a:endParaRPr lang="ru-RU" sz="2200" b="1" dirty="0">
              <a:latin typeface="Bookman Old Style" pitchFamily="18" charset="0"/>
            </a:endParaRPr>
          </a:p>
        </p:txBody>
      </p:sp>
      <p:sp>
        <p:nvSpPr>
          <p:cNvPr id="9" name="TextBox 8"/>
          <p:cNvSpPr txBox="1"/>
          <p:nvPr/>
        </p:nvSpPr>
        <p:spPr>
          <a:xfrm>
            <a:off x="3214678" y="142853"/>
            <a:ext cx="2643175" cy="769441"/>
          </a:xfrm>
          <a:prstGeom prst="rect">
            <a:avLst/>
          </a:prstGeom>
          <a:noFill/>
          <a:ln>
            <a:solidFill>
              <a:schemeClr val="accent1"/>
            </a:solidFill>
          </a:ln>
          <a:effectLst>
            <a:outerShdw blurRad="50800" dist="38100" dir="13500000" algn="br" rotWithShape="0">
              <a:prstClr val="black">
                <a:alpha val="40000"/>
              </a:prstClr>
            </a:outerShdw>
          </a:effectLst>
        </p:spPr>
        <p:txBody>
          <a:bodyPr wrap="square" rtlCol="0">
            <a:spAutoFit/>
          </a:bodyPr>
          <a:lstStyle/>
          <a:p>
            <a:pPr algn="ctr"/>
            <a:r>
              <a:rPr lang="ru-RU" sz="2200" b="1" dirty="0" smtClean="0">
                <a:latin typeface="Bookman Old Style" pitchFamily="18" charset="0"/>
              </a:rPr>
              <a:t>Сжатый </a:t>
            </a:r>
          </a:p>
          <a:p>
            <a:pPr algn="ctr"/>
            <a:r>
              <a:rPr lang="ru-RU" sz="2200" b="1" dirty="0" smtClean="0">
                <a:latin typeface="Bookman Old Style" pitchFamily="18" charset="0"/>
              </a:rPr>
              <a:t>текст</a:t>
            </a:r>
            <a:endParaRPr lang="ru-RU" sz="2200" b="1" dirty="0">
              <a:latin typeface="Bookman Old Style" pitchFamily="18" charset="0"/>
            </a:endParaRPr>
          </a:p>
        </p:txBody>
      </p:sp>
      <p:sp>
        <p:nvSpPr>
          <p:cNvPr id="10" name="TextBox 9"/>
          <p:cNvSpPr txBox="1"/>
          <p:nvPr/>
        </p:nvSpPr>
        <p:spPr>
          <a:xfrm>
            <a:off x="6286513" y="142852"/>
            <a:ext cx="2714612" cy="769441"/>
          </a:xfrm>
          <a:prstGeom prst="rect">
            <a:avLst/>
          </a:prstGeom>
          <a:noFill/>
          <a:ln>
            <a:solidFill>
              <a:schemeClr val="accent1"/>
            </a:solidFill>
          </a:ln>
          <a:effectLst>
            <a:outerShdw blurRad="50800" dist="38100" dir="13500000" algn="br" rotWithShape="0">
              <a:prstClr val="black">
                <a:alpha val="40000"/>
              </a:prstClr>
            </a:outerShdw>
          </a:effectLst>
        </p:spPr>
        <p:txBody>
          <a:bodyPr wrap="square" rtlCol="0">
            <a:spAutoFit/>
          </a:bodyPr>
          <a:lstStyle/>
          <a:p>
            <a:pPr algn="ctr"/>
            <a:r>
              <a:rPr lang="ru-RU" sz="2200" b="1" dirty="0" smtClean="0">
                <a:latin typeface="Bookman Old Style" pitchFamily="18" charset="0"/>
              </a:rPr>
              <a:t>Комментарии к способу сжатия</a:t>
            </a:r>
            <a:endParaRPr lang="ru-RU" sz="2200" b="1" dirty="0">
              <a:latin typeface="Bookman Old Style" pitchFamily="18" charset="0"/>
            </a:endParaRPr>
          </a:p>
        </p:txBody>
      </p:sp>
      <p:sp>
        <p:nvSpPr>
          <p:cNvPr id="11" name="TextBox 10"/>
          <p:cNvSpPr txBox="1"/>
          <p:nvPr/>
        </p:nvSpPr>
        <p:spPr>
          <a:xfrm>
            <a:off x="142845" y="1071547"/>
            <a:ext cx="2643207" cy="5632311"/>
          </a:xfrm>
          <a:prstGeom prst="rect">
            <a:avLst/>
          </a:prstGeom>
          <a:noFill/>
        </p:spPr>
        <p:txBody>
          <a:bodyPr wrap="square" rtlCol="0">
            <a:spAutoFit/>
          </a:bodyPr>
          <a:lstStyle/>
          <a:p>
            <a:pPr algn="ctr"/>
            <a:r>
              <a:rPr lang="ru-RU" b="1" i="1" dirty="0" smtClean="0">
                <a:solidFill>
                  <a:srgbClr val="000066"/>
                </a:solidFill>
                <a:latin typeface="Times New Roman" pitchFamily="18" charset="0"/>
                <a:cs typeface="Times New Roman" pitchFamily="18" charset="0"/>
              </a:rPr>
              <a:t>Поэтому берегите молодость до глубокой старости. Цените всё хорошее, что приобрели в молодые годы, не растрачивайте богатств молодости. Ничто из приобретённого в молодости не проходит бесследно. Привычки, воспитанные в молодости, сохраняются на всю жизнь… Хорошие навыки молодости облегчат жизнь, дурные – усложнят её и затруднят.</a:t>
            </a:r>
            <a:endParaRPr lang="ru-RU" b="1" i="1" dirty="0">
              <a:solidFill>
                <a:srgbClr val="000066"/>
              </a:solidFill>
              <a:latin typeface="Times New Roman" pitchFamily="18" charset="0"/>
              <a:cs typeface="Times New Roman" pitchFamily="18" charset="0"/>
            </a:endParaRPr>
          </a:p>
        </p:txBody>
      </p:sp>
      <p:sp>
        <p:nvSpPr>
          <p:cNvPr id="12" name="TextBox 11"/>
          <p:cNvSpPr txBox="1"/>
          <p:nvPr/>
        </p:nvSpPr>
        <p:spPr>
          <a:xfrm>
            <a:off x="3214678" y="1071546"/>
            <a:ext cx="2643207" cy="3970318"/>
          </a:xfrm>
          <a:prstGeom prst="rect">
            <a:avLst/>
          </a:prstGeom>
          <a:noFill/>
        </p:spPr>
        <p:txBody>
          <a:bodyPr wrap="square" rtlCol="0">
            <a:spAutoFit/>
          </a:bodyPr>
          <a:lstStyle/>
          <a:p>
            <a:pPr algn="ctr"/>
            <a:r>
              <a:rPr lang="ru-RU" sz="2100" b="1" i="1" dirty="0" smtClean="0">
                <a:solidFill>
                  <a:srgbClr val="800000"/>
                </a:solidFill>
                <a:latin typeface="Times New Roman" pitchFamily="18" charset="0"/>
                <a:cs typeface="Times New Roman" pitchFamily="18" charset="0"/>
              </a:rPr>
              <a:t>Берегите молодость до глубокой старости. Цените всё, что приобрели в молодости. Привычки молодости сохраняются на всю жизнь. Хорошие – облегчат жизнь, дурные – усложнят.</a:t>
            </a:r>
            <a:endParaRPr lang="ru-RU" sz="2100" b="1" i="1" dirty="0">
              <a:solidFill>
                <a:srgbClr val="800000"/>
              </a:solidFill>
              <a:latin typeface="Times New Roman" pitchFamily="18" charset="0"/>
              <a:cs typeface="Times New Roman" pitchFamily="18" charset="0"/>
            </a:endParaRPr>
          </a:p>
        </p:txBody>
      </p:sp>
      <p:sp>
        <p:nvSpPr>
          <p:cNvPr id="13" name="TextBox 12"/>
          <p:cNvSpPr txBox="1"/>
          <p:nvPr/>
        </p:nvSpPr>
        <p:spPr>
          <a:xfrm>
            <a:off x="6286513" y="1071547"/>
            <a:ext cx="2643207" cy="3323987"/>
          </a:xfrm>
          <a:prstGeom prst="rect">
            <a:avLst/>
          </a:prstGeom>
          <a:noFill/>
        </p:spPr>
        <p:txBody>
          <a:bodyPr wrap="square" rtlCol="0">
            <a:spAutoFit/>
          </a:bodyPr>
          <a:lstStyle/>
          <a:p>
            <a:pPr algn="ctr"/>
            <a:r>
              <a:rPr lang="ru-RU" sz="2100" b="1" dirty="0" smtClean="0">
                <a:solidFill>
                  <a:schemeClr val="tx1">
                    <a:lumMod val="75000"/>
                    <a:lumOff val="25000"/>
                  </a:schemeClr>
                </a:solidFill>
                <a:latin typeface="Times New Roman" pitchFamily="18" charset="0"/>
                <a:cs typeface="Times New Roman" pitchFamily="18" charset="0"/>
              </a:rPr>
              <a:t>Сжатие текста произведено с применением </a:t>
            </a:r>
            <a:r>
              <a:rPr lang="ru-RU" sz="2100" b="1" u="sng" dirty="0" smtClean="0">
                <a:solidFill>
                  <a:schemeClr val="tx1">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приёма обобщения </a:t>
            </a:r>
            <a:r>
              <a:rPr lang="ru-RU" sz="2100" b="1" dirty="0" smtClean="0">
                <a:solidFill>
                  <a:schemeClr val="tx1">
                    <a:lumMod val="75000"/>
                    <a:lumOff val="25000"/>
                  </a:schemeClr>
                </a:solidFill>
                <a:latin typeface="Times New Roman" pitchFamily="18" charset="0"/>
                <a:cs typeface="Times New Roman" pitchFamily="18" charset="0"/>
              </a:rPr>
              <a:t>(несколько предложений объединены в одно; однородны члены обобщены местоимением </a:t>
            </a:r>
            <a:r>
              <a:rPr lang="ru-RU" sz="2100" b="1" u="sng" dirty="0" smtClean="0">
                <a:solidFill>
                  <a:schemeClr val="tx1">
                    <a:lumMod val="75000"/>
                    <a:lumOff val="25000"/>
                  </a:schemeClr>
                </a:solidFill>
                <a:latin typeface="Times New Roman" pitchFamily="18" charset="0"/>
                <a:cs typeface="Times New Roman" pitchFamily="18" charset="0"/>
              </a:rPr>
              <a:t>все</a:t>
            </a:r>
            <a:r>
              <a:rPr lang="ru-RU" sz="2100" b="1" dirty="0" smtClean="0">
                <a:solidFill>
                  <a:schemeClr val="tx1">
                    <a:lumMod val="75000"/>
                    <a:lumOff val="25000"/>
                  </a:schemeClr>
                </a:solidFill>
                <a:latin typeface="Times New Roman" pitchFamily="18" charset="0"/>
                <a:cs typeface="Times New Roman" pitchFamily="18" charset="0"/>
              </a:rPr>
              <a:t>)</a:t>
            </a:r>
            <a:endParaRPr lang="ru-RU" sz="2100" b="1" dirty="0">
              <a:solidFill>
                <a:schemeClr val="tx1">
                  <a:lumMod val="75000"/>
                  <a:lumOff val="25000"/>
                </a:schemeClr>
              </a:solidFill>
              <a:latin typeface="Times New Roman" pitchFamily="18" charset="0"/>
              <a:cs typeface="Times New Roman" pitchFamily="18" charset="0"/>
            </a:endParaRPr>
          </a:p>
        </p:txBody>
      </p:sp>
      <p:grpSp>
        <p:nvGrpSpPr>
          <p:cNvPr id="14" name="Группа 13"/>
          <p:cNvGrpSpPr/>
          <p:nvPr/>
        </p:nvGrpSpPr>
        <p:grpSpPr>
          <a:xfrm>
            <a:off x="7715272" y="5715016"/>
            <a:ext cx="1285884" cy="1000132"/>
            <a:chOff x="7715272" y="5715016"/>
            <a:chExt cx="1285884" cy="1000132"/>
          </a:xfrm>
        </p:grpSpPr>
        <p:sp>
          <p:nvSpPr>
            <p:cNvPr id="15" name="Овал 14"/>
            <p:cNvSpPr/>
            <p:nvPr/>
          </p:nvSpPr>
          <p:spPr>
            <a:xfrm>
              <a:off x="7715272" y="5929330"/>
              <a:ext cx="714380" cy="7143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8572528" y="5715016"/>
              <a:ext cx="428628"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8572528" y="6429396"/>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out)">
                                      <p:cBhvr>
                                        <p:cTn id="7" dur="2000"/>
                                        <p:tgtEl>
                                          <p:spTgt spid="8"/>
                                        </p:tgtEl>
                                      </p:cBhvr>
                                    </p:animEffect>
                                  </p:childTnLst>
                                </p:cTn>
                              </p:par>
                              <p:par>
                                <p:cTn id="8" presetID="8" presetClass="entr" presetSubtype="3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amond(out)">
                                      <p:cBhvr>
                                        <p:cTn id="10" dur="2000"/>
                                        <p:tgtEl>
                                          <p:spTgt spid="9"/>
                                        </p:tgtEl>
                                      </p:cBhvr>
                                    </p:animEffect>
                                  </p:childTnLst>
                                </p:cTn>
                              </p:par>
                              <p:par>
                                <p:cTn id="11" presetID="8" presetClass="entr" presetSubtype="32"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amond(out)">
                                      <p:cBhvr>
                                        <p:cTn id="13" dur="2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5"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checkerboard(down)">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5"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checkerboard(down)">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5"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heckerboard(down)">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1_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189</TotalTime>
  <Words>1162</Words>
  <Application>Microsoft Office PowerPoint</Application>
  <PresentationFormat>Экран (4:3)</PresentationFormat>
  <Paragraphs>92</Paragraphs>
  <Slides>15</Slides>
  <Notes>0</Notes>
  <HiddenSlides>0</HiddenSlides>
  <MMClips>0</MMClips>
  <ScaleCrop>false</ScaleCrop>
  <HeadingPairs>
    <vt:vector size="4" baseType="variant">
      <vt:variant>
        <vt:lpstr>Тема</vt:lpstr>
      </vt:variant>
      <vt:variant>
        <vt:i4>5</vt:i4>
      </vt:variant>
      <vt:variant>
        <vt:lpstr>Заголовки слайдов</vt:lpstr>
      </vt:variant>
      <vt:variant>
        <vt:i4>15</vt:i4>
      </vt:variant>
    </vt:vector>
  </HeadingPairs>
  <TitlesOfParts>
    <vt:vector size="20" baseType="lpstr">
      <vt:lpstr>Трек</vt:lpstr>
      <vt:lpstr>Эркер</vt:lpstr>
      <vt:lpstr>Солнцестояние</vt:lpstr>
      <vt:lpstr>1_Солнцестояние</vt:lpstr>
      <vt:lpstr>Справедливость</vt:lpstr>
      <vt:lpstr>Презентация к уроку русского языка в  9 классе</vt:lpstr>
      <vt:lpstr>Цели урока:</vt:lpstr>
      <vt:lpstr>Основные приёмы сжатия текста</vt:lpstr>
      <vt:lpstr>Основные приёмы сжатия текста</vt:lpstr>
      <vt:lpstr>Основные приёмы сжатия текста</vt:lpstr>
      <vt:lpstr>Слайд 6</vt:lpstr>
      <vt:lpstr>Слайд 7</vt:lpstr>
      <vt:lpstr>Слайд 8</vt:lpstr>
      <vt:lpstr>Слайд 9</vt:lpstr>
      <vt:lpstr>Хлеб</vt:lpstr>
      <vt:lpstr>ЭТАПЫ  РАБОТЫ</vt:lpstr>
      <vt:lpstr>КЛЮЧЕВЫЕ  СЛОВА</vt:lpstr>
      <vt:lpstr>ТЕЗИСНЫЙ  ПЛАН</vt:lpstr>
      <vt:lpstr>Образец сжатого изложения</vt:lpstr>
      <vt:lpstr>Домашнее задание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евгений</dc:creator>
  <cp:lastModifiedBy>Administrator</cp:lastModifiedBy>
  <cp:revision>41</cp:revision>
  <dcterms:created xsi:type="dcterms:W3CDTF">2012-04-22T08:48:27Z</dcterms:created>
  <dcterms:modified xsi:type="dcterms:W3CDTF">2012-04-23T09:37:53Z</dcterms:modified>
</cp:coreProperties>
</file>