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70B360-18A7-4898-9B33-A53AAA10CC1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CA9819-C02E-42C1-AE98-3A07AB6008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1142984"/>
            <a:ext cx="499598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СОЧИНЕНИЕ ПО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КАРТИНЕ 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К.Ф ЮОНА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«МАРТОВСКОЕ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СОЛНЦЕ»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857232"/>
            <a:ext cx="9386170" cy="6677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</a:t>
            </a:r>
            <a:r>
              <a:rPr lang="ru-RU" sz="4400" dirty="0" smtClean="0">
                <a:solidFill>
                  <a:schemeClr val="bg1"/>
                </a:solidFill>
              </a:rPr>
              <a:t>Подберите синонимы к словам.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200" u="sng" dirty="0" smtClean="0">
                <a:solidFill>
                  <a:schemeClr val="bg1"/>
                </a:solidFill>
              </a:rPr>
              <a:t>Художник – </a:t>
            </a:r>
            <a:r>
              <a:rPr lang="ru-RU" sz="3200" dirty="0" smtClean="0">
                <a:solidFill>
                  <a:schemeClr val="bg1"/>
                </a:solidFill>
              </a:rPr>
              <a:t>живописец, пейзажист, мастер кисти.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u="sng" dirty="0" smtClean="0">
                <a:solidFill>
                  <a:schemeClr val="bg1"/>
                </a:solidFill>
              </a:rPr>
              <a:t>Создает – </a:t>
            </a:r>
            <a:r>
              <a:rPr lang="ru-RU" sz="3200" dirty="0" smtClean="0">
                <a:solidFill>
                  <a:schemeClr val="bg1"/>
                </a:solidFill>
              </a:rPr>
              <a:t>пишет ( но не описывает и не рисует)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u="sng" dirty="0" smtClean="0">
                <a:solidFill>
                  <a:schemeClr val="bg1"/>
                </a:solidFill>
              </a:rPr>
              <a:t>Картина – </a:t>
            </a:r>
            <a:r>
              <a:rPr lang="ru-RU" sz="3200" dirty="0" smtClean="0">
                <a:solidFill>
                  <a:schemeClr val="bg1"/>
                </a:solidFill>
              </a:rPr>
              <a:t>полотно, репродукция.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u="sng" dirty="0" smtClean="0">
                <a:solidFill>
                  <a:schemeClr val="bg1"/>
                </a:solidFill>
              </a:rPr>
              <a:t>Блестит – </a:t>
            </a:r>
            <a:r>
              <a:rPr lang="ru-RU" sz="3200" dirty="0" smtClean="0">
                <a:solidFill>
                  <a:schemeClr val="bg1"/>
                </a:solidFill>
              </a:rPr>
              <a:t>искрится, сияет, сверкает.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u="sng" dirty="0" smtClean="0">
                <a:solidFill>
                  <a:schemeClr val="bg1"/>
                </a:solidFill>
              </a:rPr>
              <a:t>Поражает – </a:t>
            </a:r>
            <a:r>
              <a:rPr lang="ru-RU" sz="3200" dirty="0" smtClean="0">
                <a:solidFill>
                  <a:schemeClr val="bg1"/>
                </a:solidFill>
              </a:rPr>
              <a:t>удивляет, изумляет.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14356"/>
            <a:ext cx="776847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ПРОДОЛЖАЕМ РАБОТУ ПО 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УЧЕБНИКУ: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Упр. 239 (3 часть)</a:t>
            </a: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Запишите слова и словосочетания.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Составьте с ними предложения, </a:t>
            </a:r>
          </a:p>
          <a:p>
            <a:r>
              <a:rPr lang="ru-RU" sz="4000" smtClean="0">
                <a:solidFill>
                  <a:schemeClr val="bg1"/>
                </a:solidFill>
              </a:rPr>
              <a:t>которые </a:t>
            </a:r>
            <a:r>
              <a:rPr lang="ru-RU" sz="4000" dirty="0" smtClean="0">
                <a:solidFill>
                  <a:schemeClr val="bg1"/>
                </a:solidFill>
              </a:rPr>
              <a:t>потом включите в свое 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сочинение.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14422"/>
            <a:ext cx="10776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     </a:t>
            </a:r>
            <a:r>
              <a:rPr lang="ru-RU" sz="4000" dirty="0" smtClean="0">
                <a:solidFill>
                  <a:schemeClr val="bg1"/>
                </a:solidFill>
              </a:rPr>
              <a:t>ДОМАШНЕЕ ЗАДАНИЕ:</a:t>
            </a: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Написать сочинение по картине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К.Ф.Юона</a:t>
            </a:r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«Мартовское солнце».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14422"/>
            <a:ext cx="839488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                  </a:t>
            </a:r>
            <a:r>
              <a:rPr lang="ru-RU" sz="4000" dirty="0" smtClean="0">
                <a:solidFill>
                  <a:schemeClr val="bg1"/>
                </a:solidFill>
              </a:rPr>
              <a:t>ИТОГ УРОКА: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- Понравился вам урок? Чем?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- Что нового вы узнали сегодня на уроке?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- Что повторили на уроке?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357298"/>
            <a:ext cx="76166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Цель урока: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Развивать навыки описания картины.</a:t>
            </a:r>
          </a:p>
          <a:p>
            <a:pPr marL="457200" indent="-457200"/>
            <a:r>
              <a:rPr lang="ru-RU" sz="2800" dirty="0" smtClean="0">
                <a:solidFill>
                  <a:schemeClr val="bg1"/>
                </a:solidFill>
              </a:rPr>
              <a:t>2 .  Научить использовать односоставные предложения в описании картины.</a:t>
            </a:r>
          </a:p>
          <a:p>
            <a:pPr marL="457200" indent="-457200">
              <a:buAutoNum type="arabicPeriod" startAt="3"/>
            </a:pPr>
            <a:r>
              <a:rPr lang="ru-RU" sz="2800" dirty="0" smtClean="0">
                <a:solidFill>
                  <a:schemeClr val="bg1"/>
                </a:solidFill>
              </a:rPr>
              <a:t>Развивать речевую культуру учащихся.</a:t>
            </a:r>
          </a:p>
          <a:p>
            <a:pPr marL="457200" indent="-457200">
              <a:buAutoNum type="arabicPeriod" startAt="4"/>
            </a:pPr>
            <a:r>
              <a:rPr lang="ru-RU" sz="2800" dirty="0" smtClean="0">
                <a:solidFill>
                  <a:schemeClr val="bg1"/>
                </a:solidFill>
              </a:rPr>
              <a:t>Воспитывать чувство красоты, интерес к творчеству  художников – пейзажистов.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1357298"/>
            <a:ext cx="61201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ЛИНГВИСТИЧЕСКАЯ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    ПЯТИМИНУТКА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Сделать фонетический разбор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</a:t>
            </a:r>
            <a:r>
              <a:rPr lang="ru-RU" sz="3600" dirty="0" smtClean="0">
                <a:solidFill>
                  <a:schemeClr val="bg1"/>
                </a:solidFill>
              </a:rPr>
              <a:t>лов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chemeClr val="bg1"/>
                </a:solidFill>
              </a:rPr>
              <a:t>Мартовский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chemeClr val="bg1"/>
                </a:solidFill>
              </a:rPr>
              <a:t>Пейзаж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1000108"/>
            <a:ext cx="6858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РАБОТА НАД РЕПРОДУКЦИЕЙ КАРТИНЫ К.Ф.ЮОНА «МАРТОВСКОЕ СОЛНЦЕ»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1</a:t>
            </a:r>
            <a:r>
              <a:rPr lang="ru-RU" sz="3600" dirty="0" smtClean="0">
                <a:solidFill>
                  <a:schemeClr val="bg1"/>
                </a:solidFill>
              </a:rPr>
              <a:t>.Что называется пейзажем?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2. Кого из русских пейзажистов – художников вы знаете?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rtcontext.info/images/stories/user/kartini-yuona/yuon-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91346"/>
            <a:ext cx="7929618" cy="528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5929330"/>
            <a:ext cx="10453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1915 </a:t>
            </a:r>
            <a:r>
              <a:rPr lang="ru-RU" sz="3600" dirty="0" smtClean="0">
                <a:solidFill>
                  <a:schemeClr val="bg1"/>
                </a:solidFill>
              </a:rPr>
              <a:t>год  Мартовское солнце. Холст. Масло.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428736"/>
            <a:ext cx="8262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Выступление учащегося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о жизни и творчестве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 </a:t>
            </a:r>
            <a:r>
              <a:rPr lang="ru-RU" sz="5400" dirty="0" err="1" smtClean="0">
                <a:solidFill>
                  <a:schemeClr val="bg1"/>
                </a:solidFill>
              </a:rPr>
              <a:t>К.Ф.Юона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83673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ПРОВЕРКА ДОМАШНЕГО ЗАДАНИЯ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1.Какие предложения называются  безличными?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2.Прочитайте стихи, которые вы подобрали к  репродукции картины</a:t>
            </a:r>
          </a:p>
          <a:p>
            <a:r>
              <a:rPr lang="ru-RU" sz="3600" dirty="0" err="1" smtClean="0">
                <a:solidFill>
                  <a:schemeClr val="bg1"/>
                </a:solidFill>
              </a:rPr>
              <a:t>К.Ф.Юона</a:t>
            </a:r>
            <a:r>
              <a:rPr lang="ru-RU" sz="3600" dirty="0" smtClean="0">
                <a:solidFill>
                  <a:schemeClr val="bg1"/>
                </a:solidFill>
              </a:rPr>
              <a:t> «Мартовское солнце»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928670"/>
            <a:ext cx="748249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РАБОТА  С УЧЕБНИКОМ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УПР. № 239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Подберите несколько безличных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предложений, соответствующих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содержанию картины и настроению,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которое оно вызывает.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42968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2. Ответьте на следующие вопросы:</a:t>
            </a:r>
          </a:p>
          <a:p>
            <a:pPr marL="742950" indent="-742950">
              <a:buAutoNum type="arabicParenR"/>
            </a:pPr>
            <a:r>
              <a:rPr lang="ru-RU" sz="3600" dirty="0" smtClean="0">
                <a:solidFill>
                  <a:schemeClr val="bg1"/>
                </a:solidFill>
              </a:rPr>
              <a:t>Какие приметы ранней весны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 отражены в пейзаже?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2) Что видите вы на переднем плане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картины?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3) Какое сочетание красок использует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автор?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4)Какие детали организуют композицию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картины?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5) С какой целью в пейзаж включена </a:t>
            </a:r>
          </a:p>
          <a:p>
            <a:pPr marL="742950" indent="-742950"/>
            <a:r>
              <a:rPr lang="ru-RU" sz="3600" dirty="0" smtClean="0">
                <a:solidFill>
                  <a:schemeClr val="bg1"/>
                </a:solidFill>
              </a:rPr>
              <a:t>жанровая сценка?</a:t>
            </a:r>
          </a:p>
          <a:p>
            <a:pPr marL="742950" indent="-742950"/>
            <a:endParaRPr lang="ru-RU" sz="3600" dirty="0" smtClean="0"/>
          </a:p>
          <a:p>
            <a:pPr marL="742950" indent="-742950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198</TotalTime>
  <Words>265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Алексей</cp:lastModifiedBy>
  <cp:revision>26</cp:revision>
  <dcterms:created xsi:type="dcterms:W3CDTF">2012-11-25T15:17:17Z</dcterms:created>
  <dcterms:modified xsi:type="dcterms:W3CDTF">2012-12-10T05:21:52Z</dcterms:modified>
</cp:coreProperties>
</file>