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60" r:id="rId3"/>
    <p:sldId id="276" r:id="rId4"/>
    <p:sldId id="278" r:id="rId5"/>
    <p:sldId id="279" r:id="rId6"/>
    <p:sldId id="301" r:id="rId7"/>
    <p:sldId id="264" r:id="rId8"/>
    <p:sldId id="266" r:id="rId9"/>
    <p:sldId id="284" r:id="rId10"/>
    <p:sldId id="286" r:id="rId11"/>
    <p:sldId id="287" r:id="rId12"/>
    <p:sldId id="300" r:id="rId13"/>
    <p:sldId id="291" r:id="rId14"/>
    <p:sldId id="295" r:id="rId15"/>
    <p:sldId id="265" r:id="rId16"/>
    <p:sldId id="281" r:id="rId17"/>
    <p:sldId id="282" r:id="rId18"/>
    <p:sldId id="283" r:id="rId19"/>
    <p:sldId id="267" r:id="rId20"/>
    <p:sldId id="285" r:id="rId21"/>
    <p:sldId id="289" r:id="rId22"/>
    <p:sldId id="290" r:id="rId23"/>
    <p:sldId id="292" r:id="rId24"/>
    <p:sldId id="293" r:id="rId25"/>
    <p:sldId id="275" r:id="rId26"/>
    <p:sldId id="294" r:id="rId27"/>
    <p:sldId id="299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5671C"/>
    <a:srgbClr val="74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58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FFA538-E8B0-441E-B8DB-6BF9F4404E8D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121371-528C-4DB7-B95D-EBC6F106A1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FFA538-E8B0-441E-B8DB-6BF9F4404E8D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121371-528C-4DB7-B95D-EBC6F106A1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FFA538-E8B0-441E-B8DB-6BF9F4404E8D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121371-528C-4DB7-B95D-EBC6F106A1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FFA538-E8B0-441E-B8DB-6BF9F4404E8D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121371-528C-4DB7-B95D-EBC6F106A1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FFA538-E8B0-441E-B8DB-6BF9F4404E8D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121371-528C-4DB7-B95D-EBC6F106A1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FFA538-E8B0-441E-B8DB-6BF9F4404E8D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121371-528C-4DB7-B95D-EBC6F106A1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FFA538-E8B0-441E-B8DB-6BF9F4404E8D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121371-528C-4DB7-B95D-EBC6F106A1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FFA538-E8B0-441E-B8DB-6BF9F4404E8D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121371-528C-4DB7-B95D-EBC6F106A1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FFA538-E8B0-441E-B8DB-6BF9F4404E8D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121371-528C-4DB7-B95D-EBC6F106A1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FFA538-E8B0-441E-B8DB-6BF9F4404E8D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121371-528C-4DB7-B95D-EBC6F106A1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FFA538-E8B0-441E-B8DB-6BF9F4404E8D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121371-528C-4DB7-B95D-EBC6F106A1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CFFA538-E8B0-441E-B8DB-6BF9F4404E8D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1121371-528C-4DB7-B95D-EBC6F106A1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6.xml"/><Relationship Id="rId4" Type="http://schemas.openxmlformats.org/officeDocument/2006/relationships/slide" Target="slide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6.wmf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image" Target="../media/image2.gi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43116"/>
            <a:ext cx="8215370" cy="250033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 err="1" smtClean="0">
                <a:solidFill>
                  <a:srgbClr val="C00000"/>
                </a:solidFill>
                <a:latin typeface="Monotype Corsiva" pitchFamily="66" charset="0"/>
                <a:cs typeface="Arial" pitchFamily="34" charset="0"/>
              </a:rPr>
              <a:t>Мультимедийная</a:t>
            </a:r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  <a:cs typeface="Arial" pitchFamily="34" charset="0"/>
              </a:rPr>
              <a:t>  разработка </a:t>
            </a:r>
            <a:br>
              <a:rPr lang="ru-RU" b="1" dirty="0" smtClean="0">
                <a:solidFill>
                  <a:srgbClr val="C00000"/>
                </a:solidFill>
                <a:latin typeface="Monotype Corsiva" pitchFamily="66" charset="0"/>
                <a:cs typeface="Arial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  <a:cs typeface="Arial" pitchFamily="34" charset="0"/>
              </a:rPr>
              <a:t>урока  русского  языка  в 6 классе                                                                       </a:t>
            </a:r>
            <a:br>
              <a:rPr lang="ru-RU" b="1" dirty="0" smtClean="0">
                <a:solidFill>
                  <a:srgbClr val="C00000"/>
                </a:solidFill>
                <a:latin typeface="Monotype Corsiva" pitchFamily="66" charset="0"/>
                <a:cs typeface="Arial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  <a:cs typeface="Arial" pitchFamily="34" charset="0"/>
              </a:rPr>
              <a:t>по  теме</a:t>
            </a:r>
            <a:br>
              <a:rPr lang="ru-RU" b="1" dirty="0" smtClean="0">
                <a:solidFill>
                  <a:srgbClr val="C00000"/>
                </a:solidFill>
                <a:latin typeface="Monotype Corsiva" pitchFamily="66" charset="0"/>
                <a:cs typeface="Arial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  <a:cs typeface="Arial" pitchFamily="34" charset="0"/>
              </a:rPr>
              <a:t>«Буквы ч и </a:t>
            </a:r>
            <a:r>
              <a:rPr lang="ru-RU" b="1" dirty="0" err="1" smtClean="0">
                <a:solidFill>
                  <a:srgbClr val="C00000"/>
                </a:solidFill>
                <a:latin typeface="Monotype Corsiva" pitchFamily="66" charset="0"/>
                <a:cs typeface="Arial" pitchFamily="34" charset="0"/>
              </a:rPr>
              <a:t>щ</a:t>
            </a:r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  <a:cs typeface="Arial" pitchFamily="34" charset="0"/>
              </a:rPr>
              <a:t> в суффиксе –чик (-</a:t>
            </a:r>
            <a:r>
              <a:rPr lang="ru-RU" b="1" dirty="0" err="1" smtClean="0">
                <a:solidFill>
                  <a:srgbClr val="C00000"/>
                </a:solidFill>
                <a:latin typeface="Monotype Corsiva" pitchFamily="66" charset="0"/>
                <a:cs typeface="Arial" pitchFamily="34" charset="0"/>
              </a:rPr>
              <a:t>щик</a:t>
            </a:r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  <a:cs typeface="Arial" pitchFamily="34" charset="0"/>
              </a:rPr>
              <a:t>)»</a:t>
            </a:r>
            <a:br>
              <a:rPr lang="ru-RU" b="1" dirty="0" smtClean="0">
                <a:solidFill>
                  <a:srgbClr val="C00000"/>
                </a:solidFill>
                <a:latin typeface="Monotype Corsiva" pitchFamily="66" charset="0"/>
                <a:cs typeface="Arial" pitchFamily="34" charset="0"/>
              </a:rPr>
            </a:br>
            <a:r>
              <a:rPr lang="ru-RU" b="1" dirty="0" smtClean="0">
                <a:latin typeface="Monotype Corsiva" pitchFamily="66" charset="0"/>
                <a:cs typeface="Arial" pitchFamily="34" charset="0"/>
              </a:rPr>
              <a:t/>
            </a:r>
            <a:br>
              <a:rPr lang="ru-RU" b="1" dirty="0" smtClean="0">
                <a:latin typeface="Monotype Corsiva" pitchFamily="66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4572008"/>
            <a:ext cx="6500858" cy="192882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2000" b="1" dirty="0" smtClean="0">
                <a:solidFill>
                  <a:schemeClr val="tx1"/>
                </a:solidFill>
                <a:latin typeface="Cambria" pitchFamily="18" charset="0"/>
              </a:rPr>
              <a:t>                                </a:t>
            </a:r>
            <a:r>
              <a:rPr lang="ru-RU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sz="22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Выполнила:</a:t>
            </a:r>
          </a:p>
          <a:p>
            <a:pPr algn="l"/>
            <a:r>
              <a:rPr lang="ru-RU" sz="22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учитель  русского языка и литературы  </a:t>
            </a:r>
            <a:r>
              <a:rPr lang="en-US" sz="22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2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категории </a:t>
            </a:r>
          </a:p>
          <a:p>
            <a:pPr algn="l"/>
            <a:r>
              <a:rPr lang="ru-RU" sz="22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МКОУ «Каменная средняя общеобразовательная школа» с. Каменное Октябрьского района Ханты-Мансийского автономного округа –</a:t>
            </a:r>
            <a:r>
              <a:rPr lang="ru-RU" sz="22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Югры</a:t>
            </a:r>
            <a:r>
              <a:rPr lang="ru-RU" sz="22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ru-RU" sz="22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                          Леонтьева Лидия Геннадьевна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357167"/>
          <a:ext cx="8501121" cy="62493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0016"/>
                <a:gridCol w="793063"/>
                <a:gridCol w="3465876"/>
                <a:gridCol w="2332166"/>
              </a:tblGrid>
              <a:tr h="58836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Формирование новых знаний.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i="0" kern="1200" dirty="0" smtClean="0">
                        <a:solidFill>
                          <a:srgbClr val="0033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u="none" kern="12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ru-RU" sz="1700" b="0" u="sng" kern="12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Задача: </a:t>
                      </a:r>
                      <a:r>
                        <a:rPr lang="ru-RU" sz="1700" b="0" u="none" kern="12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выяснить условия написания ч</a:t>
                      </a:r>
                      <a:r>
                        <a:rPr lang="ru-RU" sz="1700" b="0" u="none" kern="12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</a:t>
                      </a:r>
                      <a:r>
                        <a:rPr lang="ru-RU" sz="1700" b="0" u="none" kern="1200" baseline="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щ</a:t>
                      </a:r>
                      <a:r>
                        <a:rPr lang="ru-RU" sz="1700" b="0" u="none" kern="12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суффиксе –чик(-</a:t>
                      </a:r>
                      <a:r>
                        <a:rPr lang="ru-RU" sz="1700" b="0" u="none" kern="1200" baseline="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щик</a:t>
                      </a:r>
                      <a:r>
                        <a:rPr lang="ru-RU" sz="1700" b="0" u="none" kern="12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), </a:t>
                      </a:r>
                      <a:r>
                        <a:rPr lang="ru-RU" sz="1700" b="0" u="none" kern="12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научить обобщать, делать выводы)</a:t>
                      </a:r>
                      <a:endParaRPr lang="ru-RU" sz="1700" b="0" i="0" u="none" kern="1200" dirty="0" smtClean="0">
                        <a:solidFill>
                          <a:srgbClr val="0033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endParaRPr lang="ru-RU" sz="2000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algn="ctr"/>
                      <a:r>
                        <a:rPr lang="ru-RU" sz="20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мин.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 просит ребят сформулировать тему урока и, опираясь на тему, сформулировать цель урока (чему мы должны научиться?)</a:t>
                      </a:r>
                    </a:p>
                    <a:p>
                      <a:pPr algn="just"/>
                      <a:r>
                        <a:rPr lang="ru-RU" sz="18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Нацеливание на решение обозначившейся на предыдущем этапе проблемы.</a:t>
                      </a:r>
                    </a:p>
                    <a:p>
                      <a:pPr algn="just"/>
                      <a:endParaRPr lang="ru-RU" sz="18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8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8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8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8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8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8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8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Работа в группах.</a:t>
                      </a:r>
                    </a:p>
                    <a:p>
                      <a:pPr algn="just"/>
                      <a:endParaRPr lang="ru-RU" sz="18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8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 предлагает  провести исследование слов </a:t>
                      </a:r>
                      <a:r>
                        <a:rPr lang="ru-RU" sz="1800" b="1" i="0" u="sng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Слайд 7</a:t>
                      </a:r>
                      <a:r>
                        <a:rPr lang="ru-RU" sz="18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, проанализировав их по схеме.</a:t>
                      </a:r>
                      <a:endParaRPr lang="ru-RU" sz="1800" b="1" i="0" u="sng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Ученики формулируют тему урока «Буквы ч и </a:t>
                      </a:r>
                      <a:r>
                        <a:rPr lang="ru-RU" sz="1800" b="0" u="none" baseline="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</a:t>
                      </a:r>
                      <a:r>
                        <a:rPr lang="ru-RU" sz="1800" b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суффиксе –чик(-</a:t>
                      </a:r>
                      <a:r>
                        <a:rPr lang="ru-RU" sz="1800" b="0" u="none" baseline="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щик</a:t>
                      </a:r>
                      <a:r>
                        <a:rPr lang="ru-RU" sz="1800" b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)», определяют цель урока: научиться правильно писать ч и </a:t>
                      </a:r>
                      <a:r>
                        <a:rPr lang="ru-RU" sz="1800" b="0" u="none" baseline="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</a:t>
                      </a:r>
                      <a:r>
                        <a:rPr lang="ru-RU" sz="1800" b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суффиксе –чик(-</a:t>
                      </a:r>
                      <a:r>
                        <a:rPr lang="ru-RU" sz="1800" b="0" u="none" baseline="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щик</a:t>
                      </a:r>
                      <a:r>
                        <a:rPr lang="ru-RU" sz="1800" b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). Записывают тему урока в тетрадь.</a:t>
                      </a:r>
                    </a:p>
                    <a:p>
                      <a:pPr algn="just"/>
                      <a:endParaRPr lang="ru-RU" sz="1800" b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Ученики работают в группах, исследуют слова, анализируя их по предложенной схеме.</a:t>
                      </a:r>
                    </a:p>
                    <a:p>
                      <a:pPr algn="just"/>
                      <a:endParaRPr lang="ru-RU" sz="1800" b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472">
                <a:tc>
                  <a:txBody>
                    <a:bodyPr/>
                    <a:lstStyle/>
                    <a:p>
                      <a:pPr algn="just"/>
                      <a:endParaRPr lang="ru-RU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357167"/>
          <a:ext cx="8501121" cy="63124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1086"/>
                <a:gridCol w="901993"/>
                <a:gridCol w="3083399"/>
                <a:gridCol w="2714643"/>
              </a:tblGrid>
              <a:tr h="5946730">
                <a:tc>
                  <a:txBody>
                    <a:bodyPr/>
                    <a:lstStyle/>
                    <a:p>
                      <a:pPr algn="just"/>
                      <a:endParaRPr lang="ru-RU" sz="2000" baseline="0" dirty="0" smtClean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aseline="0" dirty="0" smtClean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8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8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 просит каждую группу объяснить  написание  ч и </a:t>
                      </a:r>
                      <a:r>
                        <a:rPr lang="ru-RU" sz="1800" b="0" i="0" u="none" baseline="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</a:t>
                      </a:r>
                      <a:r>
                        <a:rPr lang="ru-RU" sz="18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суффиксе –чик(-</a:t>
                      </a:r>
                      <a:r>
                        <a:rPr lang="ru-RU" sz="1800" b="0" i="0" u="none" baseline="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щик</a:t>
                      </a:r>
                      <a:r>
                        <a:rPr lang="ru-RU" sz="18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).</a:t>
                      </a:r>
                    </a:p>
                    <a:p>
                      <a:pPr algn="l"/>
                      <a:endParaRPr lang="ru-RU" sz="18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8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 просит сформулировать правило написания ч и </a:t>
                      </a:r>
                      <a:r>
                        <a:rPr lang="ru-RU" sz="1800" b="0" i="0" u="none" baseline="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</a:t>
                      </a:r>
                      <a:r>
                        <a:rPr lang="ru-RU" sz="18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суффиксе </a:t>
                      </a:r>
                      <a:r>
                        <a:rPr lang="ru-RU" sz="1800" b="0" i="0" u="none" baseline="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_чик</a:t>
                      </a:r>
                      <a:r>
                        <a:rPr lang="ru-RU" sz="18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(-</a:t>
                      </a:r>
                      <a:r>
                        <a:rPr lang="ru-RU" sz="1800" b="0" i="0" u="none" baseline="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щик</a:t>
                      </a:r>
                      <a:r>
                        <a:rPr lang="ru-RU" sz="18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).</a:t>
                      </a:r>
                    </a:p>
                    <a:p>
                      <a:pPr algn="l"/>
                      <a:endParaRPr lang="ru-RU" sz="18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8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 предлагает обратиться к учебнику и сравнить свои выводы с выводами учёных </a:t>
                      </a:r>
                      <a:r>
                        <a:rPr lang="ru-RU" sz="1800" b="0" i="1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(орфограмма 33 стр. 102 )</a:t>
                      </a:r>
                    </a:p>
                    <a:p>
                      <a:pPr algn="l"/>
                      <a:endParaRPr lang="ru-RU" sz="18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800" b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800" b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Ученики заполняют таблицу «</a:t>
                      </a:r>
                      <a:r>
                        <a:rPr lang="ru-RU" sz="1800" b="0" u="none" baseline="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Фишбоун</a:t>
                      </a:r>
                      <a:r>
                        <a:rPr lang="ru-RU" sz="1800" b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 после выступления каждой группы.</a:t>
                      </a:r>
                    </a:p>
                    <a:p>
                      <a:pPr algn="l"/>
                      <a:endParaRPr lang="ru-RU" sz="1800" b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b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800" b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Ученики формулируют правило </a:t>
                      </a:r>
                      <a:r>
                        <a:rPr lang="ru-RU" sz="18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написания ч и </a:t>
                      </a:r>
                      <a:r>
                        <a:rPr lang="ru-RU" sz="1800" b="0" i="0" u="none" baseline="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</a:t>
                      </a:r>
                      <a:r>
                        <a:rPr lang="ru-RU" sz="18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суффиксе –чик(-</a:t>
                      </a:r>
                      <a:r>
                        <a:rPr lang="ru-RU" sz="1800" b="0" i="0" u="none" baseline="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щик</a:t>
                      </a:r>
                      <a:r>
                        <a:rPr lang="ru-RU" sz="18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).</a:t>
                      </a:r>
                    </a:p>
                    <a:p>
                      <a:pPr algn="l"/>
                      <a:endParaRPr lang="ru-RU" sz="18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8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Ученики читают правило «Буквы </a:t>
                      </a:r>
                      <a:r>
                        <a:rPr lang="ru-RU" sz="1800" b="0" i="0" u="none" baseline="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</a:t>
                      </a:r>
                      <a:r>
                        <a:rPr lang="ru-RU" sz="18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u="none" baseline="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</a:t>
                      </a:r>
                      <a:r>
                        <a:rPr lang="ru-RU" sz="18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суффиксе –чик(-</a:t>
                      </a:r>
                      <a:r>
                        <a:rPr lang="ru-RU" sz="1800" b="0" i="0" u="none" baseline="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щик</a:t>
                      </a:r>
                      <a:r>
                        <a:rPr lang="ru-RU" sz="18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)».</a:t>
                      </a:r>
                      <a:endParaRPr lang="ru-RU" sz="1800" b="0" i="1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813">
                <a:tc>
                  <a:txBody>
                    <a:bodyPr/>
                    <a:lstStyle/>
                    <a:p>
                      <a:pPr algn="just"/>
                      <a:endParaRPr lang="ru-RU" dirty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357167"/>
          <a:ext cx="8501121" cy="62981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1086"/>
                <a:gridCol w="901993"/>
                <a:gridCol w="3083399"/>
                <a:gridCol w="2714643"/>
              </a:tblGrid>
              <a:tr h="5932372">
                <a:tc>
                  <a:txBody>
                    <a:bodyPr/>
                    <a:lstStyle/>
                    <a:p>
                      <a:pPr algn="just"/>
                      <a:endParaRPr lang="ru-RU" sz="2000" baseline="0" dirty="0" smtClean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aseline="0" dirty="0" smtClean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8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8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 задаёт вопрос: от чего зависит написание ч и </a:t>
                      </a:r>
                      <a:r>
                        <a:rPr lang="ru-RU" sz="1800" b="0" i="0" u="none" baseline="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</a:t>
                      </a:r>
                      <a:r>
                        <a:rPr lang="ru-RU" sz="18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суффиксе –чик(-</a:t>
                      </a:r>
                      <a:r>
                        <a:rPr lang="ru-RU" sz="1800" b="0" i="0" u="none" baseline="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щик</a:t>
                      </a:r>
                      <a:r>
                        <a:rPr lang="ru-RU" sz="18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)? </a:t>
                      </a:r>
                    </a:p>
                    <a:p>
                      <a:pPr algn="l"/>
                      <a:endParaRPr lang="ru-RU" sz="18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8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После выполнения задания учитель предлагает ученикам проверить  получившиеся таблицы.</a:t>
                      </a:r>
                    </a:p>
                    <a:p>
                      <a:pPr algn="l"/>
                      <a:r>
                        <a:rPr lang="ru-RU" sz="1800" b="1" i="0" u="sng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Слайд 8</a:t>
                      </a:r>
                      <a:r>
                        <a:rPr lang="ru-RU" sz="18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.</a:t>
                      </a:r>
                      <a:endParaRPr lang="ru-RU" sz="18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Ученики отвечают на вопрос, записывая ответ в «хвост» таблицы «</a:t>
                      </a:r>
                      <a:r>
                        <a:rPr lang="ru-RU" sz="2000" b="0" i="0" u="none" baseline="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Фишбоун</a:t>
                      </a:r>
                      <a:r>
                        <a:rPr lang="ru-RU" sz="20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».</a:t>
                      </a:r>
                    </a:p>
                    <a:p>
                      <a:pPr algn="l"/>
                      <a:endParaRPr lang="ru-RU" sz="20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20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Ученики проверяют таблицу, исправляют ошибки </a:t>
                      </a:r>
                      <a:r>
                        <a:rPr lang="ru-RU" sz="2000" b="0" i="1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(если есть).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i="1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2000" b="0" i="1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171">
                <a:tc>
                  <a:txBody>
                    <a:bodyPr/>
                    <a:lstStyle/>
                    <a:p>
                      <a:pPr algn="just"/>
                      <a:endParaRPr lang="ru-RU" dirty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304800"/>
          <a:ext cx="8501121" cy="65037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1086"/>
                <a:gridCol w="901993"/>
                <a:gridCol w="3465876"/>
                <a:gridCol w="2332166"/>
              </a:tblGrid>
              <a:tr h="61379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Применение новых знаний.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i="0" kern="1200" dirty="0" smtClean="0">
                        <a:solidFill>
                          <a:srgbClr val="0033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u="none" kern="12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ru-RU" sz="2000" b="0" u="sng" kern="12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Задача: </a:t>
                      </a:r>
                      <a:r>
                        <a:rPr lang="ru-RU" sz="2000" b="0" u="none" kern="12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закрепить</a:t>
                      </a:r>
                      <a:r>
                        <a:rPr lang="ru-RU" sz="2000" b="0" u="none" kern="12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понимание нового материала и проверить степень усвоения темы каждым учеником</a:t>
                      </a:r>
                      <a:r>
                        <a:rPr lang="ru-RU" sz="2000" b="0" u="none" kern="12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).</a:t>
                      </a:r>
                      <a:endParaRPr lang="ru-RU" sz="2000" b="0" i="0" u="none" kern="1200" dirty="0" smtClean="0">
                        <a:solidFill>
                          <a:srgbClr val="0033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endParaRPr lang="ru-RU" sz="2000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мин.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7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 предлагает  выполнить работу над ошибками в словосочетаниях, предложенных в начале урока (на этапе № 3).</a:t>
                      </a:r>
                      <a:r>
                        <a:rPr lang="ru-RU" sz="17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 </a:t>
                      </a:r>
                      <a:r>
                        <a:rPr lang="ru-RU" sz="1700" b="1" i="0" u="sng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Слайд 9</a:t>
                      </a:r>
                      <a:r>
                        <a:rPr lang="ru-RU" sz="1700" b="1" i="0" u="sng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/>
                      <a:r>
                        <a:rPr lang="ru-RU" sz="17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 предлагает  выполнить упражнение 244 в тетради.</a:t>
                      </a:r>
                      <a:endParaRPr lang="ru-RU" sz="1700" b="1" i="0" u="sng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7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7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  даёт дифференцированное  задание: 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ru-RU" sz="17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выполнить  тест «ч и </a:t>
                      </a:r>
                      <a:r>
                        <a:rPr lang="ru-RU" sz="1700" b="0" i="0" u="none" baseline="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</a:t>
                      </a:r>
                      <a:r>
                        <a:rPr lang="ru-RU" sz="17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суффиксе –чик(-</a:t>
                      </a:r>
                      <a:r>
                        <a:rPr lang="ru-RU" sz="1700" b="0" i="0" u="none" baseline="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щик</a:t>
                      </a:r>
                      <a:r>
                        <a:rPr lang="ru-RU" sz="17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)»; </a:t>
                      </a:r>
                      <a:r>
                        <a:rPr lang="ru-RU" sz="1700" b="1" i="0" u="sng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  <a:hlinkClick r:id="rId3" action="ppaction://hlinksldjump"/>
                        </a:rPr>
                        <a:t>Слайд 10</a:t>
                      </a:r>
                      <a:endParaRPr lang="ru-RU" sz="1700" b="1" i="0" u="sng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buFontTx/>
                        <a:buChar char="-"/>
                      </a:pPr>
                      <a:r>
                        <a:rPr lang="ru-RU" sz="17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образовать от слов существительные с </a:t>
                      </a:r>
                      <a:r>
                        <a:rPr lang="ru-RU" sz="1700" b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суффиксом –чик(-</a:t>
                      </a:r>
                      <a:r>
                        <a:rPr lang="ru-RU" sz="1700" b="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щик</a:t>
                      </a:r>
                      <a:r>
                        <a:rPr lang="ru-RU" sz="1700" b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), обозначающие лиц по профессии, роду деятельности</a:t>
                      </a:r>
                      <a:r>
                        <a:rPr lang="ru-RU" sz="17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  <a:hlinkClick r:id="rId4" action="ppaction://hlinksldjump"/>
                        </a:rPr>
                        <a:t>. </a:t>
                      </a:r>
                      <a:r>
                        <a:rPr lang="ru-RU" sz="1700" b="1" i="0" u="sng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  <a:hlinkClick r:id="rId4" action="ppaction://hlinksldjump"/>
                        </a:rPr>
                        <a:t>Слайд 11.</a:t>
                      </a:r>
                      <a:endParaRPr lang="ru-RU" sz="1700" b="1" i="0" u="sng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buFontTx/>
                        <a:buChar char="-"/>
                      </a:pPr>
                      <a:endParaRPr lang="ru-RU" sz="1700" b="1" i="0" u="sng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buFontTx/>
                        <a:buNone/>
                      </a:pPr>
                      <a:r>
                        <a:rPr lang="ru-RU" sz="17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 просит учащихся проверить и оценить работу одноклассника по предложенному ключу.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ru-RU" sz="17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700" b="1" i="0" u="sng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  <a:hlinkClick r:id="rId5" action="ppaction://hlinksldjump"/>
                        </a:rPr>
                        <a:t>Слайд 12</a:t>
                      </a:r>
                      <a:endParaRPr lang="ru-RU" sz="1700" b="1" i="0" u="sng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700" b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Ученики выполняют работу над ошибками.  </a:t>
                      </a:r>
                    </a:p>
                    <a:p>
                      <a:pPr algn="l"/>
                      <a:endParaRPr lang="ru-RU" sz="1700" b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700" b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Ученики выполняют упражнение 244 в тетради, применяя образец рассуждения (стр. 102)</a:t>
                      </a:r>
                    </a:p>
                    <a:p>
                      <a:pPr algn="l"/>
                      <a:endParaRPr lang="ru-RU" sz="1700" b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700" b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Ученики выполняют два задания.</a:t>
                      </a:r>
                    </a:p>
                    <a:p>
                      <a:pPr algn="l"/>
                      <a:endParaRPr lang="ru-RU" sz="1700" b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700" b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700" b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700" b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700" b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Взаимопроверка.</a:t>
                      </a:r>
                    </a:p>
                    <a:p>
                      <a:pPr algn="l"/>
                      <a:r>
                        <a:rPr lang="ru-RU" sz="1700" b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Ученики проверяют правильность выполнения работы по ключу, оценивают работу по критериям, данным учителем.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837">
                <a:tc>
                  <a:txBody>
                    <a:bodyPr/>
                    <a:lstStyle/>
                    <a:p>
                      <a:pPr algn="just"/>
                      <a:endParaRPr lang="ru-RU" dirty="0">
                        <a:solidFill>
                          <a:srgbClr val="003300"/>
                        </a:solidFill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33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33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rgbClr val="0033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357166"/>
          <a:ext cx="8572559" cy="591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8826"/>
                <a:gridCol w="796968"/>
                <a:gridCol w="3495001"/>
                <a:gridCol w="2351764"/>
              </a:tblGrid>
              <a:tr h="2495769"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 </a:t>
                      </a:r>
                    </a:p>
                    <a:p>
                      <a:pPr algn="ctr"/>
                      <a:r>
                        <a:rPr lang="ru-RU" sz="2400" b="1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 урока. Рефлексия.</a:t>
                      </a:r>
                    </a:p>
                    <a:p>
                      <a:pPr algn="just"/>
                      <a:endParaRPr lang="ru-RU" sz="2000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800" u="sng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(Задача</a:t>
                      </a:r>
                      <a:r>
                        <a:rPr lang="ru-RU" sz="18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проверить усвоение темы, оценить работу учеников)</a:t>
                      </a:r>
                      <a:endParaRPr lang="ru-RU" sz="2000" b="1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1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1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Домашнее задание.</a:t>
                      </a:r>
                    </a:p>
                    <a:p>
                      <a:pPr algn="ctr"/>
                      <a:endParaRPr lang="ru-RU" sz="2000" b="1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2000" b="0" u="sng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(Задача:</a:t>
                      </a:r>
                      <a:r>
                        <a:rPr lang="ru-RU" sz="2000" b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дать установку на отработку определённых умений)</a:t>
                      </a:r>
                      <a:endParaRPr lang="ru-RU" sz="2000" b="0" u="sng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мин.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 Учитель просит учащихся продолжить фразы: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«Сегодня на уроке мы вместе…», </a:t>
                      </a:r>
                      <a:endParaRPr lang="ru-RU" sz="18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8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«Сегодня на уроке я: научился…</a:t>
                      </a:r>
                    </a:p>
                    <a:p>
                      <a:pPr algn="just"/>
                      <a:r>
                        <a:rPr lang="ru-RU" sz="18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понял…</a:t>
                      </a:r>
                    </a:p>
                    <a:p>
                      <a:pPr algn="just"/>
                      <a:r>
                        <a:rPr lang="ru-RU" sz="18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узнал …»</a:t>
                      </a:r>
                    </a:p>
                    <a:p>
                      <a:pPr algn="just"/>
                      <a:r>
                        <a:rPr lang="ru-RU" sz="18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благодарит учащихся за работу.</a:t>
                      </a:r>
                    </a:p>
                    <a:p>
                      <a:pPr algn="just"/>
                      <a:r>
                        <a:rPr lang="ru-RU" sz="18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 оценивает работу учеников на уроке, выставляет оценки в дневники.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Ученики отвечают: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«Сегодня на уроке мы вместе…», «Сегодня на уроке я: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научился…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понял…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узнал …»</a:t>
                      </a:r>
                    </a:p>
                    <a:p>
                      <a:pPr algn="just"/>
                      <a:endParaRPr lang="ru-RU" sz="1800" b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800" b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800" b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6589">
                <a:tc vMerge="1">
                  <a:txBody>
                    <a:bodyPr/>
                    <a:lstStyle/>
                    <a:p>
                      <a:pPr algn="ctr"/>
                      <a:endParaRPr lang="ru-RU" sz="2000" b="0" u="sng" baseline="0" dirty="0" smtClean="0">
                        <a:solidFill>
                          <a:srgbClr val="003300"/>
                        </a:solidFill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algn="ctr"/>
                      <a:r>
                        <a:rPr lang="ru-RU" sz="20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мин.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 предлагает домашнее задание  и инструктаж по его выполнению . </a:t>
                      </a:r>
                      <a:r>
                        <a:rPr lang="ru-RU" sz="1800" b="1" i="0" u="sng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Слайд 15</a:t>
                      </a:r>
                      <a:endParaRPr lang="ru-RU" sz="1800" b="1" i="0" u="sng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Ученики записывают домашнее задание, слушают инструктаж по его выполнению.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57224" y="1714488"/>
            <a:ext cx="764386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После корня он стоит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Перед окончанием.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Его я если заменю,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Другое слово получу.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5008" y="5072074"/>
            <a:ext cx="30289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Cambria" pitchFamily="18" charset="0"/>
              </a:rPr>
              <a:t>(СУФФИКС)</a:t>
            </a:r>
            <a:endParaRPr lang="ru-RU" sz="40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8" name="Стрелка влево 7">
            <a:hlinkClick r:id="rId2" action="ppaction://hlinksldjump"/>
          </p:cNvPr>
          <p:cNvSpPr/>
          <p:nvPr/>
        </p:nvSpPr>
        <p:spPr>
          <a:xfrm>
            <a:off x="500034" y="5929330"/>
            <a:ext cx="978408" cy="484632"/>
          </a:xfrm>
          <a:prstGeom prst="lef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714744" y="857232"/>
            <a:ext cx="44550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  <a:t>Лингвистическая задача</a:t>
            </a:r>
            <a:endParaRPr lang="ru-RU" sz="36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pic>
        <p:nvPicPr>
          <p:cNvPr id="7" name="Picture 2" descr="http://chrschkol.ucoz.ru/Read-a-Book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40793" y="285728"/>
            <a:ext cx="1704657" cy="1655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5896" y="332656"/>
            <a:ext cx="2218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Кластер</a:t>
            </a:r>
            <a:endParaRPr lang="ru-RU" sz="36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857620" y="1643050"/>
            <a:ext cx="1714512" cy="64294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cs typeface="Arial" pitchFamily="34" charset="0"/>
              </a:rPr>
              <a:t>суффикс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000100" y="2143116"/>
            <a:ext cx="2143140" cy="71438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Cambria" pitchFamily="18" charset="0"/>
                <a:cs typeface="Arial" pitchFamily="34" charset="0"/>
              </a:rPr>
              <a:t>функция</a:t>
            </a: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6072198" y="2143116"/>
            <a:ext cx="2143140" cy="71438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05671C"/>
                </a:solidFill>
                <a:latin typeface="Cambria" pitchFamily="18" charset="0"/>
                <a:cs typeface="Arial" pitchFamily="34" charset="0"/>
              </a:rPr>
              <a:t>м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Cambria" pitchFamily="18" charset="0"/>
                <a:cs typeface="Arial" pitchFamily="34" charset="0"/>
              </a:rPr>
              <a:t>есто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05671C"/>
                </a:solidFill>
                <a:effectLst/>
                <a:latin typeface="Cambria" pitchFamily="18" charset="0"/>
                <a:cs typeface="Arial" pitchFamily="34" charset="0"/>
              </a:rPr>
              <a:t> в слове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5671C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3929058" y="3571876"/>
            <a:ext cx="2143140" cy="71438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Cambria" pitchFamily="18" charset="0"/>
                <a:cs typeface="Arial" pitchFamily="34" charset="0"/>
              </a:rPr>
              <a:t>значения</a:t>
            </a: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571472" y="3571876"/>
            <a:ext cx="1214446" cy="78581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cs typeface="Arial" pitchFamily="34" charset="0"/>
              </a:rPr>
              <a:t>?</a:t>
            </a: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2143108" y="3571876"/>
            <a:ext cx="1214446" cy="78581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ru-RU" sz="4000" b="1" dirty="0" smtClean="0">
                <a:solidFill>
                  <a:srgbClr val="FF0000"/>
                </a:solidFill>
                <a:latin typeface="Cambria" pitchFamily="18" charset="0"/>
                <a:cs typeface="Arial" pitchFamily="34" charset="0"/>
              </a:rPr>
              <a:t>?</a:t>
            </a: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2857488" y="5000636"/>
            <a:ext cx="1214446" cy="78581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ru-RU" sz="4000" b="1" dirty="0" smtClean="0">
                <a:solidFill>
                  <a:srgbClr val="FF0000"/>
                </a:solidFill>
                <a:latin typeface="Cambria" pitchFamily="18" charset="0"/>
                <a:cs typeface="Arial" pitchFamily="34" charset="0"/>
              </a:rPr>
              <a:t>?</a:t>
            </a:r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4357686" y="5000636"/>
            <a:ext cx="1214446" cy="78581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ru-RU" sz="4000" b="1" dirty="0" smtClean="0">
                <a:solidFill>
                  <a:srgbClr val="FF0000"/>
                </a:solidFill>
                <a:latin typeface="Cambria" pitchFamily="18" charset="0"/>
                <a:cs typeface="Arial" pitchFamily="34" charset="0"/>
              </a:rPr>
              <a:t>?</a:t>
            </a: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5857884" y="5000636"/>
            <a:ext cx="1214446" cy="78581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ru-RU" sz="4000" b="1" dirty="0" smtClean="0">
                <a:solidFill>
                  <a:srgbClr val="FF0000"/>
                </a:solidFill>
                <a:latin typeface="Cambria" pitchFamily="18" charset="0"/>
                <a:cs typeface="Arial" pitchFamily="34" charset="0"/>
              </a:rPr>
              <a:t>?</a:t>
            </a:r>
          </a:p>
        </p:txBody>
      </p:sp>
      <p:sp>
        <p:nvSpPr>
          <p:cNvPr id="14" name="AutoShape 3"/>
          <p:cNvSpPr>
            <a:spLocks noChangeArrowheads="1"/>
          </p:cNvSpPr>
          <p:nvPr/>
        </p:nvSpPr>
        <p:spPr bwMode="auto">
          <a:xfrm>
            <a:off x="7358082" y="5000636"/>
            <a:ext cx="1214446" cy="78581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ru-RU" sz="4000" b="1" dirty="0" smtClean="0">
                <a:solidFill>
                  <a:srgbClr val="FF0000"/>
                </a:solidFill>
                <a:latin typeface="Cambria" pitchFamily="18" charset="0"/>
                <a:cs typeface="Arial" pitchFamily="34" charset="0"/>
              </a:rPr>
              <a:t>?</a:t>
            </a:r>
          </a:p>
        </p:txBody>
      </p:sp>
      <p:sp>
        <p:nvSpPr>
          <p:cNvPr id="16" name="Выгнутая влево стрелка 15"/>
          <p:cNvSpPr/>
          <p:nvPr/>
        </p:nvSpPr>
        <p:spPr>
          <a:xfrm rot="4231865">
            <a:off x="2786050" y="461735"/>
            <a:ext cx="746491" cy="202777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Выгнутая вправо стрелка 16"/>
          <p:cNvSpPr/>
          <p:nvPr/>
        </p:nvSpPr>
        <p:spPr>
          <a:xfrm rot="17303506">
            <a:off x="5652745" y="442856"/>
            <a:ext cx="798285" cy="198593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Стрелка вниз 17"/>
          <p:cNvSpPr/>
          <p:nvPr/>
        </p:nvSpPr>
        <p:spPr>
          <a:xfrm flipH="1">
            <a:off x="4786314" y="2357430"/>
            <a:ext cx="285752" cy="1143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 стрелкой 19"/>
          <p:cNvCxnSpPr/>
          <p:nvPr/>
        </p:nvCxnSpPr>
        <p:spPr>
          <a:xfrm rot="10800000" flipV="1">
            <a:off x="1285852" y="3000372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143108" y="3000372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0800000" flipV="1">
            <a:off x="3571868" y="4357694"/>
            <a:ext cx="1285884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>
            <a:off x="4714876" y="4643446"/>
            <a:ext cx="429422" cy="1436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5572132" y="4357694"/>
            <a:ext cx="2071702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5214942" y="4429132"/>
            <a:ext cx="785818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1" name="Стрелка влево 40">
            <a:hlinkClick r:id="rId2" action="ppaction://hlinksldjump"/>
          </p:cNvPr>
          <p:cNvSpPr/>
          <p:nvPr/>
        </p:nvSpPr>
        <p:spPr>
          <a:xfrm>
            <a:off x="500034" y="5929330"/>
            <a:ext cx="978408" cy="484632"/>
          </a:xfrm>
          <a:prstGeom prst="lef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AutoShape 3"/>
          <p:cNvSpPr>
            <a:spLocks noChangeArrowheads="1"/>
          </p:cNvSpPr>
          <p:nvPr/>
        </p:nvSpPr>
        <p:spPr bwMode="auto">
          <a:xfrm>
            <a:off x="6588224" y="3068960"/>
            <a:ext cx="1224136" cy="7920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ru-RU" sz="4000" b="1" dirty="0" smtClean="0">
                <a:solidFill>
                  <a:srgbClr val="FF0000"/>
                </a:solidFill>
                <a:latin typeface="Cambria" pitchFamily="18" charset="0"/>
                <a:cs typeface="Arial" pitchFamily="34" charset="0"/>
              </a:rPr>
              <a:t>?</a:t>
            </a:r>
          </a:p>
        </p:txBody>
      </p:sp>
      <p:pic>
        <p:nvPicPr>
          <p:cNvPr id="25" name="Picture 2" descr="http://chrschkol.ucoz.ru/Read-a-Book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285719" y="285728"/>
            <a:ext cx="1785950" cy="1734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928662" y="1857364"/>
            <a:ext cx="764386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5400" b="1" i="1" dirty="0" smtClean="0">
                <a:solidFill>
                  <a:srgbClr val="FF00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Бел</a:t>
            </a:r>
            <a:r>
              <a:rPr kumimoji="0" lang="ru-RU" sz="5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енький,</a:t>
            </a:r>
            <a:r>
              <a:rPr kumimoji="0" lang="ru-RU" sz="54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5400" b="1" i="1" dirty="0" smtClean="0">
                <a:solidFill>
                  <a:srgbClr val="FF00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дума</a:t>
            </a:r>
            <a:r>
              <a:rPr kumimoji="0" lang="ru-RU" sz="54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л, </a:t>
            </a:r>
            <a:r>
              <a:rPr lang="ru-RU" sz="5400" b="1" i="1" dirty="0" smtClean="0">
                <a:solidFill>
                  <a:srgbClr val="FF00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бельч</a:t>
            </a:r>
            <a:r>
              <a:rPr kumimoji="0" lang="ru-RU" sz="54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онок, </a:t>
            </a:r>
            <a:r>
              <a:rPr lang="ru-RU" sz="5400" b="1" i="1" dirty="0" smtClean="0">
                <a:solidFill>
                  <a:srgbClr val="FF00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сладк</a:t>
            </a:r>
            <a:r>
              <a:rPr kumimoji="0" lang="ru-RU" sz="54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оватый, </a:t>
            </a:r>
            <a:r>
              <a:rPr lang="ru-RU" sz="5400" b="1" i="1" dirty="0" smtClean="0">
                <a:solidFill>
                  <a:srgbClr val="FF00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слон</a:t>
            </a:r>
            <a:r>
              <a:rPr kumimoji="0" lang="ru-RU" sz="54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ёнок, </a:t>
            </a:r>
            <a:r>
              <a:rPr lang="ru-RU" sz="5400" b="1" i="1" dirty="0" smtClean="0">
                <a:solidFill>
                  <a:srgbClr val="FF00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камен</a:t>
            </a:r>
            <a:r>
              <a:rPr kumimoji="0" lang="ru-RU" sz="54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щик, </a:t>
            </a:r>
            <a:r>
              <a:rPr lang="ru-RU" sz="5400" b="1" i="1" dirty="0" smtClean="0">
                <a:solidFill>
                  <a:srgbClr val="FF00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за</a:t>
            </a:r>
            <a:r>
              <a:rPr kumimoji="0" lang="ru-RU" sz="54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шёл, библиотекарь, </a:t>
            </a:r>
            <a:r>
              <a:rPr lang="ru-RU" sz="5400" b="1" i="1" dirty="0" smtClean="0">
                <a:solidFill>
                  <a:srgbClr val="FF00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карандаш</a:t>
            </a:r>
            <a:r>
              <a:rPr kumimoji="0" lang="ru-RU" sz="54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ик.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500034" y="5929330"/>
            <a:ext cx="978408" cy="484632"/>
          </a:xfrm>
          <a:prstGeom prst="lef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411760" y="476673"/>
            <a:ext cx="6192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  <a:t>Задание: заполните кластер, проанализировав данные слова.</a:t>
            </a:r>
            <a:endParaRPr lang="ru-RU" sz="36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pic>
        <p:nvPicPr>
          <p:cNvPr id="7" name="Picture 2" descr="http://chrschkol.ucoz.ru/Read-a-Book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571472" y="357166"/>
            <a:ext cx="171451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214290"/>
            <a:ext cx="5429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ПРОВЕРЬ!</a:t>
            </a:r>
            <a:endParaRPr lang="ru-RU" sz="36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857620" y="1643050"/>
            <a:ext cx="1714512" cy="64294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cs typeface="Arial" pitchFamily="34" charset="0"/>
              </a:rPr>
              <a:t>суффикс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000100" y="2143116"/>
            <a:ext cx="2143140" cy="71438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Cambria" pitchFamily="18" charset="0"/>
                <a:cs typeface="Arial" pitchFamily="34" charset="0"/>
              </a:rPr>
              <a:t>ОБРАЗОВАНИЕ</a:t>
            </a: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6072198" y="2143116"/>
            <a:ext cx="2143140" cy="71438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Cambria" pitchFamily="18" charset="0"/>
                <a:cs typeface="Arial" pitchFamily="34" charset="0"/>
              </a:rPr>
              <a:t>ПОСЛЕ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05671C"/>
                </a:solidFill>
                <a:effectLst/>
                <a:latin typeface="Cambria" pitchFamily="18" charset="0"/>
                <a:cs typeface="Arial" pitchFamily="34" charset="0"/>
              </a:rPr>
              <a:t> КОРНЯ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5671C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3929058" y="3571876"/>
            <a:ext cx="2143140" cy="71438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Cambria" pitchFamily="18" charset="0"/>
                <a:cs typeface="Arial" pitchFamily="34" charset="0"/>
              </a:rPr>
              <a:t>значения</a:t>
            </a: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571472" y="3571876"/>
            <a:ext cx="1214446" cy="78581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05671C"/>
                </a:solidFill>
                <a:latin typeface="Cambria" pitchFamily="18" charset="0"/>
                <a:cs typeface="Arial" pitchFamily="34" charset="0"/>
              </a:rPr>
              <a:t>НОВЫХ СЛОВ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5671C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2143108" y="3571876"/>
            <a:ext cx="1214446" cy="78581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ru-RU" b="1" dirty="0" smtClean="0">
                <a:solidFill>
                  <a:srgbClr val="05671C"/>
                </a:solidFill>
                <a:latin typeface="Cambria" pitchFamily="18" charset="0"/>
                <a:cs typeface="Arial" pitchFamily="34" charset="0"/>
              </a:rPr>
              <a:t>ФОРМ СЛОВА</a:t>
            </a: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2857488" y="5000636"/>
            <a:ext cx="1214446" cy="114300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ru-RU" sz="1400" b="1" dirty="0" smtClean="0">
                <a:solidFill>
                  <a:srgbClr val="05671C"/>
                </a:solidFill>
                <a:latin typeface="Cambria" pitchFamily="18" charset="0"/>
                <a:cs typeface="Arial" pitchFamily="34" charset="0"/>
              </a:rPr>
              <a:t>УМЕНЬШИТЕЛЬНО-ЛАСКАТЕЛЬНЫЙ</a:t>
            </a:r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4357686" y="5000636"/>
            <a:ext cx="1214446" cy="114300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ru-RU" sz="1400" b="1" dirty="0" smtClean="0">
                <a:solidFill>
                  <a:srgbClr val="05671C"/>
                </a:solidFill>
                <a:latin typeface="Cambria" pitchFamily="18" charset="0"/>
                <a:cs typeface="Arial" pitchFamily="34" charset="0"/>
              </a:rPr>
              <a:t>ДЕТЁНЫШИ ЖИВОТНЫХ</a:t>
            </a: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5857884" y="5000636"/>
            <a:ext cx="1214446" cy="114300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ru-RU" sz="1600" b="1" dirty="0" smtClean="0">
                <a:solidFill>
                  <a:srgbClr val="05671C"/>
                </a:solidFill>
                <a:latin typeface="Cambria" pitchFamily="18" charset="0"/>
                <a:cs typeface="Arial" pitchFamily="34" charset="0"/>
              </a:rPr>
              <a:t>ЧУТЬ-ЧУТЬ</a:t>
            </a:r>
          </a:p>
        </p:txBody>
      </p:sp>
      <p:sp>
        <p:nvSpPr>
          <p:cNvPr id="14" name="AutoShape 3"/>
          <p:cNvSpPr>
            <a:spLocks noChangeArrowheads="1"/>
          </p:cNvSpPr>
          <p:nvPr/>
        </p:nvSpPr>
        <p:spPr bwMode="auto">
          <a:xfrm>
            <a:off x="7358082" y="5000636"/>
            <a:ext cx="1214446" cy="114300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ru-RU" sz="1400" b="1" dirty="0" smtClean="0">
                <a:solidFill>
                  <a:srgbClr val="05671C"/>
                </a:solidFill>
                <a:latin typeface="Cambria" pitchFamily="18" charset="0"/>
                <a:cs typeface="Arial" pitchFamily="34" charset="0"/>
              </a:rPr>
              <a:t>ЛИЦО.</a:t>
            </a:r>
          </a:p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ru-RU" sz="1400" b="1" dirty="0" smtClean="0">
                <a:solidFill>
                  <a:srgbClr val="05671C"/>
                </a:solidFill>
                <a:latin typeface="Cambria" pitchFamily="18" charset="0"/>
                <a:cs typeface="Arial" pitchFamily="34" charset="0"/>
              </a:rPr>
              <a:t>ПРОФЕССИЯ</a:t>
            </a:r>
          </a:p>
        </p:txBody>
      </p:sp>
      <p:sp>
        <p:nvSpPr>
          <p:cNvPr id="16" name="Выгнутая влево стрелка 15"/>
          <p:cNvSpPr/>
          <p:nvPr/>
        </p:nvSpPr>
        <p:spPr>
          <a:xfrm rot="4231865">
            <a:off x="2786050" y="461735"/>
            <a:ext cx="746491" cy="202777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Выгнутая вправо стрелка 16"/>
          <p:cNvSpPr/>
          <p:nvPr/>
        </p:nvSpPr>
        <p:spPr>
          <a:xfrm rot="17303506">
            <a:off x="5652745" y="442856"/>
            <a:ext cx="798285" cy="198593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Стрелка вниз 17"/>
          <p:cNvSpPr/>
          <p:nvPr/>
        </p:nvSpPr>
        <p:spPr>
          <a:xfrm flipH="1">
            <a:off x="4786314" y="2357430"/>
            <a:ext cx="285752" cy="1143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 стрелкой 19"/>
          <p:cNvCxnSpPr/>
          <p:nvPr/>
        </p:nvCxnSpPr>
        <p:spPr>
          <a:xfrm rot="10800000" flipV="1">
            <a:off x="1285852" y="3000372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143108" y="3000372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0800000" flipV="1">
            <a:off x="3571868" y="4357694"/>
            <a:ext cx="1285884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>
            <a:off x="4714876" y="4643446"/>
            <a:ext cx="429422" cy="1436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5572132" y="4357694"/>
            <a:ext cx="2071702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5214942" y="4429132"/>
            <a:ext cx="785818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1" name="Стрелка влево 40">
            <a:hlinkClick r:id="rId2" action="ppaction://hlinksldjump"/>
          </p:cNvPr>
          <p:cNvSpPr/>
          <p:nvPr/>
        </p:nvSpPr>
        <p:spPr>
          <a:xfrm>
            <a:off x="500034" y="5929330"/>
            <a:ext cx="978408" cy="484632"/>
          </a:xfrm>
          <a:prstGeom prst="lef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" name="Picture 2" descr="http://chrschkol.ucoz.ru/Read-a-Book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285719" y="285728"/>
            <a:ext cx="1785950" cy="1734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071670" y="1500174"/>
            <a:ext cx="557216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i="1" dirty="0" smtClean="0">
                <a:latin typeface="Monotype Corsiva" pitchFamily="66" charset="0"/>
                <a:cs typeface="Arial" pitchFamily="34" charset="0"/>
              </a:rPr>
              <a:t>Серьёзный докла</a:t>
            </a:r>
            <a:r>
              <a:rPr lang="ru-RU" sz="4000" b="1" i="1" dirty="0" smtClean="0">
                <a:solidFill>
                  <a:srgbClr val="FF0000"/>
                </a:solidFill>
                <a:latin typeface="Monotype Corsiva" pitchFamily="66" charset="0"/>
                <a:cs typeface="Arial" pitchFamily="34" charset="0"/>
              </a:rPr>
              <a:t>д</a:t>
            </a:r>
            <a:r>
              <a:rPr lang="ru-RU" sz="4000" b="1" i="1" dirty="0" smtClean="0">
                <a:latin typeface="Monotype Corsiva" pitchFamily="66" charset="0"/>
                <a:cs typeface="Arial" pitchFamily="34" charset="0"/>
              </a:rPr>
              <a:t>…</a:t>
            </a:r>
            <a:r>
              <a:rPr lang="ru-RU" sz="4000" b="1" i="1" dirty="0" err="1" smtClean="0">
                <a:latin typeface="Monotype Corsiva" pitchFamily="66" charset="0"/>
                <a:cs typeface="Arial" pitchFamily="34" charset="0"/>
              </a:rPr>
              <a:t>ик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i="1" dirty="0" smtClean="0">
                <a:latin typeface="Monotype Corsiva" pitchFamily="66" charset="0"/>
                <a:cs typeface="Arial" pitchFamily="34" charset="0"/>
              </a:rPr>
              <a:t>Лихой пулемё</a:t>
            </a:r>
            <a:r>
              <a:rPr lang="ru-RU" sz="4000" b="1" i="1" dirty="0" smtClean="0">
                <a:solidFill>
                  <a:srgbClr val="FF0000"/>
                </a:solidFill>
                <a:latin typeface="Monotype Corsiva" pitchFamily="66" charset="0"/>
                <a:cs typeface="Arial" pitchFamily="34" charset="0"/>
              </a:rPr>
              <a:t>т</a:t>
            </a:r>
            <a:r>
              <a:rPr lang="ru-RU" sz="4000" b="1" i="1" dirty="0" smtClean="0">
                <a:latin typeface="Monotype Corsiva" pitchFamily="66" charset="0"/>
                <a:cs typeface="Arial" pitchFamily="34" charset="0"/>
              </a:rPr>
              <a:t>…</a:t>
            </a:r>
            <a:r>
              <a:rPr lang="ru-RU" sz="4000" b="1" i="1" dirty="0" err="1" smtClean="0">
                <a:latin typeface="Monotype Corsiva" pitchFamily="66" charset="0"/>
                <a:cs typeface="Arial" pitchFamily="34" charset="0"/>
              </a:rPr>
              <a:t>ик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i="1" dirty="0" smtClean="0">
                <a:latin typeface="Monotype Corsiva" pitchFamily="66" charset="0"/>
                <a:cs typeface="Arial" pitchFamily="34" charset="0"/>
              </a:rPr>
              <a:t>Вежливый гру</a:t>
            </a:r>
            <a:r>
              <a:rPr lang="ru-RU" sz="4000" b="1" i="1" dirty="0" smtClean="0">
                <a:solidFill>
                  <a:srgbClr val="FF0000"/>
                </a:solidFill>
                <a:latin typeface="Monotype Corsiva" pitchFamily="66" charset="0"/>
                <a:cs typeface="Arial" pitchFamily="34" charset="0"/>
              </a:rPr>
              <a:t>з</a:t>
            </a:r>
            <a:r>
              <a:rPr lang="ru-RU" sz="4000" b="1" i="1" dirty="0" smtClean="0">
                <a:latin typeface="Monotype Corsiva" pitchFamily="66" charset="0"/>
                <a:cs typeface="Arial" pitchFamily="34" charset="0"/>
              </a:rPr>
              <a:t>…</a:t>
            </a:r>
            <a:r>
              <a:rPr lang="ru-RU" sz="4000" b="1" i="1" dirty="0" err="1" smtClean="0">
                <a:latin typeface="Monotype Corsiva" pitchFamily="66" charset="0"/>
                <a:cs typeface="Arial" pitchFamily="34" charset="0"/>
              </a:rPr>
              <a:t>ик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i="1" dirty="0" smtClean="0">
                <a:latin typeface="Monotype Corsiva" pitchFamily="66" charset="0"/>
                <a:cs typeface="Arial" pitchFamily="34" charset="0"/>
              </a:rPr>
              <a:t>Разно</a:t>
            </a:r>
            <a:r>
              <a:rPr lang="ru-RU" sz="4000" b="1" i="1" dirty="0" smtClean="0">
                <a:solidFill>
                  <a:srgbClr val="FF0000"/>
                </a:solidFill>
                <a:latin typeface="Monotype Corsiva" pitchFamily="66" charset="0"/>
                <a:cs typeface="Arial" pitchFamily="34" charset="0"/>
              </a:rPr>
              <a:t>с</a:t>
            </a:r>
            <a:r>
              <a:rPr lang="ru-RU" sz="4000" b="1" i="1" dirty="0" smtClean="0">
                <a:latin typeface="Monotype Corsiva" pitchFamily="66" charset="0"/>
                <a:cs typeface="Arial" pitchFamily="34" charset="0"/>
              </a:rPr>
              <a:t>…</a:t>
            </a:r>
            <a:r>
              <a:rPr lang="ru-RU" sz="4000" b="1" i="1" dirty="0" err="1" smtClean="0">
                <a:latin typeface="Monotype Corsiva" pitchFamily="66" charset="0"/>
                <a:cs typeface="Arial" pitchFamily="34" charset="0"/>
              </a:rPr>
              <a:t>ик</a:t>
            </a:r>
            <a:r>
              <a:rPr lang="ru-RU" sz="4000" b="1" i="1" dirty="0" smtClean="0">
                <a:latin typeface="Monotype Corsiva" pitchFamily="66" charset="0"/>
                <a:cs typeface="Arial" pitchFamily="34" charset="0"/>
              </a:rPr>
              <a:t> газет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i="1" dirty="0" smtClean="0">
                <a:latin typeface="Monotype Corsiva" pitchFamily="66" charset="0"/>
                <a:cs typeface="Arial" pitchFamily="34" charset="0"/>
              </a:rPr>
              <a:t>Отчаявшийся </a:t>
            </a:r>
            <a:r>
              <a:rPr lang="ru-RU" sz="4000" b="1" i="1" dirty="0" err="1" smtClean="0">
                <a:latin typeface="Monotype Corsiva" pitchFamily="66" charset="0"/>
                <a:cs typeface="Arial" pitchFamily="34" charset="0"/>
              </a:rPr>
              <a:t>перебе</a:t>
            </a:r>
            <a:r>
              <a:rPr lang="ru-RU" sz="4000" b="1" i="1" dirty="0" err="1" smtClean="0">
                <a:solidFill>
                  <a:srgbClr val="FF0000"/>
                </a:solidFill>
                <a:latin typeface="Monotype Corsiva" pitchFamily="66" charset="0"/>
                <a:cs typeface="Arial" pitchFamily="34" charset="0"/>
              </a:rPr>
              <a:t>ж</a:t>
            </a:r>
            <a:r>
              <a:rPr lang="ru-RU" sz="4000" b="1" i="1" dirty="0" smtClean="0">
                <a:latin typeface="Monotype Corsiva" pitchFamily="66" charset="0"/>
                <a:cs typeface="Arial" pitchFamily="34" charset="0"/>
              </a:rPr>
              <a:t>…</a:t>
            </a:r>
            <a:r>
              <a:rPr lang="ru-RU" sz="4000" b="1" i="1" dirty="0" err="1" smtClean="0">
                <a:latin typeface="Monotype Corsiva" pitchFamily="66" charset="0"/>
                <a:cs typeface="Arial" pitchFamily="34" charset="0"/>
              </a:rPr>
              <a:t>ик</a:t>
            </a:r>
            <a:endParaRPr lang="ru-RU" sz="4000" b="1" i="1" dirty="0" smtClean="0"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i="1" dirty="0" smtClean="0">
                <a:latin typeface="Monotype Corsiva" pitchFamily="66" charset="0"/>
                <a:cs typeface="Arial" pitchFamily="34" charset="0"/>
              </a:rPr>
              <a:t>Усталый забой…</a:t>
            </a:r>
            <a:r>
              <a:rPr lang="ru-RU" sz="4000" b="1" i="1" dirty="0" err="1" smtClean="0">
                <a:latin typeface="Monotype Corsiva" pitchFamily="66" charset="0"/>
                <a:cs typeface="Arial" pitchFamily="34" charset="0"/>
              </a:rPr>
              <a:t>ик</a:t>
            </a:r>
            <a:endParaRPr lang="ru-RU" sz="4000" b="1" i="1" dirty="0" smtClean="0"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1670" y="428604"/>
            <a:ext cx="6572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740000"/>
                </a:solidFill>
                <a:latin typeface="Monotype Corsiva" pitchFamily="66" charset="0"/>
              </a:rPr>
              <a:t>Задание: спишите словосочетания, вставив пропущенные буквы.</a:t>
            </a:r>
            <a:endParaRPr lang="ru-RU" sz="3600" b="1" dirty="0">
              <a:solidFill>
                <a:srgbClr val="740000"/>
              </a:solidFill>
              <a:latin typeface="Monotype Corsiva" pitchFamily="66" charset="0"/>
            </a:endParaRPr>
          </a:p>
        </p:txBody>
      </p:sp>
      <p:sp>
        <p:nvSpPr>
          <p:cNvPr id="7" name="Стрелка влево 6">
            <a:hlinkClick r:id="rId2" action="ppaction://hlinksldjump"/>
          </p:cNvPr>
          <p:cNvSpPr/>
          <p:nvPr/>
        </p:nvSpPr>
        <p:spPr>
          <a:xfrm>
            <a:off x="500034" y="5929330"/>
            <a:ext cx="978408" cy="484632"/>
          </a:xfrm>
          <a:prstGeom prst="lef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857364"/>
            <a:ext cx="958876" cy="995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3071810"/>
            <a:ext cx="2000264" cy="647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72396" y="1071546"/>
            <a:ext cx="877029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00958" y="3143248"/>
            <a:ext cx="949903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2910" y="4000504"/>
            <a:ext cx="1500198" cy="1540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786578" y="4643446"/>
            <a:ext cx="1886487" cy="1100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http://chrschkol.ucoz.ru/Read-a-Book.gi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285720" y="214290"/>
            <a:ext cx="1643042" cy="1595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85794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УМК</a:t>
            </a:r>
            <a:b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Оборудование</a:t>
            </a:r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411675"/>
          </a:xfrm>
        </p:spPr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Ø"/>
            </a:pPr>
            <a:r>
              <a:rPr lang="ru-RU" sz="24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Мультимедийный</a:t>
            </a:r>
            <a:r>
              <a:rPr lang="ru-RU" sz="2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проектор.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Компьютер.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Презентация для учащихся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Раздаточный материал: кластеры, таблицы «</a:t>
            </a:r>
            <a:r>
              <a:rPr lang="ru-RU" sz="24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Фишбоун</a:t>
            </a:r>
            <a:r>
              <a:rPr lang="ru-RU" sz="2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», тесты, карточки с заданиями.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Баранов М.Т., </a:t>
            </a:r>
            <a:r>
              <a:rPr lang="ru-RU" sz="24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Ладыженская</a:t>
            </a:r>
            <a:r>
              <a:rPr lang="ru-RU" sz="2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Т.А., </a:t>
            </a:r>
            <a:r>
              <a:rPr lang="ru-RU" sz="24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Тростенцова</a:t>
            </a:r>
            <a:r>
              <a:rPr lang="ru-RU" sz="2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Л.А. Русский язык 6 класс. Учебник для общеобразовательных учреждений .- М.: Просвещение, 2007.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Баранов М.Т., </a:t>
            </a:r>
            <a:r>
              <a:rPr lang="ru-RU" sz="24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Ладыженская</a:t>
            </a:r>
            <a:r>
              <a:rPr lang="ru-RU" sz="2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Т.А., </a:t>
            </a:r>
            <a:r>
              <a:rPr lang="ru-RU" sz="24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Шанский</a:t>
            </a:r>
            <a:r>
              <a:rPr lang="ru-RU" sz="2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Н.М. Русский язык. Программа общеобразовательных</a:t>
            </a:r>
          </a:p>
          <a:p>
            <a:pPr>
              <a:buClrTx/>
              <a:buNone/>
            </a:pPr>
            <a:r>
              <a:rPr lang="ru-RU" sz="2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учреждений 5-9 классы.-М.:Просвещение,2010.</a:t>
            </a:r>
            <a:endParaRPr lang="ru-RU" sz="24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V="1">
            <a:off x="2857488" y="2857496"/>
            <a:ext cx="3630228" cy="13272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2357422" y="3786190"/>
            <a:ext cx="2286016" cy="428628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2608025" y="1392447"/>
            <a:ext cx="1713372" cy="1214446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Равнобедренный треугольник 9"/>
          <p:cNvSpPr/>
          <p:nvPr/>
        </p:nvSpPr>
        <p:spPr>
          <a:xfrm rot="16200000">
            <a:off x="221439" y="1493049"/>
            <a:ext cx="2448272" cy="2891150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100" b="1" dirty="0" smtClean="0">
                <a:latin typeface="Cambria" pitchFamily="18" charset="0"/>
              </a:rPr>
              <a:t>От чего зависит выбор написания ч  и </a:t>
            </a:r>
            <a:r>
              <a:rPr lang="ru-RU" sz="1100" b="1" dirty="0" err="1" smtClean="0">
                <a:latin typeface="Cambria" pitchFamily="18" charset="0"/>
              </a:rPr>
              <a:t>щ</a:t>
            </a:r>
            <a:r>
              <a:rPr lang="ru-RU" sz="1100" b="1" dirty="0" smtClean="0">
                <a:latin typeface="Cambria" pitchFamily="18" charset="0"/>
              </a:rPr>
              <a:t>  в суффиксе –чик(-</a:t>
            </a:r>
            <a:r>
              <a:rPr lang="ru-RU" sz="1100" b="1" dirty="0" err="1" smtClean="0">
                <a:latin typeface="Cambria" pitchFamily="18" charset="0"/>
              </a:rPr>
              <a:t>щик</a:t>
            </a:r>
            <a:r>
              <a:rPr lang="ru-RU" sz="1100" b="1" dirty="0" smtClean="0">
                <a:latin typeface="Cambria" pitchFamily="18" charset="0"/>
              </a:rPr>
              <a:t>)?</a:t>
            </a:r>
            <a:endParaRPr lang="ru-RU" sz="1100" b="1" dirty="0">
              <a:latin typeface="Cambria" pitchFamily="18" charset="0"/>
            </a:endParaRPr>
          </a:p>
        </p:txBody>
      </p:sp>
      <p:sp>
        <p:nvSpPr>
          <p:cNvPr id="46" name="Равнобедренный треугольник 45"/>
          <p:cNvSpPr/>
          <p:nvPr/>
        </p:nvSpPr>
        <p:spPr>
          <a:xfrm rot="16200000">
            <a:off x="6143636" y="1500174"/>
            <a:ext cx="2643206" cy="2786082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endParaRPr lang="ru-RU" sz="1100" b="1" dirty="0">
              <a:latin typeface="Cambria" pitchFamily="18" charset="0"/>
            </a:endParaRPr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 rot="16200000" flipH="1">
            <a:off x="3750463" y="1464455"/>
            <a:ext cx="1785950" cy="1000132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5400000">
            <a:off x="4429694" y="1571042"/>
            <a:ext cx="2070562" cy="500066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16200000" flipH="1">
            <a:off x="5000628" y="1571613"/>
            <a:ext cx="1928827" cy="500065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16200000" flipH="1">
            <a:off x="2821769" y="3821909"/>
            <a:ext cx="2214578" cy="428628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16200000" flipH="1">
            <a:off x="3321835" y="3821909"/>
            <a:ext cx="2214578" cy="428628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16200000" flipH="1">
            <a:off x="3750463" y="3750471"/>
            <a:ext cx="2286016" cy="500066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16200000" flipH="1">
            <a:off x="4393405" y="3750471"/>
            <a:ext cx="2214578" cy="571504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16200000" flipH="1">
            <a:off x="5286380" y="3714752"/>
            <a:ext cx="2286016" cy="571504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1" name="Стрелка влево 130">
            <a:hlinkClick r:id="rId2" action="ppaction://hlinksldjump"/>
          </p:cNvPr>
          <p:cNvSpPr/>
          <p:nvPr/>
        </p:nvSpPr>
        <p:spPr>
          <a:xfrm>
            <a:off x="500034" y="5929330"/>
            <a:ext cx="978408" cy="484632"/>
          </a:xfrm>
          <a:prstGeom prst="lef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16200000" flipH="1">
            <a:off x="1964513" y="3893347"/>
            <a:ext cx="2286016" cy="357190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9" name="Picture 2" descr="http://chrschkol.ucoz.ru/Read-a-Book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214282" y="142852"/>
            <a:ext cx="1785950" cy="1734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500034" y="5929330"/>
            <a:ext cx="978408" cy="484632"/>
          </a:xfrm>
          <a:prstGeom prst="lef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071670" y="428604"/>
            <a:ext cx="67866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Задание: спишите, проведите исследование, проанализировав по схеме :            </a:t>
            </a:r>
            <a:r>
              <a:rPr lang="ru-RU" sz="3600" b="1" dirty="0" smtClean="0">
                <a:ln w="38100">
                  <a:solidFill>
                    <a:schemeClr val="accent1"/>
                  </a:solidFill>
                </a:ln>
                <a:solidFill>
                  <a:srgbClr val="740000"/>
                </a:solidFill>
                <a:latin typeface="Monotype Corsiva" pitchFamily="66" charset="0"/>
              </a:rPr>
              <a:t>+</a:t>
            </a:r>
            <a:r>
              <a:rPr lang="ru-RU" sz="3600" b="1" dirty="0" smtClean="0">
                <a:solidFill>
                  <a:srgbClr val="740000"/>
                </a:solidFill>
                <a:latin typeface="Monotype Corsiva" pitchFamily="66" charset="0"/>
              </a:rPr>
              <a:t>                 </a:t>
            </a:r>
            <a:endParaRPr lang="ru-RU" sz="3600" b="1" dirty="0">
              <a:solidFill>
                <a:srgbClr val="740000"/>
              </a:solidFill>
              <a:latin typeface="Monotype Corsiva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00430" y="1714488"/>
            <a:ext cx="914400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4964909" y="1607331"/>
            <a:ext cx="285752" cy="214314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V="1">
            <a:off x="5214942" y="1571612"/>
            <a:ext cx="276228" cy="276228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715008" y="1857364"/>
            <a:ext cx="71438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Скругленный прямоугольник 15"/>
          <p:cNvSpPr/>
          <p:nvPr/>
        </p:nvSpPr>
        <p:spPr>
          <a:xfrm>
            <a:off x="1142976" y="2571744"/>
            <a:ext cx="3000396" cy="278608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группа</a:t>
            </a:r>
          </a:p>
          <a:p>
            <a:pPr algn="ctr"/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5671C"/>
                </a:solidFill>
                <a:latin typeface="Times New Roman" pitchFamily="18" charset="0"/>
                <a:cs typeface="Times New Roman" pitchFamily="18" charset="0"/>
              </a:rPr>
              <a:t>Разведчик,</a:t>
            </a:r>
          </a:p>
          <a:p>
            <a:pPr algn="ctr"/>
            <a:r>
              <a:rPr lang="ru-RU" sz="2000" b="1" dirty="0" smtClean="0">
                <a:solidFill>
                  <a:srgbClr val="05671C"/>
                </a:solidFill>
                <a:latin typeface="Times New Roman" pitchFamily="18" charset="0"/>
                <a:cs typeface="Times New Roman" pitchFamily="18" charset="0"/>
              </a:rPr>
              <a:t>лётчик,</a:t>
            </a:r>
          </a:p>
          <a:p>
            <a:pPr algn="ctr"/>
            <a:r>
              <a:rPr lang="ru-RU" sz="2000" b="1" dirty="0" smtClean="0">
                <a:solidFill>
                  <a:srgbClr val="05671C"/>
                </a:solidFill>
                <a:latin typeface="Times New Roman" pitchFamily="18" charset="0"/>
                <a:cs typeface="Times New Roman" pitchFamily="18" charset="0"/>
              </a:rPr>
              <a:t>смазчик,</a:t>
            </a:r>
          </a:p>
          <a:p>
            <a:pPr algn="ctr"/>
            <a:r>
              <a:rPr lang="ru-RU" sz="2000" b="1" dirty="0" smtClean="0">
                <a:solidFill>
                  <a:srgbClr val="05671C"/>
                </a:solidFill>
                <a:latin typeface="Times New Roman" pitchFamily="18" charset="0"/>
                <a:cs typeface="Times New Roman" pitchFamily="18" charset="0"/>
              </a:rPr>
              <a:t>переносчик,</a:t>
            </a:r>
          </a:p>
          <a:p>
            <a:pPr algn="ctr"/>
            <a:r>
              <a:rPr lang="ru-RU" sz="2000" b="1" dirty="0" smtClean="0">
                <a:solidFill>
                  <a:srgbClr val="05671C"/>
                </a:solidFill>
                <a:latin typeface="Times New Roman" pitchFamily="18" charset="0"/>
                <a:cs typeface="Times New Roman" pitchFamily="18" charset="0"/>
              </a:rPr>
              <a:t>перебежчик.</a:t>
            </a:r>
            <a:endParaRPr lang="ru-RU" sz="2000" b="1" dirty="0">
              <a:solidFill>
                <a:srgbClr val="05671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000628" y="2500306"/>
            <a:ext cx="3071834" cy="285752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rgbClr val="740000"/>
              </a:solidFill>
              <a:latin typeface="Cambria" pitchFamily="18" charset="0"/>
            </a:endParaRPr>
          </a:p>
          <a:p>
            <a:pPr algn="ctr"/>
            <a:endParaRPr lang="ru-RU" sz="2400" b="1" dirty="0" smtClean="0">
              <a:solidFill>
                <a:srgbClr val="740000"/>
              </a:solidFill>
              <a:latin typeface="Cambria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группа</a:t>
            </a:r>
          </a:p>
          <a:p>
            <a:pPr algn="ctr"/>
            <a:endParaRPr lang="ru-RU" sz="2400" b="1" dirty="0" smtClean="0">
              <a:solidFill>
                <a:srgbClr val="74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5671C"/>
                </a:solidFill>
                <a:latin typeface="Times New Roman" pitchFamily="18" charset="0"/>
                <a:cs typeface="Times New Roman" pitchFamily="18" charset="0"/>
              </a:rPr>
              <a:t>Обойщик,</a:t>
            </a:r>
          </a:p>
          <a:p>
            <a:pPr algn="ctr"/>
            <a:r>
              <a:rPr lang="ru-RU" sz="2000" b="1" dirty="0" smtClean="0">
                <a:solidFill>
                  <a:srgbClr val="05671C"/>
                </a:solidFill>
                <a:latin typeface="Times New Roman" pitchFamily="18" charset="0"/>
                <a:cs typeface="Times New Roman" pitchFamily="18" charset="0"/>
              </a:rPr>
              <a:t>фонарщик,</a:t>
            </a:r>
          </a:p>
          <a:p>
            <a:pPr algn="ctr"/>
            <a:r>
              <a:rPr lang="ru-RU" sz="2000" b="1" dirty="0" smtClean="0">
                <a:solidFill>
                  <a:srgbClr val="05671C"/>
                </a:solidFill>
                <a:latin typeface="Times New Roman" pitchFamily="18" charset="0"/>
                <a:cs typeface="Times New Roman" pitchFamily="18" charset="0"/>
              </a:rPr>
              <a:t>спорщик,</a:t>
            </a:r>
          </a:p>
          <a:p>
            <a:pPr algn="ctr"/>
            <a:r>
              <a:rPr lang="ru-RU" sz="2000" b="1" dirty="0" smtClean="0">
                <a:solidFill>
                  <a:srgbClr val="05671C"/>
                </a:solidFill>
                <a:latin typeface="Times New Roman" pitchFamily="18" charset="0"/>
                <a:cs typeface="Times New Roman" pitchFamily="18" charset="0"/>
              </a:rPr>
              <a:t>танцовщик,</a:t>
            </a:r>
          </a:p>
          <a:p>
            <a:pPr algn="ctr"/>
            <a:r>
              <a:rPr lang="ru-RU" sz="2000" b="1" dirty="0" smtClean="0">
                <a:solidFill>
                  <a:srgbClr val="05671C"/>
                </a:solidFill>
                <a:latin typeface="Times New Roman" pitchFamily="18" charset="0"/>
                <a:cs typeface="Times New Roman" pitchFamily="18" charset="0"/>
              </a:rPr>
              <a:t>съёмщик</a:t>
            </a:r>
            <a:r>
              <a:rPr lang="ru-RU" sz="2000" b="1" dirty="0" smtClean="0">
                <a:solidFill>
                  <a:srgbClr val="05671C"/>
                </a:solidFill>
                <a:latin typeface="Cambria" pitchFamily="18" charset="0"/>
              </a:rPr>
              <a:t>.</a:t>
            </a:r>
          </a:p>
          <a:p>
            <a:pPr algn="ctr"/>
            <a:endParaRPr lang="ru-RU" sz="2400" b="1" dirty="0" smtClean="0">
              <a:solidFill>
                <a:srgbClr val="740000"/>
              </a:solidFill>
              <a:latin typeface="Cambria" pitchFamily="18" charset="0"/>
            </a:endParaRPr>
          </a:p>
          <a:p>
            <a:pPr algn="ctr"/>
            <a:endParaRPr lang="ru-RU" sz="2400" b="1" dirty="0" smtClean="0">
              <a:solidFill>
                <a:schemeClr val="tx1"/>
              </a:solidFill>
              <a:latin typeface="Cambria" pitchFamily="18" charset="0"/>
            </a:endParaRPr>
          </a:p>
        </p:txBody>
      </p:sp>
      <p:pic>
        <p:nvPicPr>
          <p:cNvPr id="11" name="Picture 2" descr="http://chrschkol.ucoz.ru/Read-a-Book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214282" y="142852"/>
            <a:ext cx="1785950" cy="1734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>
            <a:endCxn id="46" idx="0"/>
          </p:cNvCxnSpPr>
          <p:nvPr/>
        </p:nvCxnSpPr>
        <p:spPr>
          <a:xfrm flipV="1">
            <a:off x="2857488" y="2857496"/>
            <a:ext cx="3857620" cy="13272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5400000">
            <a:off x="1608117" y="4606933"/>
            <a:ext cx="3500462" cy="1588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Равнобедренный треугольник 9"/>
          <p:cNvSpPr/>
          <p:nvPr/>
        </p:nvSpPr>
        <p:spPr>
          <a:xfrm rot="16200000">
            <a:off x="471456" y="1743066"/>
            <a:ext cx="2305396" cy="2533992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От чего зависит выбор написания ч  и </a:t>
            </a:r>
            <a:r>
              <a:rPr lang="ru-RU" sz="1100" b="1" dirty="0" err="1" smtClean="0"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 в суффиксе –чик(-</a:t>
            </a:r>
            <a:r>
              <a:rPr lang="ru-RU" sz="1100" b="1" dirty="0" err="1" smtClean="0">
                <a:latin typeface="Times New Roman" pitchFamily="18" charset="0"/>
                <a:cs typeface="Times New Roman" pitchFamily="18" charset="0"/>
              </a:rPr>
              <a:t>щик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)?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Равнобедренный треугольник 45"/>
          <p:cNvSpPr/>
          <p:nvPr/>
        </p:nvSpPr>
        <p:spPr>
          <a:xfrm rot="16200000">
            <a:off x="6500810" y="1785910"/>
            <a:ext cx="2571768" cy="2143172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В суффиксе существительных –чик(-</a:t>
            </a:r>
            <a:r>
              <a:rPr lang="ru-RU" sz="1100" b="1" dirty="0" err="1" smtClean="0">
                <a:latin typeface="Times New Roman" pitchFamily="18" charset="0"/>
                <a:cs typeface="Times New Roman" pitchFamily="18" charset="0"/>
              </a:rPr>
              <a:t>щик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) после букв </a:t>
            </a:r>
            <a:r>
              <a:rPr lang="ru-RU" sz="1100" b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- т, </a:t>
            </a:r>
            <a:r>
              <a:rPr lang="ru-RU" sz="1100" b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- с и ж пишется ч, в остальных случаях пишется </a:t>
            </a:r>
            <a:r>
              <a:rPr lang="ru-RU" sz="1100" b="1" dirty="0" err="1" smtClean="0"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ru-RU" sz="1100" b="1" dirty="0" smtClean="0">
                <a:latin typeface="Cambria" pitchFamily="18" charset="0"/>
              </a:rPr>
              <a:t>.</a:t>
            </a:r>
            <a:endParaRPr lang="ru-RU" sz="1100" b="1" dirty="0">
              <a:latin typeface="Cambria" pitchFamily="18" charset="0"/>
            </a:endParaRPr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 rot="5400000">
            <a:off x="2464579" y="1178703"/>
            <a:ext cx="2071702" cy="1143008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16200000" flipH="1">
            <a:off x="3571471" y="1143381"/>
            <a:ext cx="2286810" cy="1285884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5400000">
            <a:off x="2072464" y="4643446"/>
            <a:ext cx="3428230" cy="794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5400000">
            <a:off x="2465373" y="4607727"/>
            <a:ext cx="3499668" cy="794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5400000">
            <a:off x="3000364" y="4643446"/>
            <a:ext cx="3429024" cy="1588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>
            <a:off x="3536943" y="4607727"/>
            <a:ext cx="3499668" cy="794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1" name="Стрелка влево 130">
            <a:hlinkClick r:id="rId2" action="ppaction://hlinksldjump"/>
          </p:cNvPr>
          <p:cNvSpPr/>
          <p:nvPr/>
        </p:nvSpPr>
        <p:spPr>
          <a:xfrm>
            <a:off x="500034" y="5929330"/>
            <a:ext cx="978408" cy="484632"/>
          </a:xfrm>
          <a:prstGeom prst="lef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TextBox 60"/>
          <p:cNvSpPr txBox="1"/>
          <p:nvPr/>
        </p:nvSpPr>
        <p:spPr>
          <a:xfrm>
            <a:off x="3143240" y="2214554"/>
            <a:ext cx="1785950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ambria" pitchFamily="18" charset="0"/>
              </a:rPr>
              <a:t>       </a:t>
            </a:r>
            <a:r>
              <a:rPr lang="en-US" b="1" dirty="0" smtClean="0">
                <a:solidFill>
                  <a:srgbClr val="FF0000"/>
                </a:solidFill>
                <a:latin typeface="Cambria" pitchFamily="18" charset="0"/>
              </a:rPr>
              <a:t>  </a:t>
            </a:r>
            <a:r>
              <a:rPr lang="ru-RU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-чик-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786050" y="2786058"/>
            <a:ext cx="482889" cy="3143272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разве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чик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357554" y="2928934"/>
            <a:ext cx="449739" cy="3071834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лё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чик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786182" y="2857496"/>
            <a:ext cx="449739" cy="285752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сма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чик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286248" y="2928934"/>
            <a:ext cx="416589" cy="2407967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перено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чик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714876" y="2928934"/>
            <a:ext cx="416589" cy="2995092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перебе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чик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4" name="Прямая соединительная линия 123"/>
          <p:cNvCxnSpPr/>
          <p:nvPr/>
        </p:nvCxnSpPr>
        <p:spPr>
          <a:xfrm rot="5400000">
            <a:off x="5143901" y="4643049"/>
            <a:ext cx="3429024" cy="794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/>
          <p:nvPr/>
        </p:nvCxnSpPr>
        <p:spPr>
          <a:xfrm rot="5400000">
            <a:off x="5572926" y="1570818"/>
            <a:ext cx="2571768" cy="1588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4714876" y="1500174"/>
            <a:ext cx="1928826" cy="642942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16200000" flipH="1">
            <a:off x="5393537" y="1393017"/>
            <a:ext cx="2071702" cy="857256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1" name="Прямоугольник 80"/>
          <p:cNvSpPr/>
          <p:nvPr/>
        </p:nvSpPr>
        <p:spPr>
          <a:xfrm>
            <a:off x="5572132" y="2071678"/>
            <a:ext cx="92869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endParaRPr lang="en-US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щик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5429256" y="3071810"/>
            <a:ext cx="14287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Обойщик,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фонарщик,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спорщик,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танцовщик,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съёмщик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2" descr="http://chrschkol.ucoz.ru/Read-a-Book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285720" y="285728"/>
            <a:ext cx="1785950" cy="1734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71670" y="428604"/>
            <a:ext cx="6572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740000"/>
                </a:solidFill>
                <a:latin typeface="Monotype Corsiva" pitchFamily="66" charset="0"/>
              </a:rPr>
              <a:t>Задание: выполните работу над ошибками.</a:t>
            </a:r>
            <a:endParaRPr lang="ru-RU" sz="3600" b="1" dirty="0">
              <a:solidFill>
                <a:srgbClr val="740000"/>
              </a:solidFill>
              <a:latin typeface="Monotype Corsiva" pitchFamily="66" charset="0"/>
            </a:endParaRPr>
          </a:p>
        </p:txBody>
      </p:sp>
      <p:sp>
        <p:nvSpPr>
          <p:cNvPr id="7" name="Стрелка влево 6">
            <a:hlinkClick r:id="rId2" action="ppaction://hlinksldjump"/>
          </p:cNvPr>
          <p:cNvSpPr/>
          <p:nvPr/>
        </p:nvSpPr>
        <p:spPr>
          <a:xfrm>
            <a:off x="500034" y="5929330"/>
            <a:ext cx="978408" cy="484632"/>
          </a:xfrm>
          <a:prstGeom prst="lef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285984" y="1714488"/>
            <a:ext cx="507209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 smtClean="0">
                <a:latin typeface="Monotype Corsiva" pitchFamily="66" charset="0"/>
                <a:cs typeface="Arial" pitchFamily="34" charset="0"/>
              </a:rPr>
              <a:t>Серьёзный доклад</a:t>
            </a:r>
            <a:r>
              <a:rPr lang="ru-RU" sz="3600" b="1" i="1" dirty="0" smtClean="0">
                <a:solidFill>
                  <a:srgbClr val="FF0000"/>
                </a:solidFill>
                <a:latin typeface="Monotype Corsiva" pitchFamily="66" charset="0"/>
                <a:cs typeface="Arial" pitchFamily="34" charset="0"/>
              </a:rPr>
              <a:t>ч</a:t>
            </a:r>
            <a:r>
              <a:rPr lang="ru-RU" sz="3600" b="1" i="1" dirty="0" smtClean="0">
                <a:latin typeface="Monotype Corsiva" pitchFamily="66" charset="0"/>
                <a:cs typeface="Arial" pitchFamily="34" charset="0"/>
              </a:rPr>
              <a:t>ик</a:t>
            </a:r>
            <a:endParaRPr lang="ru-RU" sz="3600" dirty="0" smtClean="0">
              <a:latin typeface="Monotype Corsiva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 smtClean="0">
                <a:latin typeface="Monotype Corsiva" pitchFamily="66" charset="0"/>
                <a:cs typeface="Arial" pitchFamily="34" charset="0"/>
              </a:rPr>
              <a:t>Лихой пулемёт</a:t>
            </a:r>
            <a:r>
              <a:rPr lang="ru-RU" sz="3600" b="1" i="1" dirty="0" smtClean="0">
                <a:solidFill>
                  <a:srgbClr val="FF0000"/>
                </a:solidFill>
                <a:latin typeface="Monotype Corsiva" pitchFamily="66" charset="0"/>
                <a:cs typeface="Arial" pitchFamily="34" charset="0"/>
              </a:rPr>
              <a:t>ч</a:t>
            </a:r>
            <a:r>
              <a:rPr lang="ru-RU" sz="3600" b="1" i="1" dirty="0" smtClean="0">
                <a:latin typeface="Monotype Corsiva" pitchFamily="66" charset="0"/>
                <a:cs typeface="Arial" pitchFamily="34" charset="0"/>
              </a:rPr>
              <a:t>ик</a:t>
            </a:r>
            <a:endParaRPr lang="ru-RU" sz="3600" dirty="0" smtClean="0">
              <a:latin typeface="Monotype Corsiva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 smtClean="0">
                <a:latin typeface="Monotype Corsiva" pitchFamily="66" charset="0"/>
                <a:cs typeface="Arial" pitchFamily="34" charset="0"/>
              </a:rPr>
              <a:t>Вежливый груз</a:t>
            </a:r>
            <a:r>
              <a:rPr lang="ru-RU" sz="3600" b="1" i="1" dirty="0" smtClean="0">
                <a:solidFill>
                  <a:srgbClr val="FF0000"/>
                </a:solidFill>
                <a:latin typeface="Monotype Corsiva" pitchFamily="66" charset="0"/>
                <a:cs typeface="Arial" pitchFamily="34" charset="0"/>
              </a:rPr>
              <a:t>ч</a:t>
            </a:r>
            <a:r>
              <a:rPr lang="ru-RU" sz="3600" b="1" i="1" dirty="0" smtClean="0">
                <a:latin typeface="Monotype Corsiva" pitchFamily="66" charset="0"/>
                <a:cs typeface="Arial" pitchFamily="34" charset="0"/>
              </a:rPr>
              <a:t>ик</a:t>
            </a:r>
            <a:endParaRPr lang="ru-RU" sz="3600" dirty="0" smtClean="0">
              <a:latin typeface="Monotype Corsiva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 smtClean="0">
                <a:latin typeface="Monotype Corsiva" pitchFamily="66" charset="0"/>
                <a:cs typeface="Arial" pitchFamily="34" charset="0"/>
              </a:rPr>
              <a:t>Разнос</a:t>
            </a:r>
            <a:r>
              <a:rPr lang="ru-RU" sz="3600" b="1" i="1" dirty="0" smtClean="0">
                <a:solidFill>
                  <a:srgbClr val="FF0000"/>
                </a:solidFill>
                <a:latin typeface="Monotype Corsiva" pitchFamily="66" charset="0"/>
                <a:cs typeface="Arial" pitchFamily="34" charset="0"/>
              </a:rPr>
              <a:t>ч</a:t>
            </a:r>
            <a:r>
              <a:rPr lang="ru-RU" sz="3600" b="1" i="1" dirty="0" smtClean="0">
                <a:latin typeface="Monotype Corsiva" pitchFamily="66" charset="0"/>
                <a:cs typeface="Arial" pitchFamily="34" charset="0"/>
              </a:rPr>
              <a:t>ик газет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 smtClean="0">
                <a:latin typeface="Monotype Corsiva" pitchFamily="66" charset="0"/>
                <a:cs typeface="Arial" pitchFamily="34" charset="0"/>
              </a:rPr>
              <a:t>Отчаявшийся перебеж</a:t>
            </a:r>
            <a:r>
              <a:rPr lang="ru-RU" sz="3600" b="1" i="1" dirty="0" smtClean="0">
                <a:solidFill>
                  <a:srgbClr val="FF0000"/>
                </a:solidFill>
                <a:latin typeface="Monotype Corsiva" pitchFamily="66" charset="0"/>
                <a:cs typeface="Arial" pitchFamily="34" charset="0"/>
              </a:rPr>
              <a:t>ч</a:t>
            </a:r>
            <a:r>
              <a:rPr lang="ru-RU" sz="3600" b="1" i="1" dirty="0" smtClean="0">
                <a:latin typeface="Monotype Corsiva" pitchFamily="66" charset="0"/>
                <a:cs typeface="Arial" pitchFamily="34" charset="0"/>
              </a:rPr>
              <a:t>ик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 smtClean="0">
                <a:latin typeface="Monotype Corsiva" pitchFamily="66" charset="0"/>
                <a:cs typeface="Arial" pitchFamily="34" charset="0"/>
              </a:rPr>
              <a:t>Усталый забой</a:t>
            </a:r>
            <a:r>
              <a:rPr lang="ru-RU" sz="3600" b="1" i="1" dirty="0" smtClean="0">
                <a:solidFill>
                  <a:srgbClr val="FF0000"/>
                </a:solidFill>
                <a:latin typeface="Monotype Corsiva" pitchFamily="66" charset="0"/>
                <a:cs typeface="Arial" pitchFamily="34" charset="0"/>
              </a:rPr>
              <a:t>щ</a:t>
            </a:r>
            <a:r>
              <a:rPr lang="ru-RU" sz="3600" b="1" i="1" dirty="0" smtClean="0">
                <a:latin typeface="Monotype Corsiva" pitchFamily="66" charset="0"/>
                <a:cs typeface="Arial" pitchFamily="34" charset="0"/>
              </a:rPr>
              <a:t>ик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Monotype Corsiva" pitchFamily="66" charset="0"/>
              <a:cs typeface="Arial" pitchFamily="34" charset="0"/>
            </a:endParaRP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857364"/>
            <a:ext cx="958876" cy="995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3071810"/>
            <a:ext cx="2000264" cy="647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4000504"/>
            <a:ext cx="1500198" cy="1540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72396" y="1071546"/>
            <a:ext cx="877029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00958" y="3143248"/>
            <a:ext cx="949903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786578" y="4643446"/>
            <a:ext cx="1886487" cy="1100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 descr="http://chrschkol.ucoz.ru/Read-a-Book.gi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285720" y="142852"/>
            <a:ext cx="1643042" cy="1595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57158" y="142852"/>
            <a:ext cx="8786842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FF0000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Тест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В каком </a:t>
            </a:r>
            <a:r>
              <a:rPr lang="ru-RU" sz="1600" b="1" dirty="0" smtClean="0">
                <a:solidFill>
                  <a:srgbClr val="05671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существи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тельном на месте пропуска пишется  буква ч?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бакен…</a:t>
            </a:r>
            <a:r>
              <a:rPr lang="ru-RU" sz="1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2)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барабан…</a:t>
            </a:r>
            <a:r>
              <a:rPr lang="ru-RU" sz="1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3)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воз…</a:t>
            </a:r>
            <a:r>
              <a:rPr lang="ru-RU" sz="1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4) 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фонар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ru-RU" sz="1600" b="1" dirty="0" smtClean="0">
                <a:solidFill>
                  <a:srgbClr val="05671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В каком существительном на месте пропуска пишется  буква </a:t>
            </a:r>
            <a:r>
              <a:rPr lang="ru-RU" sz="1600" b="1" dirty="0" err="1" smtClean="0">
                <a:solidFill>
                  <a:srgbClr val="05671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</a:t>
            </a:r>
            <a:r>
              <a:rPr lang="ru-RU" sz="1600" b="1" dirty="0" smtClean="0">
                <a:solidFill>
                  <a:srgbClr val="05671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съём…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2) обход…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3)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груз…</a:t>
            </a:r>
            <a:r>
              <a:rPr lang="ru-RU" sz="1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4)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уклад…</a:t>
            </a:r>
            <a:r>
              <a:rPr lang="ru-RU" sz="1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ru-RU" sz="1600" b="1" dirty="0" smtClean="0">
                <a:solidFill>
                  <a:srgbClr val="05671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В каком существительном на месте пропуска пишется  буква ч?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паром…</a:t>
            </a:r>
            <a:r>
              <a:rPr lang="ru-RU" sz="1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2) </a:t>
            </a:r>
            <a:r>
              <a:rPr lang="ru-RU" sz="1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перебеж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lang="ru-RU" sz="1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3) </a:t>
            </a:r>
            <a:r>
              <a:rPr lang="ru-RU" sz="1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формаов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lang="ru-RU" sz="1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ица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4)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часов…</a:t>
            </a:r>
            <a:r>
              <a:rPr lang="ru-RU" sz="1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</a:t>
            </a:r>
            <a:r>
              <a:rPr lang="ru-RU" sz="1600" b="1" dirty="0" smtClean="0">
                <a:solidFill>
                  <a:srgbClr val="05671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каком существительном на месте пропуска пишется  буква </a:t>
            </a:r>
            <a:r>
              <a:rPr lang="ru-RU" sz="1600" b="1" dirty="0" err="1" smtClean="0">
                <a:solidFill>
                  <a:srgbClr val="05671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погруз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1600" b="0" i="0" u="none" strike="noStrike" cap="none" normalizeH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2)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вертолёт…</a:t>
            </a:r>
            <a:r>
              <a:rPr lang="ru-RU" sz="1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3)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миномёт…</a:t>
            </a:r>
            <a:r>
              <a:rPr lang="ru-RU" sz="1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4) </a:t>
            </a:r>
            <a:r>
              <a:rPr lang="ru-RU" sz="1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регулиров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lang="ru-RU" sz="1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lang="ru-RU" sz="1600" b="1" dirty="0" smtClean="0">
                <a:solidFill>
                  <a:srgbClr val="05671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В каком существительном на месте пропуска пишется  буква ч?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забой…</a:t>
            </a:r>
            <a:r>
              <a:rPr lang="ru-RU" sz="1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2)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налёт…</a:t>
            </a:r>
            <a:r>
              <a:rPr lang="ru-RU" sz="1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3) компьютер…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4)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свар…</a:t>
            </a:r>
            <a:r>
              <a:rPr lang="ru-RU" sz="1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</a:t>
            </a:r>
            <a:r>
              <a:rPr lang="ru-RU" sz="1600" b="1" dirty="0" smtClean="0">
                <a:solidFill>
                  <a:srgbClr val="05671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каком существительном на месте пропуска пишется  буква </a:t>
            </a:r>
            <a:r>
              <a:rPr lang="ru-RU" sz="1600" b="1" dirty="0" err="1" smtClean="0">
                <a:solidFill>
                  <a:srgbClr val="05671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</a:t>
            </a:r>
            <a:r>
              <a:rPr lang="ru-RU" sz="1600" b="1" dirty="0" smtClean="0">
                <a:solidFill>
                  <a:srgbClr val="05671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 пулемёт…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ик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разнос…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3) </a:t>
            </a:r>
            <a:r>
              <a:rPr lang="ru-RU" sz="1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пис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lang="ru-RU" sz="1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4)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прицеп…</a:t>
            </a:r>
            <a:r>
              <a:rPr lang="ru-RU" sz="1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</a:t>
            </a:r>
            <a:r>
              <a:rPr lang="ru-RU" sz="1600" b="1" dirty="0" smtClean="0">
                <a:solidFill>
                  <a:srgbClr val="05671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каком существительном на месте пропуска пишется  буква ч?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спор…</a:t>
            </a:r>
            <a:r>
              <a:rPr lang="ru-RU" sz="1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2)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коль…</a:t>
            </a:r>
            <a:r>
              <a:rPr lang="ru-RU" sz="1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3) груз…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4)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пиль…</a:t>
            </a:r>
            <a:r>
              <a:rPr lang="ru-RU" sz="1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</a:t>
            </a:r>
            <a:r>
              <a:rPr lang="ru-RU" sz="1600" b="1" dirty="0" smtClean="0">
                <a:solidFill>
                  <a:srgbClr val="05671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каком существительном на месте пропуска пишется  буква </a:t>
            </a:r>
            <a:r>
              <a:rPr lang="ru-RU" sz="1600" b="1" dirty="0" err="1" smtClean="0">
                <a:solidFill>
                  <a:srgbClr val="05671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</a:t>
            </a:r>
            <a:r>
              <a:rPr lang="ru-RU" sz="1600" b="1" dirty="0" smtClean="0">
                <a:solidFill>
                  <a:srgbClr val="05671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объезд..</a:t>
            </a:r>
            <a:r>
              <a:rPr lang="ru-RU" sz="1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2)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кровель…</a:t>
            </a:r>
            <a:r>
              <a:rPr lang="ru-RU" sz="1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3)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совет…</a:t>
            </a:r>
            <a:r>
              <a:rPr lang="ru-RU" sz="1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4) аппарат…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ица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>
            <a:off x="357158" y="6286520"/>
            <a:ext cx="978408" cy="357166"/>
          </a:xfrm>
          <a:prstGeom prst="lef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71670" y="428604"/>
            <a:ext cx="65722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Задание: образуйте от данных слов имена существительные с суффиксом –чик</a:t>
            </a:r>
            <a:r>
              <a:rPr lang="en-US" sz="3600" b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(-</a:t>
            </a:r>
            <a:r>
              <a:rPr lang="ru-RU" sz="3600" b="1" dirty="0" err="1" smtClean="0">
                <a:solidFill>
                  <a:srgbClr val="FF0000"/>
                </a:solidFill>
                <a:latin typeface="Monotype Corsiva" pitchFamily="66" charset="0"/>
              </a:rPr>
              <a:t>щик</a:t>
            </a: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), обозначающие лиц по профессии, роду деятельности</a:t>
            </a:r>
            <a:endParaRPr lang="ru-RU" sz="36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3143248"/>
            <a:ext cx="77153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5671C"/>
                </a:solidFill>
                <a:latin typeface="Times New Roman" pitchFamily="18" charset="0"/>
                <a:cs typeface="Times New Roman" pitchFamily="18" charset="0"/>
              </a:rPr>
              <a:t>Смазать, спорить, </a:t>
            </a:r>
          </a:p>
          <a:p>
            <a:r>
              <a:rPr lang="ru-RU" sz="4000" b="1" dirty="0" smtClean="0">
                <a:solidFill>
                  <a:srgbClr val="05671C"/>
                </a:solidFill>
                <a:latin typeface="Times New Roman" pitchFamily="18" charset="0"/>
                <a:cs typeface="Times New Roman" pitchFamily="18" charset="0"/>
              </a:rPr>
              <a:t>возить, грузить, </a:t>
            </a:r>
          </a:p>
          <a:p>
            <a:r>
              <a:rPr lang="ru-RU" sz="4000" b="1" dirty="0" smtClean="0">
                <a:solidFill>
                  <a:srgbClr val="05671C"/>
                </a:solidFill>
                <a:latin typeface="Times New Roman" pitchFamily="18" charset="0"/>
                <a:cs typeface="Times New Roman" pitchFamily="18" charset="0"/>
              </a:rPr>
              <a:t>перебежать, летать, разносить, укладывать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лево 5">
            <a:hlinkClick r:id="rId2" action="ppaction://hlinksldjump"/>
          </p:cNvPr>
          <p:cNvSpPr/>
          <p:nvPr/>
        </p:nvSpPr>
        <p:spPr>
          <a:xfrm>
            <a:off x="500034" y="6072206"/>
            <a:ext cx="978408" cy="357166"/>
          </a:xfrm>
          <a:prstGeom prst="lef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 descr="http://chrschkol.ucoz.ru/Read-a-Book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285720" y="285728"/>
            <a:ext cx="1785950" cy="1734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>
            <a:off x="3643306" y="6286520"/>
            <a:ext cx="978408" cy="357166"/>
          </a:xfrm>
          <a:prstGeom prst="lef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2910" y="357166"/>
            <a:ext cx="3357586" cy="592935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74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74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74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Monotype Corsiva" pitchFamily="66" charset="0"/>
              </a:rPr>
              <a:t>Тест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1. 3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2. 1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3. 2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4. 4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5. 2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6. 4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7. 3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8. 2</a:t>
            </a:r>
          </a:p>
          <a:p>
            <a:r>
              <a:rPr lang="ru-RU" sz="2400" b="1" dirty="0" smtClean="0">
                <a:solidFill>
                  <a:srgbClr val="05671C"/>
                </a:solidFill>
                <a:latin typeface="Times New Roman" pitchFamily="18" charset="0"/>
                <a:cs typeface="Times New Roman" pitchFamily="18" charset="0"/>
              </a:rPr>
              <a:t>Критерии оценки:</a:t>
            </a:r>
          </a:p>
          <a:p>
            <a:r>
              <a:rPr lang="ru-RU" sz="2400" b="1" dirty="0" smtClean="0">
                <a:solidFill>
                  <a:srgbClr val="05671C"/>
                </a:solidFill>
                <a:latin typeface="Times New Roman" pitchFamily="18" charset="0"/>
                <a:cs typeface="Times New Roman" pitchFamily="18" charset="0"/>
              </a:rPr>
              <a:t>«5» -8;</a:t>
            </a:r>
          </a:p>
          <a:p>
            <a:r>
              <a:rPr lang="ru-RU" sz="2400" b="1" dirty="0" smtClean="0">
                <a:solidFill>
                  <a:srgbClr val="05671C"/>
                </a:solidFill>
                <a:latin typeface="Times New Roman" pitchFamily="18" charset="0"/>
                <a:cs typeface="Times New Roman" pitchFamily="18" charset="0"/>
              </a:rPr>
              <a:t>«4»-7;</a:t>
            </a:r>
          </a:p>
          <a:p>
            <a:r>
              <a:rPr lang="ru-RU" sz="2400" b="1" dirty="0" smtClean="0">
                <a:solidFill>
                  <a:srgbClr val="05671C"/>
                </a:solidFill>
                <a:latin typeface="Times New Roman" pitchFamily="18" charset="0"/>
                <a:cs typeface="Times New Roman" pitchFamily="18" charset="0"/>
              </a:rPr>
              <a:t>«3»- 6-5;</a:t>
            </a:r>
          </a:p>
          <a:p>
            <a:r>
              <a:rPr lang="ru-RU" sz="2400" b="1" dirty="0" smtClean="0">
                <a:solidFill>
                  <a:srgbClr val="05671C"/>
                </a:solidFill>
                <a:latin typeface="Times New Roman" pitchFamily="18" charset="0"/>
                <a:cs typeface="Times New Roman" pitchFamily="18" charset="0"/>
              </a:rPr>
              <a:t>«2» – 4 и меньше</a:t>
            </a:r>
          </a:p>
          <a:p>
            <a:endParaRPr lang="ru-RU" sz="2400" b="1" dirty="0" smtClean="0">
              <a:solidFill>
                <a:srgbClr val="74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rgbClr val="740000"/>
              </a:solidFill>
              <a:latin typeface="Cambria" pitchFamily="18" charset="0"/>
            </a:endParaRPr>
          </a:p>
          <a:p>
            <a:endParaRPr lang="ru-RU" sz="2800" b="1" dirty="0" smtClean="0">
              <a:solidFill>
                <a:srgbClr val="740000"/>
              </a:solidFill>
              <a:latin typeface="Cambria" pitchFamily="18" charset="0"/>
            </a:endParaRPr>
          </a:p>
          <a:p>
            <a:pPr algn="ctr"/>
            <a:endParaRPr lang="ru-RU" sz="2000" b="1" dirty="0">
              <a:solidFill>
                <a:srgbClr val="740000"/>
              </a:solidFill>
              <a:latin typeface="Cambria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86248" y="357166"/>
            <a:ext cx="4357718" cy="600079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740000"/>
              </a:solidFill>
              <a:latin typeface="Monotype Corsiva" pitchFamily="66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Monotype Corsiva" pitchFamily="66" charset="0"/>
              </a:rPr>
              <a:t>Образование слов</a:t>
            </a:r>
          </a:p>
          <a:p>
            <a:pPr algn="ctr"/>
            <a:endParaRPr lang="ru-RU" sz="2800" b="1" dirty="0" smtClean="0">
              <a:solidFill>
                <a:srgbClr val="740000"/>
              </a:solidFill>
              <a:latin typeface="Cambria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Смазчик, спорщик,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возчик, грузчик,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перебежчик, лётчик,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разносчик, укладчик.</a:t>
            </a:r>
          </a:p>
          <a:p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rgbClr val="74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5671C"/>
                </a:solidFill>
                <a:latin typeface="Times New Roman" pitchFamily="18" charset="0"/>
                <a:cs typeface="Times New Roman" pitchFamily="18" charset="0"/>
              </a:rPr>
              <a:t>Критерии оценки:</a:t>
            </a:r>
          </a:p>
          <a:p>
            <a:r>
              <a:rPr lang="ru-RU" sz="2400" b="1" dirty="0" smtClean="0">
                <a:solidFill>
                  <a:srgbClr val="05671C"/>
                </a:solidFill>
                <a:latin typeface="Times New Roman" pitchFamily="18" charset="0"/>
                <a:cs typeface="Times New Roman" pitchFamily="18" charset="0"/>
              </a:rPr>
              <a:t>«5» – 8;</a:t>
            </a:r>
          </a:p>
          <a:p>
            <a:r>
              <a:rPr lang="ru-RU" sz="2400" b="1" dirty="0" smtClean="0">
                <a:solidFill>
                  <a:srgbClr val="05671C"/>
                </a:solidFill>
                <a:latin typeface="Times New Roman" pitchFamily="18" charset="0"/>
                <a:cs typeface="Times New Roman" pitchFamily="18" charset="0"/>
              </a:rPr>
              <a:t>«4» - 6;</a:t>
            </a:r>
          </a:p>
          <a:p>
            <a:r>
              <a:rPr lang="ru-RU" sz="2400" b="1" dirty="0" smtClean="0">
                <a:solidFill>
                  <a:srgbClr val="05671C"/>
                </a:solidFill>
                <a:latin typeface="Times New Roman" pitchFamily="18" charset="0"/>
                <a:cs typeface="Times New Roman" pitchFamily="18" charset="0"/>
              </a:rPr>
              <a:t>«3» – 4;</a:t>
            </a:r>
          </a:p>
          <a:p>
            <a:r>
              <a:rPr lang="ru-RU" sz="2400" b="1" dirty="0" smtClean="0">
                <a:solidFill>
                  <a:srgbClr val="05671C"/>
                </a:solidFill>
                <a:latin typeface="Times New Roman" pitchFamily="18" charset="0"/>
                <a:cs typeface="Times New Roman" pitchFamily="18" charset="0"/>
              </a:rPr>
              <a:t>«2» - 3 и меньше</a:t>
            </a:r>
          </a:p>
          <a:p>
            <a:pPr algn="ctr"/>
            <a:endParaRPr lang="ru-RU" sz="2800" b="1" dirty="0" smtClean="0">
              <a:solidFill>
                <a:srgbClr val="740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>
            <a:off x="500034" y="6000768"/>
            <a:ext cx="978408" cy="357166"/>
          </a:xfrm>
          <a:prstGeom prst="lef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71802" y="428604"/>
            <a:ext cx="37769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Домашнее задание</a:t>
            </a:r>
            <a:endParaRPr lang="ru-RU" sz="4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357158" y="2154128"/>
            <a:ext cx="828680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800" dirty="0" smtClean="0">
                <a:solidFill>
                  <a:srgbClr val="05671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Выучить правило (</a:t>
            </a:r>
            <a:r>
              <a:rPr lang="ru-RU" sz="2800" dirty="0" smtClean="0">
                <a:solidFill>
                  <a:srgbClr val="05671C"/>
                </a:solidFill>
                <a:latin typeface="Times New Roman" pitchFamily="18" charset="0"/>
                <a:cs typeface="Times New Roman" pitchFamily="18" charset="0"/>
              </a:rPr>
              <a:t>§ 44</a:t>
            </a:r>
            <a:r>
              <a:rPr lang="ru-RU" sz="2800" b="1" dirty="0" smtClean="0">
                <a:solidFill>
                  <a:srgbClr val="05671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solidFill>
                  <a:srgbClr val="05671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орфограмма № 33).Попробовать создать свой способ запоминания данной орфограммы (в виде таблицы, рисунка, схемы).</a:t>
            </a: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800" dirty="0" smtClean="0">
                <a:solidFill>
                  <a:srgbClr val="05671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ыполнить упр. </a:t>
            </a:r>
            <a:r>
              <a:rPr lang="ru-RU" sz="2800" dirty="0" smtClean="0">
                <a:solidFill>
                  <a:srgbClr val="05671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245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стр.103</a:t>
            </a:r>
            <a:r>
              <a:rPr lang="ru-RU" sz="2800" dirty="0" smtClean="0">
                <a:solidFill>
                  <a:srgbClr val="05671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5671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0430" y="4857760"/>
            <a:ext cx="1790700" cy="142875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 descr="http://chrschkol.ucoz.ru/Read-a-Book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285720" y="285728"/>
            <a:ext cx="1785950" cy="1734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428604"/>
          <a:ext cx="8501122" cy="60007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1423"/>
                <a:gridCol w="6139699"/>
              </a:tblGrid>
              <a:tr h="115973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Monotype Corsiva" pitchFamily="66" charset="0"/>
                        </a:rPr>
                        <a:t>Тип</a:t>
                      </a:r>
                      <a:r>
                        <a:rPr lang="ru-RU" sz="2400" b="1" baseline="0" dirty="0" smtClean="0">
                          <a:solidFill>
                            <a:srgbClr val="C00000"/>
                          </a:solidFill>
                          <a:latin typeface="Monotype Corsiva" pitchFamily="66" charset="0"/>
                        </a:rPr>
                        <a:t> урока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Урок изучения нового материала </a:t>
                      </a:r>
                    </a:p>
                    <a:p>
                      <a:r>
                        <a:rPr lang="ru-RU" sz="2000" i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(первый урок по теме </a:t>
                      </a:r>
                      <a:r>
                        <a:rPr lang="ru-RU" sz="2000" b="0" i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2000" b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Буквы ч и </a:t>
                      </a:r>
                      <a:r>
                        <a:rPr lang="ru-RU" sz="2000" b="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</a:t>
                      </a:r>
                      <a:r>
                        <a:rPr lang="ru-RU" sz="2000" b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суффиксе        –чик (-</a:t>
                      </a:r>
                      <a:r>
                        <a:rPr lang="ru-RU" sz="2000" b="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щик</a:t>
                      </a:r>
                      <a:r>
                        <a:rPr lang="ru-RU" sz="2000" b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ru-RU" sz="2000" b="0" i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88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baseline="0" dirty="0" smtClean="0">
                          <a:solidFill>
                            <a:srgbClr val="C00000"/>
                          </a:solidFill>
                          <a:latin typeface="Monotype Corsiva" pitchFamily="66" charset="0"/>
                        </a:rPr>
                        <a:t>Вид урока</a:t>
                      </a:r>
                      <a:endParaRPr lang="ru-RU" sz="2400" b="1" dirty="0" smtClean="0">
                        <a:solidFill>
                          <a:srgbClr val="C00000"/>
                        </a:solidFill>
                        <a:latin typeface="Monotype Corsiva" pitchFamily="66" charset="0"/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C00000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i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Урок</a:t>
                      </a:r>
                      <a:r>
                        <a:rPr lang="ru-RU" sz="2000" b="0" i="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</a:t>
                      </a:r>
                      <a:r>
                        <a:rPr lang="ru-RU" sz="2000" b="0" i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мешанного</a:t>
                      </a:r>
                      <a:r>
                        <a:rPr lang="ru-RU" sz="2000" b="0" i="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вида</a:t>
                      </a:r>
                      <a:endParaRPr lang="ru-RU" sz="2000" b="0" i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525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Monotype Corsiva" pitchFamily="66" charset="0"/>
                        </a:rPr>
                        <a:t>Цель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Знакомство   учащихся с условиями выбора букв ч и </a:t>
                      </a:r>
                      <a:r>
                        <a:rPr lang="ru-RU" sz="200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</a:t>
                      </a:r>
                      <a:r>
                        <a:rPr lang="ru-RU" sz="20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суффиксе –чик (-</a:t>
                      </a:r>
                      <a:r>
                        <a:rPr lang="ru-RU" sz="200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щик</a:t>
                      </a:r>
                      <a:r>
                        <a:rPr lang="ru-RU" sz="20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91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Monotype Corsiva" pitchFamily="66" charset="0"/>
                        </a:rPr>
                        <a:t>Задачи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>
                        <a:buClrTx/>
                        <a:buFont typeface="+mj-lt"/>
                        <a:buAutoNum type="arabicPeriod"/>
                      </a:pPr>
                      <a:r>
                        <a:rPr lang="ru-RU" sz="20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Образовательная: формировать навыки написания </a:t>
                      </a:r>
                      <a:r>
                        <a:rPr lang="ru-RU" sz="20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ч и </a:t>
                      </a:r>
                      <a:r>
                        <a:rPr lang="ru-RU" sz="2000" baseline="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</a:t>
                      </a:r>
                      <a:r>
                        <a:rPr lang="ru-RU" sz="20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суффиксе –чик (-</a:t>
                      </a:r>
                      <a:r>
                        <a:rPr lang="ru-RU" sz="200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щик</a:t>
                      </a:r>
                      <a:r>
                        <a:rPr lang="ru-RU" sz="20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 .</a:t>
                      </a:r>
                    </a:p>
                    <a:p>
                      <a:pPr marL="514350" lvl="0" indent="-514350">
                        <a:buClrTx/>
                        <a:buFont typeface="+mj-lt"/>
                        <a:buAutoNum type="arabicPeriod"/>
                      </a:pPr>
                      <a:r>
                        <a:rPr lang="ru-RU" sz="20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Развивающая:</a:t>
                      </a:r>
                      <a:r>
                        <a:rPr lang="ru-RU" sz="20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</a:t>
                      </a:r>
                      <a:r>
                        <a:rPr lang="ru-RU" sz="20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азвивать исследовательские умения обучающихся: умение анализировать, делать выводы, обобщения, умение работать в группе.</a:t>
                      </a:r>
                    </a:p>
                    <a:p>
                      <a:pPr marL="514350" lvl="0" indent="-514350">
                        <a:buClrTx/>
                        <a:buFont typeface="+mj-lt"/>
                        <a:buAutoNum type="arabicPeriod"/>
                      </a:pPr>
                      <a:r>
                        <a:rPr lang="ru-RU" sz="20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Воспитательная: воспитывать </a:t>
                      </a:r>
                      <a:r>
                        <a:rPr lang="ru-RU" sz="20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уважение к собственному и коллективному труду</a:t>
                      </a:r>
                      <a:r>
                        <a:rPr lang="ru-RU" sz="20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0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428604"/>
          <a:ext cx="8429684" cy="576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82066"/>
                <a:gridCol w="5847618"/>
              </a:tblGrid>
              <a:tr h="3929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onotype Corsiva" pitchFamily="66" charset="0"/>
                        </a:rPr>
                        <a:t>Методы обучения</a:t>
                      </a:r>
                    </a:p>
                    <a:p>
                      <a:pPr algn="ctr"/>
                      <a:endParaRPr lang="ru-RU" sz="2400" b="1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4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Частично-поисковый, 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4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наглядный, 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4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словесный, 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4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проблемный.</a:t>
                      </a:r>
                      <a:endParaRPr lang="ru-RU" sz="24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0407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Monotype Corsiva" pitchFamily="66" charset="0"/>
                        </a:rPr>
                        <a:t>Формы обучения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>
                        <a:buClrTx/>
                        <a:buFont typeface="Wingdings" pitchFamily="2" charset="2"/>
                        <a:buChar char="Ø"/>
                      </a:pPr>
                      <a:r>
                        <a:rPr lang="ru-RU" sz="24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Фронтальная, </a:t>
                      </a:r>
                    </a:p>
                    <a:p>
                      <a:pPr marL="514350" indent="-514350">
                        <a:buClrTx/>
                        <a:buFont typeface="Wingdings" pitchFamily="2" charset="2"/>
                        <a:buChar char="Ø"/>
                      </a:pPr>
                      <a:r>
                        <a:rPr lang="ru-RU" sz="24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коллективная, групповая,</a:t>
                      </a:r>
                      <a:r>
                        <a:rPr lang="en-US" sz="24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работа</a:t>
                      </a:r>
                      <a:r>
                        <a:rPr lang="ru-RU" sz="24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парах,</a:t>
                      </a:r>
                      <a:endParaRPr lang="ru-RU" sz="240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14350" indent="-514350">
                        <a:buClrTx/>
                        <a:buFont typeface="Wingdings" pitchFamily="2" charset="2"/>
                        <a:buChar char="Ø"/>
                      </a:pPr>
                      <a:r>
                        <a:rPr lang="ru-RU" sz="24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индивидуальная, </a:t>
                      </a:r>
                    </a:p>
                    <a:p>
                      <a:pPr marL="514350" indent="-514350">
                        <a:buClrTx/>
                        <a:buFont typeface="Wingdings" pitchFamily="2" charset="2"/>
                        <a:buChar char="Ø"/>
                      </a:pPr>
                      <a:r>
                        <a:rPr lang="ru-RU" sz="24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самостоятельная работа.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16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Monotype Corsiva" pitchFamily="66" charset="0"/>
                        </a:rPr>
                        <a:t>Приёмы деятельности учителя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sz="24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Организация 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4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проблемно-поисковой работы обучающихся, 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4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самостоятельной работы обучающихся,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4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оценка работы обучающихся, </a:t>
                      </a:r>
                      <a:r>
                        <a:rPr lang="ru-RU" sz="24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400" baseline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рефлекс</a:t>
                      </a:r>
                      <a:r>
                        <a:rPr lang="ru-RU" sz="240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ия</a:t>
                      </a:r>
                      <a:r>
                        <a:rPr lang="ru-RU" sz="24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4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10" y="642918"/>
          <a:ext cx="7929618" cy="46054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6082"/>
                <a:gridCol w="5143536"/>
              </a:tblGrid>
              <a:tr h="90210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Monotype Corsiva" pitchFamily="66" charset="0"/>
                        </a:rPr>
                        <a:t>Используемая технология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>
                        <a:buClrTx/>
                        <a:buFont typeface="Wingdings" pitchFamily="2" charset="2"/>
                        <a:buNone/>
                      </a:pPr>
                      <a:r>
                        <a:rPr lang="ru-RU" sz="24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Технология развития</a:t>
                      </a:r>
                      <a:r>
                        <a:rPr lang="ru-RU" sz="24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</a:p>
                    <a:p>
                      <a:pPr marL="514350" indent="-514350">
                        <a:buClrTx/>
                        <a:buFont typeface="Wingdings" pitchFamily="2" charset="2"/>
                        <a:buNone/>
                      </a:pPr>
                      <a:r>
                        <a:rPr lang="ru-RU" sz="24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критического мышления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36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Monotype Corsiva" pitchFamily="66" charset="0"/>
                        </a:rPr>
                        <a:t>Результат урока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endParaRPr lang="ru-RU" sz="3400" dirty="0">
                        <a:latin typeface="Cambria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Monotype Corsiva" pitchFamily="66" charset="0"/>
                        </a:rPr>
                        <a:t>Знать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0" marR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Условия выбора</a:t>
                      </a:r>
                      <a:r>
                        <a:rPr lang="ru-RU" sz="24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написания букв ч и </a:t>
                      </a:r>
                      <a:r>
                        <a:rPr lang="ru-RU" sz="2400" baseline="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</a:t>
                      </a:r>
                      <a:r>
                        <a:rPr lang="ru-RU" sz="24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суффиксе –чик(-</a:t>
                      </a:r>
                      <a:r>
                        <a:rPr lang="ru-RU" sz="2400" baseline="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щик</a:t>
                      </a:r>
                      <a:r>
                        <a:rPr lang="ru-RU" sz="24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         </a:t>
                      </a:r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Monotype Corsiva" pitchFamily="66" charset="0"/>
                        </a:rPr>
                        <a:t>Уметь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>
                        <a:buClrTx/>
                        <a:buFont typeface="Wingdings" pitchFamily="2" charset="2"/>
                        <a:buChar char="Ø"/>
                      </a:pPr>
                      <a:r>
                        <a:rPr lang="ru-RU" sz="24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Правильно</a:t>
                      </a:r>
                      <a:r>
                        <a:rPr lang="ru-RU" sz="24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писать слова с изучаемой орфограммой;</a:t>
                      </a:r>
                    </a:p>
                    <a:p>
                      <a:pPr marL="514350" indent="-514350">
                        <a:buClrTx/>
                        <a:buFont typeface="Wingdings" pitchFamily="2" charset="2"/>
                        <a:buChar char="Ø"/>
                      </a:pPr>
                      <a:r>
                        <a:rPr lang="ru-RU" sz="24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выделять графически орфограмму;</a:t>
                      </a:r>
                    </a:p>
                    <a:p>
                      <a:pPr marL="514350" indent="-514350">
                        <a:buClrTx/>
                        <a:buFont typeface="Wingdings" pitchFamily="2" charset="2"/>
                        <a:buChar char="Ø"/>
                      </a:pPr>
                      <a:r>
                        <a:rPr lang="ru-RU" sz="24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объяснять правописание суффиксов существительных.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1776841" y="3310759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1643050"/>
          <a:ext cx="8572561" cy="3413700"/>
        </p:xfrm>
        <a:graphic>
          <a:graphicData uri="http://schemas.openxmlformats.org/drawingml/2006/table">
            <a:tbl>
              <a:tblPr/>
              <a:tblGrid>
                <a:gridCol w="1500198"/>
                <a:gridCol w="1357322"/>
                <a:gridCol w="1500198"/>
                <a:gridCol w="1428760"/>
                <a:gridCol w="1357322"/>
                <a:gridCol w="1428761"/>
              </a:tblGrid>
              <a:tr h="161538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kern="12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1.Организационный</a:t>
                      </a:r>
                      <a:r>
                        <a:rPr lang="ru-RU" sz="1400" b="1" i="0" kern="12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момент.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kern="12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2.Актуализация знаний.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3.Подготовка к изучению новой темы.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4.Формирование новых знаний.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5.Применение новых знаний.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6.Итог урока. Рефлексия. Домашнее задание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3850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минуты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минут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минут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минут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минут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минут (3 минуты –итог урока и рефлексия, 3 минуты – домашнее задание)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48" y="500042"/>
          <a:ext cx="7929618" cy="9021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066"/>
                <a:gridCol w="7429552"/>
              </a:tblGrid>
              <a:tr h="902103"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740000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 algn="ctr">
                        <a:buClrTx/>
                        <a:buFont typeface="Wingdings" pitchFamily="2" charset="2"/>
                        <a:buNone/>
                      </a:pPr>
                      <a:r>
                        <a:rPr lang="ru-RU" sz="3200" b="1" i="1" dirty="0" smtClean="0">
                          <a:solidFill>
                            <a:srgbClr val="C00000"/>
                          </a:solidFill>
                          <a:latin typeface="Monotype Corsiva" pitchFamily="66" charset="0"/>
                        </a:rPr>
                        <a:t>Структура урока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500042"/>
          <a:ext cx="8286808" cy="59293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5680"/>
                <a:gridCol w="879254"/>
                <a:gridCol w="3151544"/>
                <a:gridCol w="2500330"/>
              </a:tblGrid>
              <a:tr h="365717">
                <a:tc gridSpan="4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ПЛАН-КОНСПЕКТ</a:t>
                      </a:r>
                      <a:r>
                        <a:rPr lang="ru-RU" b="1" baseline="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 УРОКА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8954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Структурный компонент урока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Время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(мин.)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Действия учителя</a:t>
                      </a:r>
                      <a:endParaRPr lang="ru-RU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Действия учеников</a:t>
                      </a:r>
                    </a:p>
                    <a:p>
                      <a:pPr algn="ctr"/>
                      <a:endParaRPr lang="ru-RU" b="1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b="1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740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kern="12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Организационный</a:t>
                      </a:r>
                      <a:r>
                        <a:rPr lang="ru-RU" sz="2400" b="1" i="0" kern="12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момент</a:t>
                      </a:r>
                      <a:endParaRPr lang="ru-RU" sz="2400" b="1" i="0" kern="1200" dirty="0" smtClean="0">
                        <a:solidFill>
                          <a:srgbClr val="0033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u="sng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800" b="0" u="sng" kern="12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Задача: </a:t>
                      </a:r>
                      <a:r>
                        <a:rPr lang="ru-RU" sz="1800" kern="12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создать мотивацию к действиям</a:t>
                      </a:r>
                      <a:r>
                        <a:rPr lang="ru-RU" sz="1800" kern="12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уроке, проверить усвоение предыдущих знаний и умений). </a:t>
                      </a:r>
                      <a:endParaRPr lang="ru-RU" sz="18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мин.</a:t>
                      </a:r>
                      <a:endParaRPr lang="ru-RU" sz="20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 создает ситуацию успеха для активизации необходимых для новой темы знаний.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 предлагает разгадать лингвистическую задачу. </a:t>
                      </a:r>
                      <a:r>
                        <a:rPr kumimoji="0" lang="ru-RU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Слайд 1.</a:t>
                      </a:r>
                      <a:endParaRPr kumimoji="0" lang="ru-RU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u="sng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Ученики  включаются</a:t>
                      </a:r>
                      <a:r>
                        <a:rPr lang="ru-RU" sz="2000" kern="12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деловой ритм, готовятся к ра</a:t>
                      </a:r>
                      <a:r>
                        <a:rPr lang="ru-RU" sz="2000" b="0" kern="12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боте.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u="sng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u="none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Ученики читают задачу</a:t>
                      </a:r>
                      <a:r>
                        <a:rPr lang="ru-RU" sz="2000" b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lang="ru-RU" sz="2000" b="0" u="none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дают ответ.</a:t>
                      </a:r>
                      <a:endParaRPr lang="ru-RU" sz="2000" b="0" u="none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494273"/>
          <a:ext cx="8358246" cy="57208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0816"/>
                <a:gridCol w="886833"/>
                <a:gridCol w="3106659"/>
                <a:gridCol w="2593938"/>
              </a:tblGrid>
              <a:tr h="35296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lang="ru-RU" sz="2400" b="1" i="0" kern="12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Актуализация знаний.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kern="1200" dirty="0" smtClean="0">
                        <a:solidFill>
                          <a:srgbClr val="0033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u="none" kern="12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ru-RU" sz="1800" b="0" u="sng" kern="12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Задача: </a:t>
                      </a:r>
                      <a:r>
                        <a:rPr lang="ru-RU" sz="1800" b="0" u="none" kern="12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закрепить знания</a:t>
                      </a:r>
                      <a:r>
                        <a:rPr lang="ru-RU" sz="1800" b="0" u="none" kern="12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 </a:t>
                      </a:r>
                      <a:r>
                        <a:rPr lang="ru-RU" sz="1800" b="0" u="none" kern="12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суффиксе)</a:t>
                      </a:r>
                      <a:endParaRPr lang="ru-RU" sz="1800" b="0" i="0" u="none" kern="1200" dirty="0" smtClean="0">
                        <a:solidFill>
                          <a:srgbClr val="0033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endParaRPr lang="ru-RU" sz="2000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5мин.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Работа в парах.</a:t>
                      </a:r>
                    </a:p>
                    <a:p>
                      <a:pPr algn="l"/>
                      <a:endParaRPr lang="ru-RU" sz="2000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20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  даёт задание:</a:t>
                      </a:r>
                    </a:p>
                    <a:p>
                      <a:pPr algn="l"/>
                      <a:r>
                        <a:rPr lang="ru-RU" sz="20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Заполнить кластер</a:t>
                      </a:r>
                    </a:p>
                    <a:p>
                      <a:pPr algn="l"/>
                      <a:r>
                        <a:rPr lang="ru-RU" sz="2000" b="1" u="sng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Слайд2</a:t>
                      </a:r>
                      <a:r>
                        <a:rPr lang="ru-RU" sz="20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проанализировав слова с суффиксами. </a:t>
                      </a:r>
                      <a:r>
                        <a:rPr lang="ru-RU" sz="2000" b="1" u="sng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  <a:hlinkClick r:id="rId3" action="ppaction://hlinksldjump"/>
                        </a:rPr>
                        <a:t>Слайд 3</a:t>
                      </a:r>
                      <a:r>
                        <a:rPr lang="ru-RU" sz="2000" i="1" kern="12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2000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20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(заготовки кластера разложены  на каждой парте)</a:t>
                      </a:r>
                      <a:endParaRPr lang="ru-RU" sz="2000" i="1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Ученики заполняют кластер и проверяют правильность его заполнения, исправляют допущенные ошибки. </a:t>
                      </a:r>
                      <a:r>
                        <a:rPr lang="ru-RU" sz="2000" b="1" u="sng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  <a:hlinkClick r:id="rId4" action="ppaction://hlinksldjump"/>
                        </a:rPr>
                        <a:t>Слайд 4</a:t>
                      </a:r>
                      <a:endParaRPr lang="ru-RU" sz="2000" b="1" u="sng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2000" b="1" u="sng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113">
                <a:tc>
                  <a:txBody>
                    <a:bodyPr/>
                    <a:lstStyle/>
                    <a:p>
                      <a:pPr algn="just"/>
                      <a:endParaRPr lang="ru-RU" dirty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304800"/>
          <a:ext cx="8501121" cy="6416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1086"/>
                <a:gridCol w="901993"/>
                <a:gridCol w="3465876"/>
                <a:gridCol w="2332166"/>
              </a:tblGrid>
              <a:tr h="59247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r>
                        <a:rPr lang="ru-RU" sz="2000" b="1" i="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Подготовка к изучению новой темы.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i="0" kern="1200" dirty="0" smtClean="0">
                        <a:solidFill>
                          <a:srgbClr val="0033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u="none" kern="12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ru-RU" sz="1800" b="0" u="sng" kern="12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Задача: </a:t>
                      </a:r>
                      <a:r>
                        <a:rPr lang="ru-RU" sz="1800" b="0" u="none" kern="12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создать проблемную ситуацию</a:t>
                      </a:r>
                      <a:r>
                        <a:rPr lang="ru-RU" sz="1800" b="0" u="sng" kern="12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u="none" kern="12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lang="ru-RU" sz="1800" b="0" i="0" u="none" kern="1200" dirty="0" smtClean="0">
                        <a:solidFill>
                          <a:srgbClr val="0033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endParaRPr lang="ru-RU" sz="2000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7мин.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 задаёт вопрос: в какой части слова пропущены буквы? </a:t>
                      </a:r>
                      <a:r>
                        <a:rPr lang="ru-RU" sz="1700" b="1" u="sng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 </a:t>
                      </a:r>
                      <a:r>
                        <a:rPr lang="ru-RU" sz="1700" b="1" u="sng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  <a:hlinkClick r:id="rId3" action="ppaction://hlinksldjump"/>
                        </a:rPr>
                        <a:t>Слайд 5</a:t>
                      </a:r>
                      <a:endParaRPr lang="ru-RU" sz="1700" b="1" u="sng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7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Индивидуальная работа.</a:t>
                      </a:r>
                    </a:p>
                    <a:p>
                      <a:pPr algn="l"/>
                      <a:r>
                        <a:rPr lang="ru-RU" sz="17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 даёт задание: списать словосочетания, вставив в слова пропущенные буквы.</a:t>
                      </a:r>
                    </a:p>
                    <a:p>
                      <a:pPr algn="l"/>
                      <a:endParaRPr lang="ru-RU" sz="1700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700" b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 просит 2-3 учеников прочитать выполненную работу, назвать, какие буквы  написали в словах.</a:t>
                      </a:r>
                    </a:p>
                    <a:p>
                      <a:pPr algn="l"/>
                      <a:r>
                        <a:rPr lang="ru-RU" sz="17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Используя приём «</a:t>
                      </a:r>
                      <a:r>
                        <a:rPr lang="ru-RU" sz="1700" b="0" i="0" u="none" baseline="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Фишбоун</a:t>
                      </a:r>
                      <a:r>
                        <a:rPr lang="ru-RU" sz="17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», учитель создаёт </a:t>
                      </a:r>
                      <a:r>
                        <a:rPr lang="ru-RU" sz="1700" b="0" i="1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проблемную ситуацию  </a:t>
                      </a:r>
                      <a:r>
                        <a:rPr lang="ru-RU" sz="17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выяснить условия написания ч и </a:t>
                      </a:r>
                      <a:r>
                        <a:rPr lang="ru-RU" sz="1700" b="0" i="0" u="none" baseline="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</a:t>
                      </a:r>
                      <a:r>
                        <a:rPr lang="ru-RU" sz="17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суффиксе –чик(-</a:t>
                      </a:r>
                      <a:r>
                        <a:rPr lang="ru-RU" sz="1700" b="0" i="0" u="none" baseline="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щик</a:t>
                      </a:r>
                      <a:r>
                        <a:rPr lang="ru-RU" sz="17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)». </a:t>
                      </a:r>
                    </a:p>
                    <a:p>
                      <a:pPr algn="l"/>
                      <a:endParaRPr lang="ru-RU" sz="17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 записывает проблему в «голову» .</a:t>
                      </a:r>
                      <a:r>
                        <a:rPr lang="ru-RU" sz="1700" b="1" i="0" u="sng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  <a:hlinkClick r:id="rId4" action="ppaction://hlinksldjump"/>
                        </a:rPr>
                        <a:t>Слайд 6</a:t>
                      </a:r>
                      <a:endParaRPr lang="ru-RU" sz="1700" b="1" i="0" u="sng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7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700" b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Ученики дают ответ.</a:t>
                      </a:r>
                    </a:p>
                    <a:p>
                      <a:pPr algn="l"/>
                      <a:endParaRPr lang="ru-RU" sz="1700" b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700" b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700" b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Ученики списывают словосочетания, вставляют в слова пропущенные буквы. </a:t>
                      </a:r>
                    </a:p>
                    <a:p>
                      <a:pPr algn="l"/>
                      <a:endParaRPr lang="ru-RU" sz="1700" b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700" b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Ученики читают работы и называют, какие буквы  написали  в словах.</a:t>
                      </a:r>
                    </a:p>
                    <a:p>
                      <a:pPr algn="l"/>
                      <a:endParaRPr lang="ru-RU" sz="1700" b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700" b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700" b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700" b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700" b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700" b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700" b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Ученики заполняют таблицу «</a:t>
                      </a:r>
                      <a:r>
                        <a:rPr lang="ru-RU" sz="1700" b="0" u="none" baseline="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Фишбоун</a:t>
                      </a:r>
                      <a:r>
                        <a:rPr lang="ru-RU" sz="1700" b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», записав проблему. </a:t>
                      </a:r>
                    </a:p>
                    <a:p>
                      <a:pPr algn="l"/>
                      <a:r>
                        <a:rPr lang="ru-RU" sz="1700" b="0" i="1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(таблица у каждого ученика).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825">
                <a:tc>
                  <a:txBody>
                    <a:bodyPr/>
                    <a:lstStyle/>
                    <a:p>
                      <a:pPr algn="just"/>
                      <a:endParaRPr lang="ru-RU" dirty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1447</TotalTime>
  <Words>1591</Words>
  <Application>Microsoft Office PowerPoint</Application>
  <PresentationFormat>Экран (4:3)</PresentationFormat>
  <Paragraphs>338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Аспект</vt:lpstr>
      <vt:lpstr>Мультимедийная  разработка  урока  русского  языка  в 6 классе                                                                        по  теме «Буквы ч и щ в суффиксе –чик (-щик)»  </vt:lpstr>
      <vt:lpstr>УМК Оборудование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Admin</cp:lastModifiedBy>
  <cp:revision>171</cp:revision>
  <dcterms:created xsi:type="dcterms:W3CDTF">2012-11-06T16:51:31Z</dcterms:created>
  <dcterms:modified xsi:type="dcterms:W3CDTF">2013-02-19T20:43:07Z</dcterms:modified>
</cp:coreProperties>
</file>