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4" r:id="rId3"/>
    <p:sldId id="273" r:id="rId4"/>
    <p:sldId id="268" r:id="rId5"/>
    <p:sldId id="257" r:id="rId6"/>
    <p:sldId id="266" r:id="rId7"/>
    <p:sldId id="275" r:id="rId8"/>
    <p:sldId id="271" r:id="rId9"/>
    <p:sldId id="264" r:id="rId10"/>
    <p:sldId id="267" r:id="rId11"/>
    <p:sldId id="276" r:id="rId12"/>
    <p:sldId id="270" r:id="rId13"/>
    <p:sldId id="265" r:id="rId14"/>
    <p:sldId id="263" r:id="rId15"/>
    <p:sldId id="277" r:id="rId16"/>
    <p:sldId id="269" r:id="rId17"/>
    <p:sldId id="262" r:id="rId18"/>
    <p:sldId id="272" r:id="rId19"/>
    <p:sldId id="261" r:id="rId20"/>
    <p:sldId id="260" r:id="rId21"/>
    <p:sldId id="259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6C4F4-0A91-43E3-8655-4C757FEA6AB2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1858-6C37-4C03-8CFE-FAB461267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91858-6C37-4C03-8CFE-FAB4612670B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0360-E87B-418F-A997-CD12DD2374B2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D61F51-6A27-448B-A781-61BB51F27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0360-E87B-418F-A997-CD12DD2374B2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1F51-6A27-448B-A781-61BB51F27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0360-E87B-418F-A997-CD12DD2374B2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1F51-6A27-448B-A781-61BB51F27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550360-E87B-418F-A997-CD12DD2374B2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DD61F51-6A27-448B-A781-61BB51F27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0360-E87B-418F-A997-CD12DD2374B2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1F51-6A27-448B-A781-61BB51F27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0360-E87B-418F-A997-CD12DD2374B2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1F51-6A27-448B-A781-61BB51F27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1F51-6A27-448B-A781-61BB51F27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0360-E87B-418F-A997-CD12DD2374B2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0360-E87B-418F-A997-CD12DD2374B2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1F51-6A27-448B-A781-61BB51F27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0360-E87B-418F-A997-CD12DD2374B2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1F51-6A27-448B-A781-61BB51F27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550360-E87B-418F-A997-CD12DD2374B2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D61F51-6A27-448B-A781-61BB51F27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0360-E87B-418F-A997-CD12DD2374B2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D61F51-6A27-448B-A781-61BB51F27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550360-E87B-418F-A997-CD12DD2374B2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DD61F51-6A27-448B-A781-61BB51F27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 anchor="ctr">
            <a:noAutofit/>
          </a:bodyPr>
          <a:lstStyle/>
          <a:p>
            <a:pPr algn="ctr"/>
            <a:r>
              <a:rPr lang="ru-RU" sz="4800" dirty="0" smtClean="0"/>
              <a:t>Ассирийская держава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714620"/>
            <a:ext cx="6715172" cy="371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Освоение железа.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Ассирийское войско.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Завоевания ассирийских царей.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Царский дворец. </a:t>
            </a:r>
            <a:endParaRPr lang="ru-RU" sz="2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Библиотека глиняных книг царя Ашшурбанапала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643050"/>
            <a:ext cx="371477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</a:rPr>
              <a:t>План урока: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снепр с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9835" r="19835"/>
          <a:stretch>
            <a:fillRect/>
          </a:stretch>
        </p:blipFill>
        <p:spPr>
          <a:xfrm>
            <a:off x="214313" y="142875"/>
            <a:ext cx="5357812" cy="6500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46" y="142852"/>
            <a:ext cx="3214710" cy="6500858"/>
          </a:xfrm>
        </p:spPr>
        <p:txBody>
          <a:bodyPr anchor="ctr"/>
          <a:lstStyle/>
          <a:p>
            <a:r>
              <a:rPr lang="ru-RU" sz="2400" dirty="0" smtClean="0"/>
              <a:t>Воины-силачи раскачивали тяжелое бревно, подвешенное на кожаных ремнях к деревянной раме. </a:t>
            </a:r>
            <a:endParaRPr lang="en-US" sz="2400" dirty="0" smtClean="0"/>
          </a:p>
          <a:p>
            <a:r>
              <a:rPr lang="ru-RU" sz="2400" dirty="0" smtClean="0"/>
              <a:t>Массивный наконечник бревна, </a:t>
            </a:r>
            <a:r>
              <a:rPr lang="ru-RU" sz="2400" dirty="0" smtClean="0"/>
              <a:t>окованный </a:t>
            </a:r>
            <a:r>
              <a:rPr lang="ru-RU" sz="2400" dirty="0" smtClean="0"/>
              <a:t>железом, крошил и дробил крепостную стену.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858016" y="285728"/>
            <a:ext cx="1714512" cy="1571636"/>
          </a:xfrm>
          <a:prstGeom prst="ellipse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57166"/>
            <a:ext cx="4357718" cy="7858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Перечислите основные занятия ассирийцев.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142984"/>
            <a:ext cx="43577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Ассирийцы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издавна занимались охотой и скотоводством.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142984"/>
            <a:ext cx="4357718" cy="7858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Расскажите о вооружении ассирийских воинов.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928802"/>
            <a:ext cx="4357718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bg1"/>
                </a:solidFill>
              </a:rPr>
              <a:t>В 8-м веке до н. э. их армия стала самой сильной в мире. 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Воины были вооружены железными мечами, боевыми топориками. 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Они имели круглые щиты, обитые металлическими бляхами, остроконечные шлемы, панцири и тугие луки</a:t>
            </a:r>
            <a:r>
              <a:rPr lang="ru-RU" sz="1200" dirty="0" smtClean="0">
                <a:solidFill>
                  <a:schemeClr val="bg1"/>
                </a:solidFill>
              </a:rPr>
              <a:t>.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Всадники </a:t>
            </a:r>
            <a:r>
              <a:rPr lang="ru-RU" sz="1200" dirty="0" smtClean="0">
                <a:solidFill>
                  <a:schemeClr val="bg1"/>
                </a:solidFill>
              </a:rPr>
              <a:t>вооружены были длинными копьями и луками.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928802"/>
            <a:ext cx="4357718" cy="16430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вы можете рассказать об ассирийской армии?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571876"/>
            <a:ext cx="4357718" cy="292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Ассирийцы впервые широко стали использовать конницу.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Ничто </a:t>
            </a:r>
            <a:r>
              <a:rPr lang="ru-RU" sz="1400" dirty="0" smtClean="0">
                <a:solidFill>
                  <a:schemeClr val="bg1"/>
                </a:solidFill>
              </a:rPr>
              <a:t>не могло остановить ассирийскую армию.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Если путь ей преграждала река, воины надували кожаные мешки и на них переправлялись вплавь.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Если город имел мощные крепостные сооружения, ассирийцы использовали таран.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Воины-силачи </a:t>
            </a:r>
            <a:r>
              <a:rPr lang="ru-RU" sz="1400" dirty="0" smtClean="0">
                <a:solidFill>
                  <a:schemeClr val="bg1"/>
                </a:solidFill>
              </a:rPr>
              <a:t>раскачивали тяжелое бревно, подвешенное на кожаных ремнях к деревянной раме. 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Массивный наконечник бревна, окованный железом, крошил и дробил крепостную стену. 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571876"/>
            <a:ext cx="4357718" cy="29289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00760" y="285728"/>
            <a:ext cx="2928958" cy="642942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3. Завоевания ассирийских царей.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ассирия.pn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8433" r="18433"/>
          <a:stretch>
            <a:fillRect/>
          </a:stretch>
        </p:blipFill>
        <p:spPr>
          <a:xfrm>
            <a:off x="285750" y="285750"/>
            <a:ext cx="5643563" cy="6357938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072198" y="928670"/>
            <a:ext cx="2857520" cy="5715040"/>
          </a:xfrm>
        </p:spPr>
        <p:txBody>
          <a:bodyPr anchor="ctr">
            <a:normAutofit/>
          </a:bodyPr>
          <a:lstStyle/>
          <a:p>
            <a:r>
              <a:rPr lang="ru-RU" dirty="0" smtClean="0"/>
              <a:t>В 8—7-м веках до н. э. ассирийские цари завоевали Вавилон, Библ, Тир, Сидон, часть Палестины. </a:t>
            </a:r>
          </a:p>
          <a:p>
            <a:r>
              <a:rPr lang="ru-RU" dirty="0" smtClean="0"/>
              <a:t>Совершали победонос­ные походы на юг — в Египет и на север — в горное царство </a:t>
            </a:r>
            <a:r>
              <a:rPr lang="ru-RU" i="1" dirty="0" smtClean="0"/>
              <a:t>Урарту. </a:t>
            </a:r>
          </a:p>
          <a:p>
            <a:r>
              <a:rPr lang="ru-RU" i="1" dirty="0" smtClean="0"/>
              <a:t>Ассирийская военная держава охватывала огромную территорию — больше, чем любое государство прежних времен.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ссирия987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4621" b="4621"/>
          <a:stretch>
            <a:fillRect/>
          </a:stretch>
        </p:blipFill>
        <p:spPr>
          <a:xfrm>
            <a:off x="214313" y="142875"/>
            <a:ext cx="5357812" cy="6500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46" y="142852"/>
            <a:ext cx="3214710" cy="6500858"/>
          </a:xfrm>
        </p:spPr>
        <p:txBody>
          <a:bodyPr anchor="ctr"/>
          <a:lstStyle/>
          <a:p>
            <a:r>
              <a:rPr lang="ru-RU" dirty="0" smtClean="0"/>
              <a:t>В завоеванных странах ассирийцы прибегали к страшным жестокостям, чтобы никто не осмелился восстать против них. </a:t>
            </a:r>
          </a:p>
          <a:p>
            <a:r>
              <a:rPr lang="ru-RU" dirty="0" smtClean="0"/>
              <a:t>Они устраивали массовые казни, сажали пленников на кол, ослепляли, сдирали с них кожу. </a:t>
            </a:r>
          </a:p>
          <a:p>
            <a:r>
              <a:rPr lang="ru-RU" dirty="0" smtClean="0"/>
              <a:t>Побежденных царей других стран впрягали вместо животных в колесницу ассирийского владыки. </a:t>
            </a:r>
          </a:p>
          <a:p>
            <a:r>
              <a:rPr lang="ru-RU" dirty="0" smtClean="0"/>
              <a:t>В губы и ноздри им вставляли кольца и водили на веревке, полуголых и грязных держали в клетке у городских ворот.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ссирисцарь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923" r="11923"/>
          <a:stretch>
            <a:fillRect/>
          </a:stretch>
        </p:blipFill>
        <p:spPr>
          <a:xfrm>
            <a:off x="214313" y="142875"/>
            <a:ext cx="5357812" cy="6500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46" y="142852"/>
            <a:ext cx="3214710" cy="6500858"/>
          </a:xfrm>
        </p:spPr>
        <p:txBody>
          <a:bodyPr anchor="ctr"/>
          <a:lstStyle/>
          <a:p>
            <a:r>
              <a:rPr lang="ru-RU" dirty="0" smtClean="0"/>
              <a:t>В покоренных землях ассирийцы разрушали крепостные стены и уничтожали храмы. </a:t>
            </a:r>
            <a:endParaRPr lang="en-US" dirty="0" smtClean="0"/>
          </a:p>
          <a:p>
            <a:r>
              <a:rPr lang="ru-RU" dirty="0" smtClean="0"/>
              <a:t>Они уводили в плен целые народы, лишая крова сотни тысяч людей. Все, что было ценного в захваченных городах, ассирийцы увозили к себе. </a:t>
            </a:r>
            <a:endParaRPr lang="en-US" dirty="0" smtClean="0"/>
          </a:p>
          <a:p>
            <a:r>
              <a:rPr lang="ru-RU" dirty="0" smtClean="0"/>
              <a:t>Богатой добычей похвалялись их цари, а художники любили изображать писцов, считающих угнанный скот и отрубленные головы вра­жеских воинов.</a:t>
            </a:r>
            <a:endParaRPr lang="en-US" dirty="0" smtClean="0"/>
          </a:p>
          <a:p>
            <a:r>
              <a:rPr lang="ru-RU" dirty="0" smtClean="0"/>
              <a:t> Недаром в древности столицу Ассирии, город </a:t>
            </a:r>
            <a:r>
              <a:rPr lang="ru-RU" i="1" dirty="0" smtClean="0"/>
              <a:t>Ниневию, </a:t>
            </a:r>
            <a:r>
              <a:rPr lang="ru-RU" dirty="0" smtClean="0"/>
              <a:t>называли «логовищем львов» и «городом крови».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858016" y="285728"/>
            <a:ext cx="1714512" cy="1571636"/>
          </a:xfrm>
          <a:prstGeom prst="ellipse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142984"/>
            <a:ext cx="435771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В 8—7-м веках до н. э. ассирийские цари завоевали Вавилон, Библ, Тир, Сидон, часть Палестины.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Совершали </a:t>
            </a:r>
            <a:r>
              <a:rPr lang="ru-RU" sz="1400" dirty="0" smtClean="0">
                <a:solidFill>
                  <a:schemeClr val="bg1"/>
                </a:solidFill>
              </a:rPr>
              <a:t>победоносные </a:t>
            </a:r>
            <a:r>
              <a:rPr lang="ru-RU" sz="1400" dirty="0" smtClean="0">
                <a:solidFill>
                  <a:schemeClr val="bg1"/>
                </a:solidFill>
              </a:rPr>
              <a:t>походы на юг — в Египет и на север — в горное царство </a:t>
            </a:r>
            <a:r>
              <a:rPr lang="ru-RU" sz="1400" i="1" dirty="0" smtClean="0">
                <a:solidFill>
                  <a:schemeClr val="bg1"/>
                </a:solidFill>
              </a:rPr>
              <a:t>Урарту. </a:t>
            </a:r>
            <a:endParaRPr lang="ru-RU" sz="1400" i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57166"/>
            <a:ext cx="4357718" cy="7858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Перечислите завоевания ассирийцев.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142984"/>
            <a:ext cx="4357718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ассирийцы относились к жителям завоеванных стран?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500306"/>
            <a:ext cx="435771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Они устраивали массовые казни, сажали пленников на кол, ослепляли, сдирали с них кожу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r>
              <a:rPr lang="ru-RU" sz="1400" dirty="0" smtClean="0">
                <a:solidFill>
                  <a:schemeClr val="bg1"/>
                </a:solidFill>
              </a:rPr>
              <a:t> В губы и ноздри им вставляли кольца и водили на веревке, полуголых и грязных держали в клетке у городских ворот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500306"/>
            <a:ext cx="4357718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Почему они так поступали с жителями завоеванных государств?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857628"/>
            <a:ext cx="435771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Чтобы </a:t>
            </a:r>
            <a:r>
              <a:rPr lang="ru-RU" dirty="0" smtClean="0">
                <a:solidFill>
                  <a:schemeClr val="bg1"/>
                </a:solidFill>
              </a:rPr>
              <a:t>никто не осмелился восстать против них.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857628"/>
            <a:ext cx="4357718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Почему </a:t>
            </a:r>
            <a:r>
              <a:rPr lang="ru-RU" dirty="0" smtClean="0"/>
              <a:t>столицу Ассирии, город </a:t>
            </a:r>
            <a:r>
              <a:rPr lang="ru-RU" i="1" dirty="0" smtClean="0"/>
              <a:t>Ниневию, </a:t>
            </a:r>
            <a:r>
              <a:rPr lang="ru-RU" dirty="0" smtClean="0"/>
              <a:t>называли «логовищем львов» и «городом крови</a:t>
            </a:r>
            <a:r>
              <a:rPr lang="ru-RU" dirty="0" smtClean="0"/>
              <a:t>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00760" y="285728"/>
            <a:ext cx="2928958" cy="47147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4.Царский дворец.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ассирия стройка.jpg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285750" y="1478184"/>
            <a:ext cx="5643563" cy="4594021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072198" y="928670"/>
            <a:ext cx="2857520" cy="5715040"/>
          </a:xfrm>
        </p:spPr>
        <p:txBody>
          <a:bodyPr anchor="ctr"/>
          <a:lstStyle/>
          <a:p>
            <a:r>
              <a:rPr lang="ru-RU" dirty="0" smtClean="0"/>
              <a:t>Дворец ассирийских царей был построен на искусственном холме и походил на крепость. </a:t>
            </a:r>
          </a:p>
          <a:p>
            <a:r>
              <a:rPr lang="ru-RU" dirty="0" smtClean="0"/>
              <a:t>Его окружала белая стена с зубчатыми башнями. </a:t>
            </a:r>
          </a:p>
          <a:p>
            <a:r>
              <a:rPr lang="ru-RU" dirty="0" smtClean="0"/>
              <a:t>С двух сторон у ворот стояли огромные изваяния добрых духов — крылатых быков с человеческим лицом. </a:t>
            </a:r>
          </a:p>
          <a:p>
            <a:r>
              <a:rPr lang="ru-RU" dirty="0" smtClean="0"/>
              <a:t>У них пять ног — спереди казалось, что они стоят, а сбоку, что идут.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ссирия09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772" b="3772"/>
          <a:stretch>
            <a:fillRect/>
          </a:stretch>
        </p:blipFill>
        <p:spPr>
          <a:xfrm>
            <a:off x="214313" y="142875"/>
            <a:ext cx="5357812" cy="6500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46" y="142852"/>
            <a:ext cx="3214710" cy="6500858"/>
          </a:xfrm>
        </p:spPr>
        <p:txBody>
          <a:bodyPr anchor="ctr"/>
          <a:lstStyle/>
          <a:p>
            <a:r>
              <a:rPr lang="ru-RU" sz="1800" dirty="0" smtClean="0"/>
              <a:t>Стены комнат были покрыты росписями и рельефами, вырезанными на каменных плитах и раскрашенными. </a:t>
            </a:r>
          </a:p>
          <a:p>
            <a:r>
              <a:rPr lang="ru-RU" sz="1800" dirty="0" smtClean="0"/>
              <a:t>Чаще всего это сцены из жизни самого царя. </a:t>
            </a:r>
          </a:p>
          <a:p>
            <a:r>
              <a:rPr lang="ru-RU" sz="1800" dirty="0" smtClean="0"/>
              <a:t>Вот он мчится на колеснице, вот охотится на львов, </a:t>
            </a:r>
          </a:p>
          <a:p>
            <a:r>
              <a:rPr lang="ru-RU" sz="1800" dirty="0" smtClean="0"/>
              <a:t>вот принимает послов, которые распростерлись перед троном и целуют пол у его ног.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00760" y="285728"/>
            <a:ext cx="2928958" cy="785818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5. Библиотека глиняных книг царя Ашшурбанапала.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finik_alfavit.jpg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285750" y="642918"/>
            <a:ext cx="5643563" cy="5786478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072198" y="928670"/>
            <a:ext cx="2857520" cy="5715040"/>
          </a:xfrm>
        </p:spPr>
        <p:txBody>
          <a:bodyPr anchor="ctr">
            <a:normAutofit lnSpcReduction="10000"/>
          </a:bodyPr>
          <a:lstStyle/>
          <a:p>
            <a:r>
              <a:rPr lang="ru-RU" dirty="0" smtClean="0"/>
              <a:t>Один из последних ассирийских царей </a:t>
            </a:r>
            <a:r>
              <a:rPr lang="ru-RU" i="1" dirty="0" smtClean="0"/>
              <a:t>Ашшурбанапал  </a:t>
            </a:r>
            <a:r>
              <a:rPr lang="ru-RU" dirty="0" smtClean="0"/>
              <a:t>был человеком образованным. </a:t>
            </a:r>
          </a:p>
          <a:p>
            <a:r>
              <a:rPr lang="ru-RU" dirty="0" smtClean="0"/>
              <a:t>Он приказывал привозить в свой дворец не только драгоценности, но и книги. </a:t>
            </a:r>
          </a:p>
          <a:p>
            <a:r>
              <a:rPr lang="ru-RU" dirty="0" smtClean="0"/>
              <a:t>Так была собрана большая библиотека. </a:t>
            </a:r>
          </a:p>
          <a:p>
            <a:r>
              <a:rPr lang="ru-RU" dirty="0" smtClean="0"/>
              <a:t>В ней хранились ассирийские и вавилонские мифы, восхваления богов, молитвы и  заклинания. </a:t>
            </a:r>
          </a:p>
          <a:p>
            <a:r>
              <a:rPr lang="ru-RU" dirty="0" smtClean="0"/>
              <a:t>Были и сочинения мудрецов о движении небесных светил.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7ursamajor.gif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14313" y="642918"/>
            <a:ext cx="5357812" cy="521497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46" y="142852"/>
            <a:ext cx="3214710" cy="6500858"/>
          </a:xfrm>
        </p:spPr>
        <p:txBody>
          <a:bodyPr anchor="ctr">
            <a:normAutofit fontScale="92500" lnSpcReduction="20000"/>
          </a:bodyPr>
          <a:lstStyle/>
          <a:p>
            <a:r>
              <a:rPr lang="ru-RU" dirty="0" smtClean="0"/>
              <a:t>Ассирийцы верили в то, что по расположению планет можно угадать судьбу. </a:t>
            </a:r>
          </a:p>
          <a:p>
            <a:r>
              <a:rPr lang="ru-RU" dirty="0" smtClean="0"/>
              <a:t>Их воображение поражали падающие звез­ды и хвостатые кометы. </a:t>
            </a:r>
          </a:p>
          <a:p>
            <a:r>
              <a:rPr lang="ru-RU" dirty="0" smtClean="0"/>
              <a:t>Ассирийские звездочеты записывали время их появления и все, что затем произошло в государстве. </a:t>
            </a:r>
          </a:p>
          <a:p>
            <a:r>
              <a:rPr lang="ru-RU" dirty="0" smtClean="0"/>
              <a:t>Они отмечали случаи землетрясений или ураганы, чтобы по этим необычным событиям, как по таинственным знакам, определить волю всемогущих богов. </a:t>
            </a:r>
          </a:p>
          <a:p>
            <a:r>
              <a:rPr lang="ru-RU" dirty="0" smtClean="0"/>
              <a:t>На небосводе древние ученые искали все то, что было им известно на земле: созвездия напоминали земные города — например Вавилон, а где-то между звездами текли могучие реки Тигр и Евфрат.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3357562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Ознакомиться, в наиболее общем виде с  культурой древней Ассирийской державы.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Определить причины процветания экономики, культуры, военного дела в Ассирии.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ссираса.jpg76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563" b="6563"/>
          <a:stretch>
            <a:fillRect/>
          </a:stretch>
        </p:blipFill>
        <p:spPr>
          <a:xfrm>
            <a:off x="214313" y="142875"/>
            <a:ext cx="5357812" cy="6500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46" y="142852"/>
            <a:ext cx="3214710" cy="6500858"/>
          </a:xfrm>
        </p:spPr>
        <p:txBody>
          <a:bodyPr anchor="ctr">
            <a:normAutofit fontScale="92500" lnSpcReduction="20000"/>
          </a:bodyPr>
          <a:lstStyle/>
          <a:p>
            <a:r>
              <a:rPr lang="ru-RU" dirty="0" smtClean="0"/>
              <a:t>Выглядела ниневийская библиотека совсем не так, как наша. </a:t>
            </a:r>
          </a:p>
          <a:p>
            <a:r>
              <a:rPr lang="ru-RU" dirty="0" smtClean="0"/>
              <a:t>Ведь в Двуречье писали на глиняных табличках, которые хранили в сосудах.</a:t>
            </a:r>
          </a:p>
          <a:p>
            <a:r>
              <a:rPr lang="ru-RU" dirty="0" smtClean="0"/>
              <a:t>После смерти Ашшурбанапала против ассирийского владычества восстали вавилоняне. </a:t>
            </a:r>
          </a:p>
          <a:p>
            <a:r>
              <a:rPr lang="ru-RU" dirty="0" smtClean="0"/>
              <a:t>С ними заключили военный союз </a:t>
            </a:r>
            <a:r>
              <a:rPr lang="ru-RU" i="1" dirty="0" smtClean="0"/>
              <a:t>ливийцы, </a:t>
            </a:r>
            <a:r>
              <a:rPr lang="ru-RU" dirty="0" smtClean="0"/>
              <a:t>жившие к северо-вос­току от Двуречья. </a:t>
            </a:r>
          </a:p>
          <a:p>
            <a:r>
              <a:rPr lang="ru-RU" dirty="0" smtClean="0"/>
              <a:t>В 612 году до н. э. Ниневия была осаждена союзниками и захвачена. </a:t>
            </a:r>
          </a:p>
          <a:p>
            <a:r>
              <a:rPr lang="ru-RU" dirty="0" smtClean="0"/>
              <a:t>Дворец сгорел. </a:t>
            </a:r>
          </a:p>
          <a:p>
            <a:r>
              <a:rPr lang="ru-RU" dirty="0" smtClean="0"/>
              <a:t>Согласно преданию, последний ассирийский царь, чтобы не попасть в плен, сам бросился в огонь пожара.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ssurbanipal_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738253" y="142875"/>
            <a:ext cx="4309931" cy="6500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46" y="142852"/>
            <a:ext cx="3214710" cy="6500858"/>
          </a:xfrm>
        </p:spPr>
        <p:txBody>
          <a:bodyPr anchor="ctr"/>
          <a:lstStyle/>
          <a:p>
            <a:r>
              <a:rPr lang="ru-RU" dirty="0" smtClean="0"/>
              <a:t>Великая ассирийская держава погибла. </a:t>
            </a:r>
          </a:p>
          <a:p>
            <a:r>
              <a:rPr lang="ru-RU" dirty="0" smtClean="0"/>
              <a:t>А библиотека уцелела — глиняные книги не горят, они становятся прочнее после обжига. </a:t>
            </a:r>
          </a:p>
          <a:p>
            <a:r>
              <a:rPr lang="ru-RU" dirty="0" smtClean="0"/>
              <a:t>Археологам приходится только собирать осколки табличек и соединять их вместе. </a:t>
            </a:r>
          </a:p>
          <a:p>
            <a:r>
              <a:rPr lang="ru-RU" dirty="0" smtClean="0"/>
              <a:t>Так из многих кусочков, найденных в развалинах дворца Ашшурбанапала, ученые и восстановили миф о потопе, сказание о Гильгамеше и множество других клинописных книг.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на дом: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835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/>
              <a:t>§18 учебника. 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Ответить на вопросы на с.87.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Отработать материал по теме в </a:t>
            </a:r>
            <a:r>
              <a:rPr lang="ru-RU" sz="3600" smtClean="0"/>
              <a:t>рабочей тетради.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ссирия.pn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0" y="428604"/>
            <a:ext cx="6357950" cy="600079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429388" y="214290"/>
            <a:ext cx="2500330" cy="6429420"/>
          </a:xfrm>
        </p:spPr>
        <p:txBody>
          <a:bodyPr anchor="ctr">
            <a:normAutofit/>
          </a:bodyPr>
          <a:lstStyle/>
          <a:p>
            <a:r>
              <a:rPr lang="ru-RU" sz="1800" b="1" dirty="0" smtClean="0"/>
              <a:t>Ассирия</a:t>
            </a:r>
            <a:r>
              <a:rPr lang="ru-RU" sz="1800" dirty="0" smtClean="0"/>
              <a:t> — (</a:t>
            </a:r>
            <a:r>
              <a:rPr lang="ru-RU" sz="1800" dirty="0" err="1" smtClean="0"/>
              <a:t>ассир</a:t>
            </a:r>
            <a:r>
              <a:rPr lang="ru-RU" sz="1800" dirty="0" smtClean="0"/>
              <a:t>. </a:t>
            </a:r>
            <a:r>
              <a:rPr lang="ru-RU" sz="1800" i="1" dirty="0" err="1" smtClean="0"/>
              <a:t>Атур</a:t>
            </a:r>
            <a:r>
              <a:rPr lang="ru-RU" sz="1800" dirty="0" smtClean="0"/>
              <a:t>), древнее государство в Северном Двуречье (на территории современного Ирака). </a:t>
            </a:r>
          </a:p>
          <a:p>
            <a:r>
              <a:rPr lang="ru-RU" sz="1800" dirty="0" smtClean="0"/>
              <a:t>Ассирийская империя просуществовала около 1000 лет, начиная с XVII века до н. э. и до её уничтожения в VII столетии до н. э. (около 609 до н. э.) Мидией и Вавилонией.</a:t>
            </a:r>
            <a:endParaRPr lang="ru-RU" sz="1800" dirty="0"/>
          </a:p>
        </p:txBody>
      </p:sp>
      <p:sp>
        <p:nvSpPr>
          <p:cNvPr id="4" name="Полилиния 3"/>
          <p:cNvSpPr/>
          <p:nvPr/>
        </p:nvSpPr>
        <p:spPr>
          <a:xfrm>
            <a:off x="371152" y="540327"/>
            <a:ext cx="5158678" cy="5181600"/>
          </a:xfrm>
          <a:custGeom>
            <a:avLst/>
            <a:gdLst>
              <a:gd name="connsiteX0" fmla="*/ 4838157 w 5158678"/>
              <a:gd name="connsiteY0" fmla="*/ 1898073 h 5181600"/>
              <a:gd name="connsiteX1" fmla="*/ 4921284 w 5158678"/>
              <a:gd name="connsiteY1" fmla="*/ 1925782 h 5181600"/>
              <a:gd name="connsiteX2" fmla="*/ 4948993 w 5158678"/>
              <a:gd name="connsiteY2" fmla="*/ 2008909 h 5181600"/>
              <a:gd name="connsiteX3" fmla="*/ 4976703 w 5158678"/>
              <a:gd name="connsiteY3" fmla="*/ 2036618 h 5181600"/>
              <a:gd name="connsiteX4" fmla="*/ 5004412 w 5158678"/>
              <a:gd name="connsiteY4" fmla="*/ 2078182 h 5181600"/>
              <a:gd name="connsiteX5" fmla="*/ 5045975 w 5158678"/>
              <a:gd name="connsiteY5" fmla="*/ 2105891 h 5181600"/>
              <a:gd name="connsiteX6" fmla="*/ 5115248 w 5158678"/>
              <a:gd name="connsiteY6" fmla="*/ 2299855 h 5181600"/>
              <a:gd name="connsiteX7" fmla="*/ 5142957 w 5158678"/>
              <a:gd name="connsiteY7" fmla="*/ 2341418 h 5181600"/>
              <a:gd name="connsiteX8" fmla="*/ 5156812 w 5158678"/>
              <a:gd name="connsiteY8" fmla="*/ 2382982 h 5181600"/>
              <a:gd name="connsiteX9" fmla="*/ 5142957 w 5158678"/>
              <a:gd name="connsiteY9" fmla="*/ 2576946 h 5181600"/>
              <a:gd name="connsiteX10" fmla="*/ 5101393 w 5158678"/>
              <a:gd name="connsiteY10" fmla="*/ 2604655 h 5181600"/>
              <a:gd name="connsiteX11" fmla="*/ 5032121 w 5158678"/>
              <a:gd name="connsiteY11" fmla="*/ 2660073 h 5181600"/>
              <a:gd name="connsiteX12" fmla="*/ 4935139 w 5158678"/>
              <a:gd name="connsiteY12" fmla="*/ 2646218 h 5181600"/>
              <a:gd name="connsiteX13" fmla="*/ 4893575 w 5158678"/>
              <a:gd name="connsiteY13" fmla="*/ 2632364 h 5181600"/>
              <a:gd name="connsiteX14" fmla="*/ 4838157 w 5158678"/>
              <a:gd name="connsiteY14" fmla="*/ 2646218 h 5181600"/>
              <a:gd name="connsiteX15" fmla="*/ 4796593 w 5158678"/>
              <a:gd name="connsiteY15" fmla="*/ 2673928 h 5181600"/>
              <a:gd name="connsiteX16" fmla="*/ 4768884 w 5158678"/>
              <a:gd name="connsiteY16" fmla="*/ 2757055 h 5181600"/>
              <a:gd name="connsiteX17" fmla="*/ 4741175 w 5158678"/>
              <a:gd name="connsiteY17" fmla="*/ 2840182 h 5181600"/>
              <a:gd name="connsiteX18" fmla="*/ 4727321 w 5158678"/>
              <a:gd name="connsiteY18" fmla="*/ 2881746 h 5181600"/>
              <a:gd name="connsiteX19" fmla="*/ 4658048 w 5158678"/>
              <a:gd name="connsiteY19" fmla="*/ 2964873 h 5181600"/>
              <a:gd name="connsiteX20" fmla="*/ 4630339 w 5158678"/>
              <a:gd name="connsiteY20" fmla="*/ 3103418 h 5181600"/>
              <a:gd name="connsiteX21" fmla="*/ 4588775 w 5158678"/>
              <a:gd name="connsiteY21" fmla="*/ 3228109 h 5181600"/>
              <a:gd name="connsiteX22" fmla="*/ 4574921 w 5158678"/>
              <a:gd name="connsiteY22" fmla="*/ 3269673 h 5181600"/>
              <a:gd name="connsiteX23" fmla="*/ 4561066 w 5158678"/>
              <a:gd name="connsiteY23" fmla="*/ 3325091 h 5181600"/>
              <a:gd name="connsiteX24" fmla="*/ 4533357 w 5158678"/>
              <a:gd name="connsiteY24" fmla="*/ 3408218 h 5181600"/>
              <a:gd name="connsiteX25" fmla="*/ 4561066 w 5158678"/>
              <a:gd name="connsiteY25" fmla="*/ 3435928 h 5181600"/>
              <a:gd name="connsiteX26" fmla="*/ 4588775 w 5158678"/>
              <a:gd name="connsiteY26" fmla="*/ 3519055 h 5181600"/>
              <a:gd name="connsiteX27" fmla="*/ 4574921 w 5158678"/>
              <a:gd name="connsiteY27" fmla="*/ 3768437 h 5181600"/>
              <a:gd name="connsiteX28" fmla="*/ 4547212 w 5158678"/>
              <a:gd name="connsiteY28" fmla="*/ 3810000 h 5181600"/>
              <a:gd name="connsiteX29" fmla="*/ 4533357 w 5158678"/>
              <a:gd name="connsiteY29" fmla="*/ 3851564 h 5181600"/>
              <a:gd name="connsiteX30" fmla="*/ 4519503 w 5158678"/>
              <a:gd name="connsiteY30" fmla="*/ 4391891 h 5181600"/>
              <a:gd name="connsiteX31" fmla="*/ 4505648 w 5158678"/>
              <a:gd name="connsiteY31" fmla="*/ 4433455 h 5181600"/>
              <a:gd name="connsiteX32" fmla="*/ 4533357 w 5158678"/>
              <a:gd name="connsiteY32" fmla="*/ 4752109 h 5181600"/>
              <a:gd name="connsiteX33" fmla="*/ 4547212 w 5158678"/>
              <a:gd name="connsiteY33" fmla="*/ 4862946 h 5181600"/>
              <a:gd name="connsiteX34" fmla="*/ 4574921 w 5158678"/>
              <a:gd name="connsiteY34" fmla="*/ 4959928 h 5181600"/>
              <a:gd name="connsiteX35" fmla="*/ 4533357 w 5158678"/>
              <a:gd name="connsiteY35" fmla="*/ 4973782 h 5181600"/>
              <a:gd name="connsiteX36" fmla="*/ 4450230 w 5158678"/>
              <a:gd name="connsiteY36" fmla="*/ 5015346 h 5181600"/>
              <a:gd name="connsiteX37" fmla="*/ 4505648 w 5158678"/>
              <a:gd name="connsiteY37" fmla="*/ 5056909 h 5181600"/>
              <a:gd name="connsiteX38" fmla="*/ 4630339 w 5158678"/>
              <a:gd name="connsiteY38" fmla="*/ 5070764 h 5181600"/>
              <a:gd name="connsiteX39" fmla="*/ 4602630 w 5158678"/>
              <a:gd name="connsiteY39" fmla="*/ 5112328 h 5181600"/>
              <a:gd name="connsiteX40" fmla="*/ 4547212 w 5158678"/>
              <a:gd name="connsiteY40" fmla="*/ 5181600 h 5181600"/>
              <a:gd name="connsiteX41" fmla="*/ 4394812 w 5158678"/>
              <a:gd name="connsiteY41" fmla="*/ 5153891 h 5181600"/>
              <a:gd name="connsiteX42" fmla="*/ 4353248 w 5158678"/>
              <a:gd name="connsiteY42" fmla="*/ 5126182 h 5181600"/>
              <a:gd name="connsiteX43" fmla="*/ 4339393 w 5158678"/>
              <a:gd name="connsiteY43" fmla="*/ 5084618 h 5181600"/>
              <a:gd name="connsiteX44" fmla="*/ 4283975 w 5158678"/>
              <a:gd name="connsiteY44" fmla="*/ 5043055 h 5181600"/>
              <a:gd name="connsiteX45" fmla="*/ 4256266 w 5158678"/>
              <a:gd name="connsiteY45" fmla="*/ 5001491 h 5181600"/>
              <a:gd name="connsiteX46" fmla="*/ 4283975 w 5158678"/>
              <a:gd name="connsiteY46" fmla="*/ 4835237 h 5181600"/>
              <a:gd name="connsiteX47" fmla="*/ 4297830 w 5158678"/>
              <a:gd name="connsiteY47" fmla="*/ 4793673 h 5181600"/>
              <a:gd name="connsiteX48" fmla="*/ 4311684 w 5158678"/>
              <a:gd name="connsiteY48" fmla="*/ 4738255 h 5181600"/>
              <a:gd name="connsiteX49" fmla="*/ 4339393 w 5158678"/>
              <a:gd name="connsiteY49" fmla="*/ 4696691 h 5181600"/>
              <a:gd name="connsiteX50" fmla="*/ 4353248 w 5158678"/>
              <a:gd name="connsiteY50" fmla="*/ 4655128 h 5181600"/>
              <a:gd name="connsiteX51" fmla="*/ 4367103 w 5158678"/>
              <a:gd name="connsiteY51" fmla="*/ 4530437 h 5181600"/>
              <a:gd name="connsiteX52" fmla="*/ 4367103 w 5158678"/>
              <a:gd name="connsiteY52" fmla="*/ 4419600 h 5181600"/>
              <a:gd name="connsiteX53" fmla="*/ 4339393 w 5158678"/>
              <a:gd name="connsiteY53" fmla="*/ 4378037 h 5181600"/>
              <a:gd name="connsiteX54" fmla="*/ 4325539 w 5158678"/>
              <a:gd name="connsiteY54" fmla="*/ 4336473 h 5181600"/>
              <a:gd name="connsiteX55" fmla="*/ 4270121 w 5158678"/>
              <a:gd name="connsiteY55" fmla="*/ 4253346 h 5181600"/>
              <a:gd name="connsiteX56" fmla="*/ 4242412 w 5158678"/>
              <a:gd name="connsiteY56" fmla="*/ 4211782 h 5181600"/>
              <a:gd name="connsiteX57" fmla="*/ 4214703 w 5158678"/>
              <a:gd name="connsiteY57" fmla="*/ 4170218 h 5181600"/>
              <a:gd name="connsiteX58" fmla="*/ 4173139 w 5158678"/>
              <a:gd name="connsiteY58" fmla="*/ 4087091 h 5181600"/>
              <a:gd name="connsiteX59" fmla="*/ 4159284 w 5158678"/>
              <a:gd name="connsiteY59" fmla="*/ 4045528 h 5181600"/>
              <a:gd name="connsiteX60" fmla="*/ 4103866 w 5158678"/>
              <a:gd name="connsiteY60" fmla="*/ 3962400 h 5181600"/>
              <a:gd name="connsiteX61" fmla="*/ 4062303 w 5158678"/>
              <a:gd name="connsiteY61" fmla="*/ 3879273 h 5181600"/>
              <a:gd name="connsiteX62" fmla="*/ 4034593 w 5158678"/>
              <a:gd name="connsiteY62" fmla="*/ 3851564 h 5181600"/>
              <a:gd name="connsiteX63" fmla="*/ 4006884 w 5158678"/>
              <a:gd name="connsiteY63" fmla="*/ 3810000 h 5181600"/>
              <a:gd name="connsiteX64" fmla="*/ 3840630 w 5158678"/>
              <a:gd name="connsiteY64" fmla="*/ 3671455 h 5181600"/>
              <a:gd name="connsiteX65" fmla="*/ 3757503 w 5158678"/>
              <a:gd name="connsiteY65" fmla="*/ 3616037 h 5181600"/>
              <a:gd name="connsiteX66" fmla="*/ 3715939 w 5158678"/>
              <a:gd name="connsiteY66" fmla="*/ 3588328 h 5181600"/>
              <a:gd name="connsiteX67" fmla="*/ 3646666 w 5158678"/>
              <a:gd name="connsiteY67" fmla="*/ 3505200 h 5181600"/>
              <a:gd name="connsiteX68" fmla="*/ 3618957 w 5158678"/>
              <a:gd name="connsiteY68" fmla="*/ 3463637 h 5181600"/>
              <a:gd name="connsiteX69" fmla="*/ 3577393 w 5158678"/>
              <a:gd name="connsiteY69" fmla="*/ 3449782 h 5181600"/>
              <a:gd name="connsiteX70" fmla="*/ 3535830 w 5158678"/>
              <a:gd name="connsiteY70" fmla="*/ 3463637 h 5181600"/>
              <a:gd name="connsiteX71" fmla="*/ 3508121 w 5158678"/>
              <a:gd name="connsiteY71" fmla="*/ 3505200 h 5181600"/>
              <a:gd name="connsiteX72" fmla="*/ 3424993 w 5158678"/>
              <a:gd name="connsiteY72" fmla="*/ 3560618 h 5181600"/>
              <a:gd name="connsiteX73" fmla="*/ 3397284 w 5158678"/>
              <a:gd name="connsiteY73" fmla="*/ 3588328 h 5181600"/>
              <a:gd name="connsiteX74" fmla="*/ 3147903 w 5158678"/>
              <a:gd name="connsiteY74" fmla="*/ 3588328 h 5181600"/>
              <a:gd name="connsiteX75" fmla="*/ 3120193 w 5158678"/>
              <a:gd name="connsiteY75" fmla="*/ 3560618 h 5181600"/>
              <a:gd name="connsiteX76" fmla="*/ 3064775 w 5158678"/>
              <a:gd name="connsiteY76" fmla="*/ 3477491 h 5181600"/>
              <a:gd name="connsiteX77" fmla="*/ 2995503 w 5158678"/>
              <a:gd name="connsiteY77" fmla="*/ 3408218 h 5181600"/>
              <a:gd name="connsiteX78" fmla="*/ 2967793 w 5158678"/>
              <a:gd name="connsiteY78" fmla="*/ 3380509 h 5181600"/>
              <a:gd name="connsiteX79" fmla="*/ 2940084 w 5158678"/>
              <a:gd name="connsiteY79" fmla="*/ 3338946 h 5181600"/>
              <a:gd name="connsiteX80" fmla="*/ 2856957 w 5158678"/>
              <a:gd name="connsiteY80" fmla="*/ 3255818 h 5181600"/>
              <a:gd name="connsiteX81" fmla="*/ 2815393 w 5158678"/>
              <a:gd name="connsiteY81" fmla="*/ 3186546 h 5181600"/>
              <a:gd name="connsiteX82" fmla="*/ 2801539 w 5158678"/>
              <a:gd name="connsiteY82" fmla="*/ 3144982 h 5181600"/>
              <a:gd name="connsiteX83" fmla="*/ 2759975 w 5158678"/>
              <a:gd name="connsiteY83" fmla="*/ 3117273 h 5181600"/>
              <a:gd name="connsiteX84" fmla="*/ 2676848 w 5158678"/>
              <a:gd name="connsiteY84" fmla="*/ 3048000 h 5181600"/>
              <a:gd name="connsiteX85" fmla="*/ 2593721 w 5158678"/>
              <a:gd name="connsiteY85" fmla="*/ 3020291 h 5181600"/>
              <a:gd name="connsiteX86" fmla="*/ 2552157 w 5158678"/>
              <a:gd name="connsiteY86" fmla="*/ 2992582 h 5181600"/>
              <a:gd name="connsiteX87" fmla="*/ 2469030 w 5158678"/>
              <a:gd name="connsiteY87" fmla="*/ 2964873 h 5181600"/>
              <a:gd name="connsiteX88" fmla="*/ 2427466 w 5158678"/>
              <a:gd name="connsiteY88" fmla="*/ 2923309 h 5181600"/>
              <a:gd name="connsiteX89" fmla="*/ 2385903 w 5158678"/>
              <a:gd name="connsiteY89" fmla="*/ 2895600 h 5181600"/>
              <a:gd name="connsiteX90" fmla="*/ 2316630 w 5158678"/>
              <a:gd name="connsiteY90" fmla="*/ 2826328 h 5181600"/>
              <a:gd name="connsiteX91" fmla="*/ 2302775 w 5158678"/>
              <a:gd name="connsiteY91" fmla="*/ 2784764 h 5181600"/>
              <a:gd name="connsiteX92" fmla="*/ 2247357 w 5158678"/>
              <a:gd name="connsiteY92" fmla="*/ 2701637 h 5181600"/>
              <a:gd name="connsiteX93" fmla="*/ 2219648 w 5158678"/>
              <a:gd name="connsiteY93" fmla="*/ 2604655 h 5181600"/>
              <a:gd name="connsiteX94" fmla="*/ 2136521 w 5158678"/>
              <a:gd name="connsiteY94" fmla="*/ 2493818 h 5181600"/>
              <a:gd name="connsiteX95" fmla="*/ 2122666 w 5158678"/>
              <a:gd name="connsiteY95" fmla="*/ 2452255 h 5181600"/>
              <a:gd name="connsiteX96" fmla="*/ 2011830 w 5158678"/>
              <a:gd name="connsiteY96" fmla="*/ 2355273 h 5181600"/>
              <a:gd name="connsiteX97" fmla="*/ 1928703 w 5158678"/>
              <a:gd name="connsiteY97" fmla="*/ 2299855 h 5181600"/>
              <a:gd name="connsiteX98" fmla="*/ 1845575 w 5158678"/>
              <a:gd name="connsiteY98" fmla="*/ 2258291 h 5181600"/>
              <a:gd name="connsiteX99" fmla="*/ 1762448 w 5158678"/>
              <a:gd name="connsiteY99" fmla="*/ 2202873 h 5181600"/>
              <a:gd name="connsiteX100" fmla="*/ 1720884 w 5158678"/>
              <a:gd name="connsiteY100" fmla="*/ 2175164 h 5181600"/>
              <a:gd name="connsiteX101" fmla="*/ 1679321 w 5158678"/>
              <a:gd name="connsiteY101" fmla="*/ 2147455 h 5181600"/>
              <a:gd name="connsiteX102" fmla="*/ 1637757 w 5158678"/>
              <a:gd name="connsiteY102" fmla="*/ 2133600 h 5181600"/>
              <a:gd name="connsiteX103" fmla="*/ 1596193 w 5158678"/>
              <a:gd name="connsiteY103" fmla="*/ 2105891 h 5181600"/>
              <a:gd name="connsiteX104" fmla="*/ 1513066 w 5158678"/>
              <a:gd name="connsiteY104" fmla="*/ 2078182 h 5181600"/>
              <a:gd name="connsiteX105" fmla="*/ 1471503 w 5158678"/>
              <a:gd name="connsiteY105" fmla="*/ 2064328 h 5181600"/>
              <a:gd name="connsiteX106" fmla="*/ 1125139 w 5158678"/>
              <a:gd name="connsiteY106" fmla="*/ 2119746 h 5181600"/>
              <a:gd name="connsiteX107" fmla="*/ 1111284 w 5158678"/>
              <a:gd name="connsiteY107" fmla="*/ 2161309 h 5181600"/>
              <a:gd name="connsiteX108" fmla="*/ 1125139 w 5158678"/>
              <a:gd name="connsiteY108" fmla="*/ 2258291 h 5181600"/>
              <a:gd name="connsiteX109" fmla="*/ 1166703 w 5158678"/>
              <a:gd name="connsiteY109" fmla="*/ 2299855 h 5181600"/>
              <a:gd name="connsiteX110" fmla="*/ 1194412 w 5158678"/>
              <a:gd name="connsiteY110" fmla="*/ 2341418 h 5181600"/>
              <a:gd name="connsiteX111" fmla="*/ 1194412 w 5158678"/>
              <a:gd name="connsiteY111" fmla="*/ 2479964 h 5181600"/>
              <a:gd name="connsiteX112" fmla="*/ 1166703 w 5158678"/>
              <a:gd name="connsiteY112" fmla="*/ 2521528 h 5181600"/>
              <a:gd name="connsiteX113" fmla="*/ 1152848 w 5158678"/>
              <a:gd name="connsiteY113" fmla="*/ 2563091 h 5181600"/>
              <a:gd name="connsiteX114" fmla="*/ 1097430 w 5158678"/>
              <a:gd name="connsiteY114" fmla="*/ 2646218 h 5181600"/>
              <a:gd name="connsiteX115" fmla="*/ 1083575 w 5158678"/>
              <a:gd name="connsiteY115" fmla="*/ 2687782 h 5181600"/>
              <a:gd name="connsiteX116" fmla="*/ 1028157 w 5158678"/>
              <a:gd name="connsiteY116" fmla="*/ 2770909 h 5181600"/>
              <a:gd name="connsiteX117" fmla="*/ 1000448 w 5158678"/>
              <a:gd name="connsiteY117" fmla="*/ 2812473 h 5181600"/>
              <a:gd name="connsiteX118" fmla="*/ 986593 w 5158678"/>
              <a:gd name="connsiteY118" fmla="*/ 2867891 h 5181600"/>
              <a:gd name="connsiteX119" fmla="*/ 972739 w 5158678"/>
              <a:gd name="connsiteY119" fmla="*/ 2909455 h 5181600"/>
              <a:gd name="connsiteX120" fmla="*/ 931175 w 5158678"/>
              <a:gd name="connsiteY120" fmla="*/ 3546764 h 5181600"/>
              <a:gd name="connsiteX121" fmla="*/ 945030 w 5158678"/>
              <a:gd name="connsiteY121" fmla="*/ 3893128 h 5181600"/>
              <a:gd name="connsiteX122" fmla="*/ 931175 w 5158678"/>
              <a:gd name="connsiteY122" fmla="*/ 3976255 h 5181600"/>
              <a:gd name="connsiteX123" fmla="*/ 889612 w 5158678"/>
              <a:gd name="connsiteY123" fmla="*/ 4003964 h 5181600"/>
              <a:gd name="connsiteX124" fmla="*/ 861903 w 5158678"/>
              <a:gd name="connsiteY124" fmla="*/ 4045528 h 5181600"/>
              <a:gd name="connsiteX125" fmla="*/ 778775 w 5158678"/>
              <a:gd name="connsiteY125" fmla="*/ 4114800 h 5181600"/>
              <a:gd name="connsiteX126" fmla="*/ 709503 w 5158678"/>
              <a:gd name="connsiteY126" fmla="*/ 4197928 h 5181600"/>
              <a:gd name="connsiteX127" fmla="*/ 654084 w 5158678"/>
              <a:gd name="connsiteY127" fmla="*/ 4281055 h 5181600"/>
              <a:gd name="connsiteX128" fmla="*/ 626375 w 5158678"/>
              <a:gd name="connsiteY128" fmla="*/ 4322618 h 5181600"/>
              <a:gd name="connsiteX129" fmla="*/ 584812 w 5158678"/>
              <a:gd name="connsiteY129" fmla="*/ 4350328 h 5181600"/>
              <a:gd name="connsiteX130" fmla="*/ 543248 w 5158678"/>
              <a:gd name="connsiteY130" fmla="*/ 4391891 h 5181600"/>
              <a:gd name="connsiteX131" fmla="*/ 501684 w 5158678"/>
              <a:gd name="connsiteY131" fmla="*/ 4405746 h 5181600"/>
              <a:gd name="connsiteX132" fmla="*/ 418557 w 5158678"/>
              <a:gd name="connsiteY132" fmla="*/ 4461164 h 5181600"/>
              <a:gd name="connsiteX133" fmla="*/ 307721 w 5158678"/>
              <a:gd name="connsiteY133" fmla="*/ 4447309 h 5181600"/>
              <a:gd name="connsiteX134" fmla="*/ 266157 w 5158678"/>
              <a:gd name="connsiteY134" fmla="*/ 4433455 h 5181600"/>
              <a:gd name="connsiteX135" fmla="*/ 183030 w 5158678"/>
              <a:gd name="connsiteY135" fmla="*/ 4447309 h 5181600"/>
              <a:gd name="connsiteX136" fmla="*/ 141466 w 5158678"/>
              <a:gd name="connsiteY136" fmla="*/ 4475018 h 5181600"/>
              <a:gd name="connsiteX137" fmla="*/ 72193 w 5158678"/>
              <a:gd name="connsiteY137" fmla="*/ 4530437 h 5181600"/>
              <a:gd name="connsiteX138" fmla="*/ 2921 w 5158678"/>
              <a:gd name="connsiteY138" fmla="*/ 4447309 h 5181600"/>
              <a:gd name="connsiteX139" fmla="*/ 16775 w 5158678"/>
              <a:gd name="connsiteY139" fmla="*/ 4378037 h 5181600"/>
              <a:gd name="connsiteX140" fmla="*/ 72193 w 5158678"/>
              <a:gd name="connsiteY140" fmla="*/ 4294909 h 5181600"/>
              <a:gd name="connsiteX141" fmla="*/ 113757 w 5158678"/>
              <a:gd name="connsiteY141" fmla="*/ 4281055 h 5181600"/>
              <a:gd name="connsiteX142" fmla="*/ 155321 w 5158678"/>
              <a:gd name="connsiteY142" fmla="*/ 4239491 h 5181600"/>
              <a:gd name="connsiteX143" fmla="*/ 169175 w 5158678"/>
              <a:gd name="connsiteY143" fmla="*/ 4197928 h 5181600"/>
              <a:gd name="connsiteX144" fmla="*/ 183030 w 5158678"/>
              <a:gd name="connsiteY144" fmla="*/ 3990109 h 5181600"/>
              <a:gd name="connsiteX145" fmla="*/ 224593 w 5158678"/>
              <a:gd name="connsiteY145" fmla="*/ 3906982 h 5181600"/>
              <a:gd name="connsiteX146" fmla="*/ 252303 w 5158678"/>
              <a:gd name="connsiteY146" fmla="*/ 3699164 h 5181600"/>
              <a:gd name="connsiteX147" fmla="*/ 266157 w 5158678"/>
              <a:gd name="connsiteY147" fmla="*/ 3602182 h 5181600"/>
              <a:gd name="connsiteX148" fmla="*/ 293866 w 5158678"/>
              <a:gd name="connsiteY148" fmla="*/ 3560618 h 5181600"/>
              <a:gd name="connsiteX149" fmla="*/ 321575 w 5158678"/>
              <a:gd name="connsiteY149" fmla="*/ 3477491 h 5181600"/>
              <a:gd name="connsiteX150" fmla="*/ 335430 w 5158678"/>
              <a:gd name="connsiteY150" fmla="*/ 3435928 h 5181600"/>
              <a:gd name="connsiteX151" fmla="*/ 363139 w 5158678"/>
              <a:gd name="connsiteY151" fmla="*/ 3394364 h 5181600"/>
              <a:gd name="connsiteX152" fmla="*/ 404703 w 5158678"/>
              <a:gd name="connsiteY152" fmla="*/ 3269673 h 5181600"/>
              <a:gd name="connsiteX153" fmla="*/ 418557 w 5158678"/>
              <a:gd name="connsiteY153" fmla="*/ 3228109 h 5181600"/>
              <a:gd name="connsiteX154" fmla="*/ 432412 w 5158678"/>
              <a:gd name="connsiteY154" fmla="*/ 3186546 h 5181600"/>
              <a:gd name="connsiteX155" fmla="*/ 460121 w 5158678"/>
              <a:gd name="connsiteY155" fmla="*/ 3006437 h 5181600"/>
              <a:gd name="connsiteX156" fmla="*/ 473975 w 5158678"/>
              <a:gd name="connsiteY156" fmla="*/ 2964873 h 5181600"/>
              <a:gd name="connsiteX157" fmla="*/ 515539 w 5158678"/>
              <a:gd name="connsiteY157" fmla="*/ 2923309 h 5181600"/>
              <a:gd name="connsiteX158" fmla="*/ 557103 w 5158678"/>
              <a:gd name="connsiteY158" fmla="*/ 2812473 h 5181600"/>
              <a:gd name="connsiteX159" fmla="*/ 584812 w 5158678"/>
              <a:gd name="connsiteY159" fmla="*/ 2729346 h 5181600"/>
              <a:gd name="connsiteX160" fmla="*/ 598666 w 5158678"/>
              <a:gd name="connsiteY160" fmla="*/ 2507673 h 5181600"/>
              <a:gd name="connsiteX161" fmla="*/ 612521 w 5158678"/>
              <a:gd name="connsiteY161" fmla="*/ 2064328 h 5181600"/>
              <a:gd name="connsiteX162" fmla="*/ 640230 w 5158678"/>
              <a:gd name="connsiteY162" fmla="*/ 1967346 h 5181600"/>
              <a:gd name="connsiteX163" fmla="*/ 667939 w 5158678"/>
              <a:gd name="connsiteY163" fmla="*/ 1828800 h 5181600"/>
              <a:gd name="connsiteX164" fmla="*/ 681793 w 5158678"/>
              <a:gd name="connsiteY164" fmla="*/ 1676400 h 5181600"/>
              <a:gd name="connsiteX165" fmla="*/ 709503 w 5158678"/>
              <a:gd name="connsiteY165" fmla="*/ 1579418 h 5181600"/>
              <a:gd name="connsiteX166" fmla="*/ 695648 w 5158678"/>
              <a:gd name="connsiteY166" fmla="*/ 1385455 h 5181600"/>
              <a:gd name="connsiteX167" fmla="*/ 612521 w 5158678"/>
              <a:gd name="connsiteY167" fmla="*/ 1357746 h 5181600"/>
              <a:gd name="connsiteX168" fmla="*/ 529393 w 5158678"/>
              <a:gd name="connsiteY168" fmla="*/ 1371600 h 5181600"/>
              <a:gd name="connsiteX169" fmla="*/ 543248 w 5158678"/>
              <a:gd name="connsiteY169" fmla="*/ 1427018 h 5181600"/>
              <a:gd name="connsiteX170" fmla="*/ 626375 w 5158678"/>
              <a:gd name="connsiteY170" fmla="*/ 1454728 h 5181600"/>
              <a:gd name="connsiteX171" fmla="*/ 529393 w 5158678"/>
              <a:gd name="connsiteY171" fmla="*/ 1468582 h 5181600"/>
              <a:gd name="connsiteX172" fmla="*/ 487830 w 5158678"/>
              <a:gd name="connsiteY172" fmla="*/ 1496291 h 5181600"/>
              <a:gd name="connsiteX173" fmla="*/ 446266 w 5158678"/>
              <a:gd name="connsiteY173" fmla="*/ 1510146 h 5181600"/>
              <a:gd name="connsiteX174" fmla="*/ 349284 w 5158678"/>
              <a:gd name="connsiteY174" fmla="*/ 1482437 h 5181600"/>
              <a:gd name="connsiteX175" fmla="*/ 335430 w 5158678"/>
              <a:gd name="connsiteY175" fmla="*/ 1440873 h 5181600"/>
              <a:gd name="connsiteX176" fmla="*/ 349284 w 5158678"/>
              <a:gd name="connsiteY176" fmla="*/ 1399309 h 5181600"/>
              <a:gd name="connsiteX177" fmla="*/ 473975 w 5158678"/>
              <a:gd name="connsiteY177" fmla="*/ 1357746 h 5181600"/>
              <a:gd name="connsiteX178" fmla="*/ 515539 w 5158678"/>
              <a:gd name="connsiteY178" fmla="*/ 1343891 h 5181600"/>
              <a:gd name="connsiteX179" fmla="*/ 598666 w 5158678"/>
              <a:gd name="connsiteY179" fmla="*/ 1288473 h 5181600"/>
              <a:gd name="connsiteX180" fmla="*/ 640230 w 5158678"/>
              <a:gd name="connsiteY180" fmla="*/ 1274618 h 5181600"/>
              <a:gd name="connsiteX181" fmla="*/ 709503 w 5158678"/>
              <a:gd name="connsiteY181" fmla="*/ 1219200 h 5181600"/>
              <a:gd name="connsiteX182" fmla="*/ 792630 w 5158678"/>
              <a:gd name="connsiteY182" fmla="*/ 1163782 h 5181600"/>
              <a:gd name="connsiteX183" fmla="*/ 861903 w 5158678"/>
              <a:gd name="connsiteY183" fmla="*/ 1108364 h 5181600"/>
              <a:gd name="connsiteX184" fmla="*/ 945030 w 5158678"/>
              <a:gd name="connsiteY184" fmla="*/ 983673 h 5181600"/>
              <a:gd name="connsiteX185" fmla="*/ 972739 w 5158678"/>
              <a:gd name="connsiteY185" fmla="*/ 942109 h 5181600"/>
              <a:gd name="connsiteX186" fmla="*/ 1014303 w 5158678"/>
              <a:gd name="connsiteY186" fmla="*/ 900546 h 5181600"/>
              <a:gd name="connsiteX187" fmla="*/ 1028157 w 5158678"/>
              <a:gd name="connsiteY187" fmla="*/ 858982 h 5181600"/>
              <a:gd name="connsiteX188" fmla="*/ 1069721 w 5158678"/>
              <a:gd name="connsiteY188" fmla="*/ 817418 h 5181600"/>
              <a:gd name="connsiteX189" fmla="*/ 1097430 w 5158678"/>
              <a:gd name="connsiteY189" fmla="*/ 775855 h 5181600"/>
              <a:gd name="connsiteX190" fmla="*/ 1111284 w 5158678"/>
              <a:gd name="connsiteY190" fmla="*/ 484909 h 5181600"/>
              <a:gd name="connsiteX191" fmla="*/ 1125139 w 5158678"/>
              <a:gd name="connsiteY191" fmla="*/ 290946 h 5181600"/>
              <a:gd name="connsiteX192" fmla="*/ 1097430 w 5158678"/>
              <a:gd name="connsiteY192" fmla="*/ 249382 h 5181600"/>
              <a:gd name="connsiteX193" fmla="*/ 1069721 w 5158678"/>
              <a:gd name="connsiteY193" fmla="*/ 166255 h 5181600"/>
              <a:gd name="connsiteX194" fmla="*/ 1097430 w 5158678"/>
              <a:gd name="connsiteY194" fmla="*/ 124691 h 5181600"/>
              <a:gd name="connsiteX195" fmla="*/ 1111284 w 5158678"/>
              <a:gd name="connsiteY195" fmla="*/ 83128 h 5181600"/>
              <a:gd name="connsiteX196" fmla="*/ 1152848 w 5158678"/>
              <a:gd name="connsiteY196" fmla="*/ 69273 h 5181600"/>
              <a:gd name="connsiteX197" fmla="*/ 1194412 w 5158678"/>
              <a:gd name="connsiteY197" fmla="*/ 27709 h 5181600"/>
              <a:gd name="connsiteX198" fmla="*/ 1263684 w 5158678"/>
              <a:gd name="connsiteY198" fmla="*/ 13855 h 5181600"/>
              <a:gd name="connsiteX199" fmla="*/ 1305248 w 5158678"/>
              <a:gd name="connsiteY199" fmla="*/ 0 h 5181600"/>
              <a:gd name="connsiteX200" fmla="*/ 1637757 w 5158678"/>
              <a:gd name="connsiteY200" fmla="*/ 27709 h 5181600"/>
              <a:gd name="connsiteX201" fmla="*/ 1679321 w 5158678"/>
              <a:gd name="connsiteY201" fmla="*/ 55418 h 5181600"/>
              <a:gd name="connsiteX202" fmla="*/ 1748593 w 5158678"/>
              <a:gd name="connsiteY202" fmla="*/ 124691 h 5181600"/>
              <a:gd name="connsiteX203" fmla="*/ 1734739 w 5158678"/>
              <a:gd name="connsiteY203" fmla="*/ 180109 h 5181600"/>
              <a:gd name="connsiteX204" fmla="*/ 1665466 w 5158678"/>
              <a:gd name="connsiteY204" fmla="*/ 249382 h 5181600"/>
              <a:gd name="connsiteX205" fmla="*/ 1623903 w 5158678"/>
              <a:gd name="connsiteY205" fmla="*/ 263237 h 5181600"/>
              <a:gd name="connsiteX206" fmla="*/ 1610048 w 5158678"/>
              <a:gd name="connsiteY206" fmla="*/ 457200 h 5181600"/>
              <a:gd name="connsiteX207" fmla="*/ 1623903 w 5158678"/>
              <a:gd name="connsiteY207" fmla="*/ 498764 h 5181600"/>
              <a:gd name="connsiteX208" fmla="*/ 1707030 w 5158678"/>
              <a:gd name="connsiteY208" fmla="*/ 568037 h 5181600"/>
              <a:gd name="connsiteX209" fmla="*/ 1900993 w 5158678"/>
              <a:gd name="connsiteY209" fmla="*/ 554182 h 5181600"/>
              <a:gd name="connsiteX210" fmla="*/ 1984121 w 5158678"/>
              <a:gd name="connsiteY210" fmla="*/ 498764 h 5181600"/>
              <a:gd name="connsiteX211" fmla="*/ 2025684 w 5158678"/>
              <a:gd name="connsiteY211" fmla="*/ 471055 h 5181600"/>
              <a:gd name="connsiteX212" fmla="*/ 2455175 w 5158678"/>
              <a:gd name="connsiteY212" fmla="*/ 457200 h 5181600"/>
              <a:gd name="connsiteX213" fmla="*/ 2718412 w 5158678"/>
              <a:gd name="connsiteY213" fmla="*/ 457200 h 5181600"/>
              <a:gd name="connsiteX214" fmla="*/ 2732266 w 5158678"/>
              <a:gd name="connsiteY214" fmla="*/ 498764 h 5181600"/>
              <a:gd name="connsiteX215" fmla="*/ 2718412 w 5158678"/>
              <a:gd name="connsiteY215" fmla="*/ 609600 h 5181600"/>
              <a:gd name="connsiteX216" fmla="*/ 2690703 w 5158678"/>
              <a:gd name="connsiteY216" fmla="*/ 692728 h 5181600"/>
              <a:gd name="connsiteX217" fmla="*/ 2718412 w 5158678"/>
              <a:gd name="connsiteY217" fmla="*/ 845128 h 5181600"/>
              <a:gd name="connsiteX218" fmla="*/ 2732266 w 5158678"/>
              <a:gd name="connsiteY218" fmla="*/ 900546 h 5181600"/>
              <a:gd name="connsiteX219" fmla="*/ 2801539 w 5158678"/>
              <a:gd name="connsiteY219" fmla="*/ 969818 h 5181600"/>
              <a:gd name="connsiteX220" fmla="*/ 2884666 w 5158678"/>
              <a:gd name="connsiteY220" fmla="*/ 983673 h 5181600"/>
              <a:gd name="connsiteX221" fmla="*/ 2912375 w 5158678"/>
              <a:gd name="connsiteY221" fmla="*/ 1066800 h 5181600"/>
              <a:gd name="connsiteX222" fmla="*/ 2926230 w 5158678"/>
              <a:gd name="connsiteY222" fmla="*/ 1108364 h 5181600"/>
              <a:gd name="connsiteX223" fmla="*/ 2940084 w 5158678"/>
              <a:gd name="connsiteY223" fmla="*/ 1149928 h 5181600"/>
              <a:gd name="connsiteX224" fmla="*/ 2967793 w 5158678"/>
              <a:gd name="connsiteY224" fmla="*/ 1191491 h 5181600"/>
              <a:gd name="connsiteX225" fmla="*/ 2995503 w 5158678"/>
              <a:gd name="connsiteY225" fmla="*/ 1219200 h 5181600"/>
              <a:gd name="connsiteX226" fmla="*/ 3037066 w 5158678"/>
              <a:gd name="connsiteY226" fmla="*/ 1233055 h 5181600"/>
              <a:gd name="connsiteX227" fmla="*/ 3217175 w 5158678"/>
              <a:gd name="connsiteY227" fmla="*/ 1205346 h 5181600"/>
              <a:gd name="connsiteX228" fmla="*/ 3300303 w 5158678"/>
              <a:gd name="connsiteY228" fmla="*/ 1149928 h 5181600"/>
              <a:gd name="connsiteX229" fmla="*/ 3494266 w 5158678"/>
              <a:gd name="connsiteY229" fmla="*/ 1163782 h 5181600"/>
              <a:gd name="connsiteX230" fmla="*/ 3549684 w 5158678"/>
              <a:gd name="connsiteY230" fmla="*/ 1233055 h 5181600"/>
              <a:gd name="connsiteX231" fmla="*/ 3577393 w 5158678"/>
              <a:gd name="connsiteY231" fmla="*/ 1302328 h 5181600"/>
              <a:gd name="connsiteX232" fmla="*/ 3729793 w 5158678"/>
              <a:gd name="connsiteY232" fmla="*/ 1399309 h 5181600"/>
              <a:gd name="connsiteX233" fmla="*/ 3771357 w 5158678"/>
              <a:gd name="connsiteY233" fmla="*/ 1413164 h 5181600"/>
              <a:gd name="connsiteX234" fmla="*/ 3840630 w 5158678"/>
              <a:gd name="connsiteY234" fmla="*/ 1537855 h 5181600"/>
              <a:gd name="connsiteX235" fmla="*/ 3896048 w 5158678"/>
              <a:gd name="connsiteY235" fmla="*/ 1607128 h 5181600"/>
              <a:gd name="connsiteX236" fmla="*/ 3923757 w 5158678"/>
              <a:gd name="connsiteY236" fmla="*/ 1648691 h 5181600"/>
              <a:gd name="connsiteX237" fmla="*/ 4006884 w 5158678"/>
              <a:gd name="connsiteY237" fmla="*/ 1704109 h 5181600"/>
              <a:gd name="connsiteX238" fmla="*/ 4117721 w 5158678"/>
              <a:gd name="connsiteY238" fmla="*/ 1828800 h 5181600"/>
              <a:gd name="connsiteX239" fmla="*/ 4159284 w 5158678"/>
              <a:gd name="connsiteY239" fmla="*/ 1911928 h 5181600"/>
              <a:gd name="connsiteX240" fmla="*/ 4200848 w 5158678"/>
              <a:gd name="connsiteY240" fmla="*/ 1953491 h 5181600"/>
              <a:gd name="connsiteX241" fmla="*/ 4297830 w 5158678"/>
              <a:gd name="connsiteY241" fmla="*/ 2064328 h 5181600"/>
              <a:gd name="connsiteX242" fmla="*/ 4339393 w 5158678"/>
              <a:gd name="connsiteY242" fmla="*/ 2078182 h 5181600"/>
              <a:gd name="connsiteX243" fmla="*/ 4422521 w 5158678"/>
              <a:gd name="connsiteY243" fmla="*/ 2133600 h 5181600"/>
              <a:gd name="connsiteX244" fmla="*/ 4491793 w 5158678"/>
              <a:gd name="connsiteY244" fmla="*/ 2189018 h 5181600"/>
              <a:gd name="connsiteX245" fmla="*/ 4533357 w 5158678"/>
              <a:gd name="connsiteY245" fmla="*/ 2175164 h 5181600"/>
              <a:gd name="connsiteX246" fmla="*/ 4574921 w 5158678"/>
              <a:gd name="connsiteY246" fmla="*/ 2036618 h 5181600"/>
              <a:gd name="connsiteX247" fmla="*/ 4616484 w 5158678"/>
              <a:gd name="connsiteY247" fmla="*/ 2022764 h 5181600"/>
              <a:gd name="connsiteX248" fmla="*/ 4644193 w 5158678"/>
              <a:gd name="connsiteY248" fmla="*/ 1981200 h 5181600"/>
              <a:gd name="connsiteX249" fmla="*/ 4768884 w 5158678"/>
              <a:gd name="connsiteY249" fmla="*/ 1911928 h 5181600"/>
              <a:gd name="connsiteX250" fmla="*/ 4838157 w 5158678"/>
              <a:gd name="connsiteY250" fmla="*/ 1898073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5158678" h="5181600">
                <a:moveTo>
                  <a:pt x="4838157" y="1898073"/>
                </a:moveTo>
                <a:cubicBezTo>
                  <a:pt x="4863557" y="1900382"/>
                  <a:pt x="4912048" y="1898073"/>
                  <a:pt x="4921284" y="1925782"/>
                </a:cubicBezTo>
                <a:cubicBezTo>
                  <a:pt x="4930520" y="1953491"/>
                  <a:pt x="4928340" y="1988256"/>
                  <a:pt x="4948993" y="2008909"/>
                </a:cubicBezTo>
                <a:cubicBezTo>
                  <a:pt x="4958230" y="2018145"/>
                  <a:pt x="4968543" y="2026418"/>
                  <a:pt x="4976703" y="2036618"/>
                </a:cubicBezTo>
                <a:cubicBezTo>
                  <a:pt x="4987105" y="2049620"/>
                  <a:pt x="4992638" y="2066408"/>
                  <a:pt x="5004412" y="2078182"/>
                </a:cubicBezTo>
                <a:cubicBezTo>
                  <a:pt x="5016186" y="2089956"/>
                  <a:pt x="5032121" y="2096655"/>
                  <a:pt x="5045975" y="2105891"/>
                </a:cubicBezTo>
                <a:cubicBezTo>
                  <a:pt x="5154219" y="2268257"/>
                  <a:pt x="5061292" y="2102017"/>
                  <a:pt x="5115248" y="2299855"/>
                </a:cubicBezTo>
                <a:cubicBezTo>
                  <a:pt x="5119629" y="2315919"/>
                  <a:pt x="5135510" y="2326525"/>
                  <a:pt x="5142957" y="2341418"/>
                </a:cubicBezTo>
                <a:cubicBezTo>
                  <a:pt x="5149488" y="2354480"/>
                  <a:pt x="5152194" y="2369127"/>
                  <a:pt x="5156812" y="2382982"/>
                </a:cubicBezTo>
                <a:cubicBezTo>
                  <a:pt x="5152194" y="2447637"/>
                  <a:pt x="5158678" y="2514062"/>
                  <a:pt x="5142957" y="2576946"/>
                </a:cubicBezTo>
                <a:cubicBezTo>
                  <a:pt x="5138918" y="2593100"/>
                  <a:pt x="5113167" y="2592881"/>
                  <a:pt x="5101393" y="2604655"/>
                </a:cubicBezTo>
                <a:cubicBezTo>
                  <a:pt x="5038725" y="2667322"/>
                  <a:pt x="5113037" y="2633100"/>
                  <a:pt x="5032121" y="2660073"/>
                </a:cubicBezTo>
                <a:cubicBezTo>
                  <a:pt x="4999794" y="2655455"/>
                  <a:pt x="4967160" y="2652622"/>
                  <a:pt x="4935139" y="2646218"/>
                </a:cubicBezTo>
                <a:cubicBezTo>
                  <a:pt x="4920819" y="2643354"/>
                  <a:pt x="4908179" y="2632364"/>
                  <a:pt x="4893575" y="2632364"/>
                </a:cubicBezTo>
                <a:cubicBezTo>
                  <a:pt x="4874534" y="2632364"/>
                  <a:pt x="4856630" y="2641600"/>
                  <a:pt x="4838157" y="2646218"/>
                </a:cubicBezTo>
                <a:cubicBezTo>
                  <a:pt x="4824302" y="2655455"/>
                  <a:pt x="4805418" y="2659808"/>
                  <a:pt x="4796593" y="2673928"/>
                </a:cubicBezTo>
                <a:cubicBezTo>
                  <a:pt x="4781113" y="2698696"/>
                  <a:pt x="4778120" y="2729346"/>
                  <a:pt x="4768884" y="2757055"/>
                </a:cubicBezTo>
                <a:lnTo>
                  <a:pt x="4741175" y="2840182"/>
                </a:lnTo>
                <a:cubicBezTo>
                  <a:pt x="4736557" y="2854037"/>
                  <a:pt x="4735422" y="2869595"/>
                  <a:pt x="4727321" y="2881746"/>
                </a:cubicBezTo>
                <a:cubicBezTo>
                  <a:pt x="4688743" y="2939612"/>
                  <a:pt x="4711386" y="2911535"/>
                  <a:pt x="4658048" y="2964873"/>
                </a:cubicBezTo>
                <a:cubicBezTo>
                  <a:pt x="4619628" y="3080130"/>
                  <a:pt x="4678095" y="2896471"/>
                  <a:pt x="4630339" y="3103418"/>
                </a:cubicBezTo>
                <a:cubicBezTo>
                  <a:pt x="4630333" y="3103443"/>
                  <a:pt x="4595707" y="3207314"/>
                  <a:pt x="4588775" y="3228109"/>
                </a:cubicBezTo>
                <a:cubicBezTo>
                  <a:pt x="4584157" y="3241964"/>
                  <a:pt x="4578463" y="3255505"/>
                  <a:pt x="4574921" y="3269673"/>
                </a:cubicBezTo>
                <a:cubicBezTo>
                  <a:pt x="4570303" y="3288146"/>
                  <a:pt x="4566538" y="3306853"/>
                  <a:pt x="4561066" y="3325091"/>
                </a:cubicBezTo>
                <a:cubicBezTo>
                  <a:pt x="4552673" y="3353067"/>
                  <a:pt x="4533357" y="3408218"/>
                  <a:pt x="4533357" y="3408218"/>
                </a:cubicBezTo>
                <a:cubicBezTo>
                  <a:pt x="4542593" y="3417455"/>
                  <a:pt x="4555224" y="3424245"/>
                  <a:pt x="4561066" y="3435928"/>
                </a:cubicBezTo>
                <a:cubicBezTo>
                  <a:pt x="4574128" y="3462052"/>
                  <a:pt x="4588775" y="3519055"/>
                  <a:pt x="4588775" y="3519055"/>
                </a:cubicBezTo>
                <a:cubicBezTo>
                  <a:pt x="4584157" y="3602182"/>
                  <a:pt x="4586695" y="3686018"/>
                  <a:pt x="4574921" y="3768437"/>
                </a:cubicBezTo>
                <a:cubicBezTo>
                  <a:pt x="4572566" y="3784921"/>
                  <a:pt x="4554659" y="3795107"/>
                  <a:pt x="4547212" y="3810000"/>
                </a:cubicBezTo>
                <a:cubicBezTo>
                  <a:pt x="4540681" y="3823062"/>
                  <a:pt x="4537975" y="3837709"/>
                  <a:pt x="4533357" y="3851564"/>
                </a:cubicBezTo>
                <a:cubicBezTo>
                  <a:pt x="4528739" y="4031673"/>
                  <a:pt x="4528073" y="4211927"/>
                  <a:pt x="4519503" y="4391891"/>
                </a:cubicBezTo>
                <a:cubicBezTo>
                  <a:pt x="4518808" y="4406479"/>
                  <a:pt x="4505648" y="4418851"/>
                  <a:pt x="4505648" y="4433455"/>
                </a:cubicBezTo>
                <a:cubicBezTo>
                  <a:pt x="4505648" y="4681378"/>
                  <a:pt x="4492562" y="4629722"/>
                  <a:pt x="4533357" y="4752109"/>
                </a:cubicBezTo>
                <a:cubicBezTo>
                  <a:pt x="4537975" y="4789055"/>
                  <a:pt x="4541091" y="4826219"/>
                  <a:pt x="4547212" y="4862946"/>
                </a:cubicBezTo>
                <a:cubicBezTo>
                  <a:pt x="4553012" y="4897744"/>
                  <a:pt x="4563939" y="4926982"/>
                  <a:pt x="4574921" y="4959928"/>
                </a:cubicBezTo>
                <a:cubicBezTo>
                  <a:pt x="4561066" y="4964546"/>
                  <a:pt x="4546419" y="4967251"/>
                  <a:pt x="4533357" y="4973782"/>
                </a:cubicBezTo>
                <a:cubicBezTo>
                  <a:pt x="4425916" y="5027501"/>
                  <a:pt x="4554709" y="4980518"/>
                  <a:pt x="4450230" y="5015346"/>
                </a:cubicBezTo>
                <a:cubicBezTo>
                  <a:pt x="4468703" y="5029200"/>
                  <a:pt x="4483578" y="5050118"/>
                  <a:pt x="4505648" y="5056909"/>
                </a:cubicBezTo>
                <a:cubicBezTo>
                  <a:pt x="4545618" y="5069207"/>
                  <a:pt x="4594030" y="5050016"/>
                  <a:pt x="4630339" y="5070764"/>
                </a:cubicBezTo>
                <a:cubicBezTo>
                  <a:pt x="4644796" y="5079025"/>
                  <a:pt x="4610077" y="5097435"/>
                  <a:pt x="4602630" y="5112328"/>
                </a:cubicBezTo>
                <a:cubicBezTo>
                  <a:pt x="4569170" y="5179247"/>
                  <a:pt x="4617275" y="5134891"/>
                  <a:pt x="4547212" y="5181600"/>
                </a:cubicBezTo>
                <a:cubicBezTo>
                  <a:pt x="4508997" y="5176823"/>
                  <a:pt x="4437529" y="5175250"/>
                  <a:pt x="4394812" y="5153891"/>
                </a:cubicBezTo>
                <a:cubicBezTo>
                  <a:pt x="4379919" y="5146444"/>
                  <a:pt x="4367103" y="5135418"/>
                  <a:pt x="4353248" y="5126182"/>
                </a:cubicBezTo>
                <a:cubicBezTo>
                  <a:pt x="4348630" y="5112327"/>
                  <a:pt x="4348742" y="5095837"/>
                  <a:pt x="4339393" y="5084618"/>
                </a:cubicBezTo>
                <a:cubicBezTo>
                  <a:pt x="4324611" y="5066879"/>
                  <a:pt x="4300303" y="5059383"/>
                  <a:pt x="4283975" y="5043055"/>
                </a:cubicBezTo>
                <a:cubicBezTo>
                  <a:pt x="4272201" y="5031281"/>
                  <a:pt x="4265502" y="5015346"/>
                  <a:pt x="4256266" y="5001491"/>
                </a:cubicBezTo>
                <a:cubicBezTo>
                  <a:pt x="4264085" y="4946761"/>
                  <a:pt x="4270471" y="4889253"/>
                  <a:pt x="4283975" y="4835237"/>
                </a:cubicBezTo>
                <a:cubicBezTo>
                  <a:pt x="4287517" y="4821069"/>
                  <a:pt x="4293818" y="4807715"/>
                  <a:pt x="4297830" y="4793673"/>
                </a:cubicBezTo>
                <a:cubicBezTo>
                  <a:pt x="4303061" y="4775364"/>
                  <a:pt x="4304183" y="4755757"/>
                  <a:pt x="4311684" y="4738255"/>
                </a:cubicBezTo>
                <a:cubicBezTo>
                  <a:pt x="4318243" y="4722950"/>
                  <a:pt x="4331946" y="4711584"/>
                  <a:pt x="4339393" y="4696691"/>
                </a:cubicBezTo>
                <a:cubicBezTo>
                  <a:pt x="4345924" y="4683629"/>
                  <a:pt x="4348630" y="4668982"/>
                  <a:pt x="4353248" y="4655128"/>
                </a:cubicBezTo>
                <a:cubicBezTo>
                  <a:pt x="4357866" y="4613564"/>
                  <a:pt x="4360228" y="4571687"/>
                  <a:pt x="4367103" y="4530437"/>
                </a:cubicBezTo>
                <a:cubicBezTo>
                  <a:pt x="4378239" y="4463622"/>
                  <a:pt x="4400211" y="4507887"/>
                  <a:pt x="4367103" y="4419600"/>
                </a:cubicBezTo>
                <a:cubicBezTo>
                  <a:pt x="4361256" y="4404009"/>
                  <a:pt x="4348630" y="4391891"/>
                  <a:pt x="4339393" y="4378037"/>
                </a:cubicBezTo>
                <a:cubicBezTo>
                  <a:pt x="4334775" y="4364182"/>
                  <a:pt x="4332631" y="4349239"/>
                  <a:pt x="4325539" y="4336473"/>
                </a:cubicBezTo>
                <a:cubicBezTo>
                  <a:pt x="4309366" y="4307362"/>
                  <a:pt x="4288594" y="4281055"/>
                  <a:pt x="4270121" y="4253346"/>
                </a:cubicBezTo>
                <a:lnTo>
                  <a:pt x="4242412" y="4211782"/>
                </a:lnTo>
                <a:cubicBezTo>
                  <a:pt x="4233176" y="4197927"/>
                  <a:pt x="4219969" y="4186015"/>
                  <a:pt x="4214703" y="4170218"/>
                </a:cubicBezTo>
                <a:cubicBezTo>
                  <a:pt x="4179878" y="4065749"/>
                  <a:pt x="4226854" y="4194520"/>
                  <a:pt x="4173139" y="4087091"/>
                </a:cubicBezTo>
                <a:cubicBezTo>
                  <a:pt x="4166608" y="4074029"/>
                  <a:pt x="4166376" y="4058294"/>
                  <a:pt x="4159284" y="4045528"/>
                </a:cubicBezTo>
                <a:cubicBezTo>
                  <a:pt x="4143111" y="4016417"/>
                  <a:pt x="4103866" y="3962400"/>
                  <a:pt x="4103866" y="3962400"/>
                </a:cubicBezTo>
                <a:cubicBezTo>
                  <a:pt x="4089234" y="3918502"/>
                  <a:pt x="4092997" y="3917640"/>
                  <a:pt x="4062303" y="3879273"/>
                </a:cubicBezTo>
                <a:cubicBezTo>
                  <a:pt x="4054143" y="3869073"/>
                  <a:pt x="4042753" y="3861764"/>
                  <a:pt x="4034593" y="3851564"/>
                </a:cubicBezTo>
                <a:cubicBezTo>
                  <a:pt x="4024191" y="3838562"/>
                  <a:pt x="4017946" y="3822445"/>
                  <a:pt x="4006884" y="3810000"/>
                </a:cubicBezTo>
                <a:cubicBezTo>
                  <a:pt x="3929303" y="3722722"/>
                  <a:pt x="3931636" y="3732126"/>
                  <a:pt x="3840630" y="3671455"/>
                </a:cubicBezTo>
                <a:lnTo>
                  <a:pt x="3757503" y="3616037"/>
                </a:lnTo>
                <a:lnTo>
                  <a:pt x="3715939" y="3588328"/>
                </a:lnTo>
                <a:cubicBezTo>
                  <a:pt x="3647147" y="3485138"/>
                  <a:pt x="3735558" y="3611870"/>
                  <a:pt x="3646666" y="3505200"/>
                </a:cubicBezTo>
                <a:cubicBezTo>
                  <a:pt x="3636006" y="3492408"/>
                  <a:pt x="3631959" y="3474039"/>
                  <a:pt x="3618957" y="3463637"/>
                </a:cubicBezTo>
                <a:cubicBezTo>
                  <a:pt x="3607553" y="3454514"/>
                  <a:pt x="3591248" y="3454400"/>
                  <a:pt x="3577393" y="3449782"/>
                </a:cubicBezTo>
                <a:cubicBezTo>
                  <a:pt x="3563539" y="3454400"/>
                  <a:pt x="3547234" y="3454514"/>
                  <a:pt x="3535830" y="3463637"/>
                </a:cubicBezTo>
                <a:cubicBezTo>
                  <a:pt x="3522828" y="3474039"/>
                  <a:pt x="3518781" y="3492408"/>
                  <a:pt x="3508121" y="3505200"/>
                </a:cubicBezTo>
                <a:cubicBezTo>
                  <a:pt x="3468205" y="3553099"/>
                  <a:pt x="3476220" y="3543543"/>
                  <a:pt x="3424993" y="3560618"/>
                </a:cubicBezTo>
                <a:cubicBezTo>
                  <a:pt x="3415757" y="3569855"/>
                  <a:pt x="3409795" y="3584575"/>
                  <a:pt x="3397284" y="3588328"/>
                </a:cubicBezTo>
                <a:cubicBezTo>
                  <a:pt x="3309037" y="3614802"/>
                  <a:pt x="3237931" y="3597330"/>
                  <a:pt x="3147903" y="3588328"/>
                </a:cubicBezTo>
                <a:cubicBezTo>
                  <a:pt x="3138666" y="3579091"/>
                  <a:pt x="3128031" y="3571068"/>
                  <a:pt x="3120193" y="3560618"/>
                </a:cubicBezTo>
                <a:cubicBezTo>
                  <a:pt x="3100212" y="3533976"/>
                  <a:pt x="3088323" y="3501039"/>
                  <a:pt x="3064775" y="3477491"/>
                </a:cubicBezTo>
                <a:lnTo>
                  <a:pt x="2995503" y="3408218"/>
                </a:lnTo>
                <a:cubicBezTo>
                  <a:pt x="2986266" y="3398981"/>
                  <a:pt x="2975039" y="3391378"/>
                  <a:pt x="2967793" y="3380509"/>
                </a:cubicBezTo>
                <a:cubicBezTo>
                  <a:pt x="2958557" y="3366655"/>
                  <a:pt x="2951146" y="3351391"/>
                  <a:pt x="2940084" y="3338946"/>
                </a:cubicBezTo>
                <a:cubicBezTo>
                  <a:pt x="2914050" y="3309657"/>
                  <a:pt x="2856957" y="3255818"/>
                  <a:pt x="2856957" y="3255818"/>
                </a:cubicBezTo>
                <a:cubicBezTo>
                  <a:pt x="2817710" y="3138075"/>
                  <a:pt x="2872448" y="3281636"/>
                  <a:pt x="2815393" y="3186546"/>
                </a:cubicBezTo>
                <a:cubicBezTo>
                  <a:pt x="2807879" y="3174023"/>
                  <a:pt x="2810662" y="3156386"/>
                  <a:pt x="2801539" y="3144982"/>
                </a:cubicBezTo>
                <a:cubicBezTo>
                  <a:pt x="2791137" y="3131980"/>
                  <a:pt x="2772767" y="3127933"/>
                  <a:pt x="2759975" y="3117273"/>
                </a:cubicBezTo>
                <a:cubicBezTo>
                  <a:pt x="2722684" y="3086197"/>
                  <a:pt x="2721078" y="3067658"/>
                  <a:pt x="2676848" y="3048000"/>
                </a:cubicBezTo>
                <a:cubicBezTo>
                  <a:pt x="2650158" y="3036138"/>
                  <a:pt x="2618023" y="3036492"/>
                  <a:pt x="2593721" y="3020291"/>
                </a:cubicBezTo>
                <a:cubicBezTo>
                  <a:pt x="2579866" y="3011055"/>
                  <a:pt x="2567373" y="2999345"/>
                  <a:pt x="2552157" y="2992582"/>
                </a:cubicBezTo>
                <a:cubicBezTo>
                  <a:pt x="2525467" y="2980720"/>
                  <a:pt x="2469030" y="2964873"/>
                  <a:pt x="2469030" y="2964873"/>
                </a:cubicBezTo>
                <a:cubicBezTo>
                  <a:pt x="2455175" y="2951018"/>
                  <a:pt x="2442518" y="2935852"/>
                  <a:pt x="2427466" y="2923309"/>
                </a:cubicBezTo>
                <a:cubicBezTo>
                  <a:pt x="2414674" y="2912649"/>
                  <a:pt x="2398434" y="2906565"/>
                  <a:pt x="2385903" y="2895600"/>
                </a:cubicBezTo>
                <a:cubicBezTo>
                  <a:pt x="2361327" y="2874096"/>
                  <a:pt x="2316630" y="2826328"/>
                  <a:pt x="2316630" y="2826328"/>
                </a:cubicBezTo>
                <a:cubicBezTo>
                  <a:pt x="2312012" y="2812473"/>
                  <a:pt x="2309867" y="2797530"/>
                  <a:pt x="2302775" y="2784764"/>
                </a:cubicBezTo>
                <a:cubicBezTo>
                  <a:pt x="2286602" y="2755653"/>
                  <a:pt x="2247357" y="2701637"/>
                  <a:pt x="2247357" y="2701637"/>
                </a:cubicBezTo>
                <a:cubicBezTo>
                  <a:pt x="2244095" y="2688587"/>
                  <a:pt x="2228685" y="2620922"/>
                  <a:pt x="2219648" y="2604655"/>
                </a:cubicBezTo>
                <a:cubicBezTo>
                  <a:pt x="2180483" y="2534159"/>
                  <a:pt x="2178560" y="2535859"/>
                  <a:pt x="2136521" y="2493818"/>
                </a:cubicBezTo>
                <a:cubicBezTo>
                  <a:pt x="2131903" y="2479964"/>
                  <a:pt x="2131428" y="2463938"/>
                  <a:pt x="2122666" y="2452255"/>
                </a:cubicBezTo>
                <a:cubicBezTo>
                  <a:pt x="2050715" y="2356322"/>
                  <a:pt x="2075926" y="2408687"/>
                  <a:pt x="2011830" y="2355273"/>
                </a:cubicBezTo>
                <a:cubicBezTo>
                  <a:pt x="1942644" y="2297618"/>
                  <a:pt x="2001745" y="2324202"/>
                  <a:pt x="1928703" y="2299855"/>
                </a:cubicBezTo>
                <a:cubicBezTo>
                  <a:pt x="1864172" y="2235326"/>
                  <a:pt x="1947712" y="2309360"/>
                  <a:pt x="1845575" y="2258291"/>
                </a:cubicBezTo>
                <a:cubicBezTo>
                  <a:pt x="1815789" y="2243398"/>
                  <a:pt x="1790157" y="2221346"/>
                  <a:pt x="1762448" y="2202873"/>
                </a:cubicBezTo>
                <a:lnTo>
                  <a:pt x="1720884" y="2175164"/>
                </a:lnTo>
                <a:cubicBezTo>
                  <a:pt x="1707030" y="2165928"/>
                  <a:pt x="1695117" y="2152721"/>
                  <a:pt x="1679321" y="2147455"/>
                </a:cubicBezTo>
                <a:cubicBezTo>
                  <a:pt x="1665466" y="2142837"/>
                  <a:pt x="1650819" y="2140131"/>
                  <a:pt x="1637757" y="2133600"/>
                </a:cubicBezTo>
                <a:cubicBezTo>
                  <a:pt x="1622864" y="2126153"/>
                  <a:pt x="1611409" y="2112654"/>
                  <a:pt x="1596193" y="2105891"/>
                </a:cubicBezTo>
                <a:cubicBezTo>
                  <a:pt x="1569503" y="2094029"/>
                  <a:pt x="1540775" y="2087418"/>
                  <a:pt x="1513066" y="2078182"/>
                </a:cubicBezTo>
                <a:lnTo>
                  <a:pt x="1471503" y="2064328"/>
                </a:lnTo>
                <a:cubicBezTo>
                  <a:pt x="1277647" y="2072756"/>
                  <a:pt x="1189672" y="1990682"/>
                  <a:pt x="1125139" y="2119746"/>
                </a:cubicBezTo>
                <a:cubicBezTo>
                  <a:pt x="1118608" y="2132808"/>
                  <a:pt x="1115902" y="2147455"/>
                  <a:pt x="1111284" y="2161309"/>
                </a:cubicBezTo>
                <a:cubicBezTo>
                  <a:pt x="1115902" y="2193636"/>
                  <a:pt x="1113011" y="2227971"/>
                  <a:pt x="1125139" y="2258291"/>
                </a:cubicBezTo>
                <a:cubicBezTo>
                  <a:pt x="1132416" y="2276483"/>
                  <a:pt x="1154160" y="2284803"/>
                  <a:pt x="1166703" y="2299855"/>
                </a:cubicBezTo>
                <a:cubicBezTo>
                  <a:pt x="1177363" y="2312647"/>
                  <a:pt x="1185176" y="2327564"/>
                  <a:pt x="1194412" y="2341418"/>
                </a:cubicBezTo>
                <a:cubicBezTo>
                  <a:pt x="1214470" y="2401596"/>
                  <a:pt x="1219548" y="2396176"/>
                  <a:pt x="1194412" y="2479964"/>
                </a:cubicBezTo>
                <a:cubicBezTo>
                  <a:pt x="1189627" y="2495913"/>
                  <a:pt x="1174150" y="2506635"/>
                  <a:pt x="1166703" y="2521528"/>
                </a:cubicBezTo>
                <a:cubicBezTo>
                  <a:pt x="1160172" y="2534590"/>
                  <a:pt x="1159940" y="2550325"/>
                  <a:pt x="1152848" y="2563091"/>
                </a:cubicBezTo>
                <a:cubicBezTo>
                  <a:pt x="1136675" y="2592202"/>
                  <a:pt x="1107961" y="2614625"/>
                  <a:pt x="1097430" y="2646218"/>
                </a:cubicBezTo>
                <a:cubicBezTo>
                  <a:pt x="1092812" y="2660073"/>
                  <a:pt x="1090667" y="2675016"/>
                  <a:pt x="1083575" y="2687782"/>
                </a:cubicBezTo>
                <a:cubicBezTo>
                  <a:pt x="1067402" y="2716893"/>
                  <a:pt x="1046630" y="2743200"/>
                  <a:pt x="1028157" y="2770909"/>
                </a:cubicBezTo>
                <a:lnTo>
                  <a:pt x="1000448" y="2812473"/>
                </a:lnTo>
                <a:cubicBezTo>
                  <a:pt x="995830" y="2830946"/>
                  <a:pt x="991824" y="2849582"/>
                  <a:pt x="986593" y="2867891"/>
                </a:cubicBezTo>
                <a:cubicBezTo>
                  <a:pt x="982581" y="2881933"/>
                  <a:pt x="973373" y="2894865"/>
                  <a:pt x="972739" y="2909455"/>
                </a:cubicBezTo>
                <a:cubicBezTo>
                  <a:pt x="945249" y="3541718"/>
                  <a:pt x="1070177" y="3338259"/>
                  <a:pt x="931175" y="3546764"/>
                </a:cubicBezTo>
                <a:cubicBezTo>
                  <a:pt x="935793" y="3662219"/>
                  <a:pt x="945030" y="3777581"/>
                  <a:pt x="945030" y="3893128"/>
                </a:cubicBezTo>
                <a:cubicBezTo>
                  <a:pt x="945030" y="3921219"/>
                  <a:pt x="943738" y="3951129"/>
                  <a:pt x="931175" y="3976255"/>
                </a:cubicBezTo>
                <a:cubicBezTo>
                  <a:pt x="923728" y="3991148"/>
                  <a:pt x="903466" y="3994728"/>
                  <a:pt x="889612" y="4003964"/>
                </a:cubicBezTo>
                <a:cubicBezTo>
                  <a:pt x="880376" y="4017819"/>
                  <a:pt x="872305" y="4032526"/>
                  <a:pt x="861903" y="4045528"/>
                </a:cubicBezTo>
                <a:cubicBezTo>
                  <a:pt x="839886" y="4073049"/>
                  <a:pt x="805716" y="4094595"/>
                  <a:pt x="778775" y="4114800"/>
                </a:cubicBezTo>
                <a:cubicBezTo>
                  <a:pt x="679771" y="4263308"/>
                  <a:pt x="833943" y="4037934"/>
                  <a:pt x="709503" y="4197928"/>
                </a:cubicBezTo>
                <a:cubicBezTo>
                  <a:pt x="689057" y="4224215"/>
                  <a:pt x="672557" y="4253346"/>
                  <a:pt x="654084" y="4281055"/>
                </a:cubicBezTo>
                <a:cubicBezTo>
                  <a:pt x="644848" y="4294909"/>
                  <a:pt x="640229" y="4313381"/>
                  <a:pt x="626375" y="4322618"/>
                </a:cubicBezTo>
                <a:cubicBezTo>
                  <a:pt x="612521" y="4331855"/>
                  <a:pt x="597604" y="4339668"/>
                  <a:pt x="584812" y="4350328"/>
                </a:cubicBezTo>
                <a:cubicBezTo>
                  <a:pt x="569760" y="4362871"/>
                  <a:pt x="559551" y="4381023"/>
                  <a:pt x="543248" y="4391891"/>
                </a:cubicBezTo>
                <a:cubicBezTo>
                  <a:pt x="531097" y="4399992"/>
                  <a:pt x="514450" y="4398654"/>
                  <a:pt x="501684" y="4405746"/>
                </a:cubicBezTo>
                <a:cubicBezTo>
                  <a:pt x="472573" y="4421919"/>
                  <a:pt x="418557" y="4461164"/>
                  <a:pt x="418557" y="4461164"/>
                </a:cubicBezTo>
                <a:cubicBezTo>
                  <a:pt x="381612" y="4456546"/>
                  <a:pt x="344353" y="4453969"/>
                  <a:pt x="307721" y="4447309"/>
                </a:cubicBezTo>
                <a:cubicBezTo>
                  <a:pt x="293353" y="4444697"/>
                  <a:pt x="280761" y="4433455"/>
                  <a:pt x="266157" y="4433455"/>
                </a:cubicBezTo>
                <a:cubicBezTo>
                  <a:pt x="238066" y="4433455"/>
                  <a:pt x="210739" y="4442691"/>
                  <a:pt x="183030" y="4447309"/>
                </a:cubicBezTo>
                <a:cubicBezTo>
                  <a:pt x="169175" y="4456545"/>
                  <a:pt x="154468" y="4464616"/>
                  <a:pt x="141466" y="4475018"/>
                </a:cubicBezTo>
                <a:cubicBezTo>
                  <a:pt x="42758" y="4553985"/>
                  <a:pt x="200122" y="4445152"/>
                  <a:pt x="72193" y="4530437"/>
                </a:cubicBezTo>
                <a:cubicBezTo>
                  <a:pt x="61007" y="4519251"/>
                  <a:pt x="5677" y="4469353"/>
                  <a:pt x="2921" y="4447309"/>
                </a:cubicBezTo>
                <a:cubicBezTo>
                  <a:pt x="0" y="4423943"/>
                  <a:pt x="11064" y="4400882"/>
                  <a:pt x="16775" y="4378037"/>
                </a:cubicBezTo>
                <a:cubicBezTo>
                  <a:pt x="26942" y="4337368"/>
                  <a:pt x="33564" y="4320662"/>
                  <a:pt x="72193" y="4294909"/>
                </a:cubicBezTo>
                <a:cubicBezTo>
                  <a:pt x="84344" y="4286808"/>
                  <a:pt x="99902" y="4285673"/>
                  <a:pt x="113757" y="4281055"/>
                </a:cubicBezTo>
                <a:cubicBezTo>
                  <a:pt x="127612" y="4267200"/>
                  <a:pt x="144453" y="4255794"/>
                  <a:pt x="155321" y="4239491"/>
                </a:cubicBezTo>
                <a:cubicBezTo>
                  <a:pt x="163422" y="4227340"/>
                  <a:pt x="167562" y="4212442"/>
                  <a:pt x="169175" y="4197928"/>
                </a:cubicBezTo>
                <a:cubicBezTo>
                  <a:pt x="176842" y="4128926"/>
                  <a:pt x="175363" y="4059111"/>
                  <a:pt x="183030" y="3990109"/>
                </a:cubicBezTo>
                <a:cubicBezTo>
                  <a:pt x="186854" y="3955693"/>
                  <a:pt x="206223" y="3934537"/>
                  <a:pt x="224593" y="3906982"/>
                </a:cubicBezTo>
                <a:cubicBezTo>
                  <a:pt x="247726" y="3698790"/>
                  <a:pt x="227424" y="3860877"/>
                  <a:pt x="252303" y="3699164"/>
                </a:cubicBezTo>
                <a:cubicBezTo>
                  <a:pt x="257268" y="3666888"/>
                  <a:pt x="256774" y="3633460"/>
                  <a:pt x="266157" y="3602182"/>
                </a:cubicBezTo>
                <a:cubicBezTo>
                  <a:pt x="270942" y="3586233"/>
                  <a:pt x="287103" y="3575834"/>
                  <a:pt x="293866" y="3560618"/>
                </a:cubicBezTo>
                <a:cubicBezTo>
                  <a:pt x="305728" y="3533928"/>
                  <a:pt x="312339" y="3505200"/>
                  <a:pt x="321575" y="3477491"/>
                </a:cubicBezTo>
                <a:cubicBezTo>
                  <a:pt x="326193" y="3463637"/>
                  <a:pt x="327329" y="3448079"/>
                  <a:pt x="335430" y="3435928"/>
                </a:cubicBezTo>
                <a:lnTo>
                  <a:pt x="363139" y="3394364"/>
                </a:lnTo>
                <a:lnTo>
                  <a:pt x="404703" y="3269673"/>
                </a:lnTo>
                <a:lnTo>
                  <a:pt x="418557" y="3228109"/>
                </a:lnTo>
                <a:lnTo>
                  <a:pt x="432412" y="3186546"/>
                </a:lnTo>
                <a:cubicBezTo>
                  <a:pt x="440826" y="3119232"/>
                  <a:pt x="444251" y="3069915"/>
                  <a:pt x="460121" y="3006437"/>
                </a:cubicBezTo>
                <a:cubicBezTo>
                  <a:pt x="463663" y="2992269"/>
                  <a:pt x="465874" y="2977024"/>
                  <a:pt x="473975" y="2964873"/>
                </a:cubicBezTo>
                <a:cubicBezTo>
                  <a:pt x="484843" y="2948570"/>
                  <a:pt x="501684" y="2937164"/>
                  <a:pt x="515539" y="2923309"/>
                </a:cubicBezTo>
                <a:cubicBezTo>
                  <a:pt x="548383" y="2759085"/>
                  <a:pt x="505212" y="2929227"/>
                  <a:pt x="557103" y="2812473"/>
                </a:cubicBezTo>
                <a:cubicBezTo>
                  <a:pt x="568966" y="2785783"/>
                  <a:pt x="584812" y="2729346"/>
                  <a:pt x="584812" y="2729346"/>
                </a:cubicBezTo>
                <a:cubicBezTo>
                  <a:pt x="589430" y="2655455"/>
                  <a:pt x="595584" y="2581644"/>
                  <a:pt x="598666" y="2507673"/>
                </a:cubicBezTo>
                <a:cubicBezTo>
                  <a:pt x="604821" y="2359947"/>
                  <a:pt x="604320" y="2211954"/>
                  <a:pt x="612521" y="2064328"/>
                </a:cubicBezTo>
                <a:cubicBezTo>
                  <a:pt x="614626" y="2026444"/>
                  <a:pt x="632081" y="2002659"/>
                  <a:pt x="640230" y="1967346"/>
                </a:cubicBezTo>
                <a:cubicBezTo>
                  <a:pt x="650820" y="1921456"/>
                  <a:pt x="667939" y="1828800"/>
                  <a:pt x="667939" y="1828800"/>
                </a:cubicBezTo>
                <a:cubicBezTo>
                  <a:pt x="672557" y="1778000"/>
                  <a:pt x="675051" y="1726962"/>
                  <a:pt x="681793" y="1676400"/>
                </a:cubicBezTo>
                <a:cubicBezTo>
                  <a:pt x="685659" y="1647407"/>
                  <a:pt x="700005" y="1607912"/>
                  <a:pt x="709503" y="1579418"/>
                </a:cubicBezTo>
                <a:cubicBezTo>
                  <a:pt x="704885" y="1514764"/>
                  <a:pt x="721629" y="1444839"/>
                  <a:pt x="695648" y="1385455"/>
                </a:cubicBezTo>
                <a:cubicBezTo>
                  <a:pt x="683941" y="1358696"/>
                  <a:pt x="612521" y="1357746"/>
                  <a:pt x="612521" y="1357746"/>
                </a:cubicBezTo>
                <a:cubicBezTo>
                  <a:pt x="584812" y="1362364"/>
                  <a:pt x="549257" y="1351736"/>
                  <a:pt x="529393" y="1371600"/>
                </a:cubicBezTo>
                <a:cubicBezTo>
                  <a:pt x="515929" y="1385064"/>
                  <a:pt x="528791" y="1414626"/>
                  <a:pt x="543248" y="1427018"/>
                </a:cubicBezTo>
                <a:cubicBezTo>
                  <a:pt x="565424" y="1446026"/>
                  <a:pt x="626375" y="1454728"/>
                  <a:pt x="626375" y="1454728"/>
                </a:cubicBezTo>
                <a:cubicBezTo>
                  <a:pt x="594048" y="1459346"/>
                  <a:pt x="560671" y="1459199"/>
                  <a:pt x="529393" y="1468582"/>
                </a:cubicBezTo>
                <a:cubicBezTo>
                  <a:pt x="513444" y="1473367"/>
                  <a:pt x="502723" y="1488844"/>
                  <a:pt x="487830" y="1496291"/>
                </a:cubicBezTo>
                <a:cubicBezTo>
                  <a:pt x="474768" y="1502822"/>
                  <a:pt x="460121" y="1505528"/>
                  <a:pt x="446266" y="1510146"/>
                </a:cubicBezTo>
                <a:cubicBezTo>
                  <a:pt x="445789" y="1510027"/>
                  <a:pt x="355907" y="1489060"/>
                  <a:pt x="349284" y="1482437"/>
                </a:cubicBezTo>
                <a:cubicBezTo>
                  <a:pt x="338957" y="1472110"/>
                  <a:pt x="340048" y="1454728"/>
                  <a:pt x="335430" y="1440873"/>
                </a:cubicBezTo>
                <a:cubicBezTo>
                  <a:pt x="340048" y="1427018"/>
                  <a:pt x="337400" y="1407797"/>
                  <a:pt x="349284" y="1399309"/>
                </a:cubicBezTo>
                <a:cubicBezTo>
                  <a:pt x="349286" y="1399308"/>
                  <a:pt x="453192" y="1364674"/>
                  <a:pt x="473975" y="1357746"/>
                </a:cubicBezTo>
                <a:cubicBezTo>
                  <a:pt x="487830" y="1353128"/>
                  <a:pt x="503388" y="1351992"/>
                  <a:pt x="515539" y="1343891"/>
                </a:cubicBezTo>
                <a:cubicBezTo>
                  <a:pt x="543248" y="1325418"/>
                  <a:pt x="567073" y="1299004"/>
                  <a:pt x="598666" y="1288473"/>
                </a:cubicBezTo>
                <a:cubicBezTo>
                  <a:pt x="612521" y="1283855"/>
                  <a:pt x="627168" y="1281149"/>
                  <a:pt x="640230" y="1274618"/>
                </a:cubicBezTo>
                <a:cubicBezTo>
                  <a:pt x="708033" y="1240716"/>
                  <a:pt x="657960" y="1257857"/>
                  <a:pt x="709503" y="1219200"/>
                </a:cubicBezTo>
                <a:cubicBezTo>
                  <a:pt x="736145" y="1199219"/>
                  <a:pt x="764921" y="1182255"/>
                  <a:pt x="792630" y="1163782"/>
                </a:cubicBezTo>
                <a:cubicBezTo>
                  <a:pt x="819893" y="1145606"/>
                  <a:pt x="842163" y="1134684"/>
                  <a:pt x="861903" y="1108364"/>
                </a:cubicBezTo>
                <a:cubicBezTo>
                  <a:pt x="861910" y="1108355"/>
                  <a:pt x="931172" y="1004460"/>
                  <a:pt x="945030" y="983673"/>
                </a:cubicBezTo>
                <a:cubicBezTo>
                  <a:pt x="954266" y="969818"/>
                  <a:pt x="960965" y="953883"/>
                  <a:pt x="972739" y="942109"/>
                </a:cubicBezTo>
                <a:lnTo>
                  <a:pt x="1014303" y="900546"/>
                </a:lnTo>
                <a:cubicBezTo>
                  <a:pt x="1018921" y="886691"/>
                  <a:pt x="1020056" y="871133"/>
                  <a:pt x="1028157" y="858982"/>
                </a:cubicBezTo>
                <a:cubicBezTo>
                  <a:pt x="1039025" y="842679"/>
                  <a:pt x="1057178" y="832470"/>
                  <a:pt x="1069721" y="817418"/>
                </a:cubicBezTo>
                <a:cubicBezTo>
                  <a:pt x="1080381" y="804626"/>
                  <a:pt x="1088194" y="789709"/>
                  <a:pt x="1097430" y="775855"/>
                </a:cubicBezTo>
                <a:cubicBezTo>
                  <a:pt x="1147094" y="626864"/>
                  <a:pt x="1127082" y="721871"/>
                  <a:pt x="1111284" y="484909"/>
                </a:cubicBezTo>
                <a:cubicBezTo>
                  <a:pt x="1115902" y="420255"/>
                  <a:pt x="1128945" y="355653"/>
                  <a:pt x="1125139" y="290946"/>
                </a:cubicBezTo>
                <a:cubicBezTo>
                  <a:pt x="1124161" y="274324"/>
                  <a:pt x="1104193" y="264598"/>
                  <a:pt x="1097430" y="249382"/>
                </a:cubicBezTo>
                <a:cubicBezTo>
                  <a:pt x="1085568" y="222692"/>
                  <a:pt x="1069721" y="166255"/>
                  <a:pt x="1069721" y="166255"/>
                </a:cubicBezTo>
                <a:cubicBezTo>
                  <a:pt x="1078957" y="152400"/>
                  <a:pt x="1089983" y="139584"/>
                  <a:pt x="1097430" y="124691"/>
                </a:cubicBezTo>
                <a:cubicBezTo>
                  <a:pt x="1103961" y="111629"/>
                  <a:pt x="1100958" y="93454"/>
                  <a:pt x="1111284" y="83128"/>
                </a:cubicBezTo>
                <a:cubicBezTo>
                  <a:pt x="1121611" y="72801"/>
                  <a:pt x="1138993" y="73891"/>
                  <a:pt x="1152848" y="69273"/>
                </a:cubicBezTo>
                <a:cubicBezTo>
                  <a:pt x="1166703" y="55418"/>
                  <a:pt x="1176887" y="36471"/>
                  <a:pt x="1194412" y="27709"/>
                </a:cubicBezTo>
                <a:cubicBezTo>
                  <a:pt x="1215474" y="17178"/>
                  <a:pt x="1240839" y="19566"/>
                  <a:pt x="1263684" y="13855"/>
                </a:cubicBezTo>
                <a:cubicBezTo>
                  <a:pt x="1277852" y="10313"/>
                  <a:pt x="1291393" y="4618"/>
                  <a:pt x="1305248" y="0"/>
                </a:cubicBezTo>
                <a:cubicBezTo>
                  <a:pt x="1306555" y="82"/>
                  <a:pt x="1582969" y="12767"/>
                  <a:pt x="1637757" y="27709"/>
                </a:cubicBezTo>
                <a:cubicBezTo>
                  <a:pt x="1653821" y="32090"/>
                  <a:pt x="1666790" y="44453"/>
                  <a:pt x="1679321" y="55418"/>
                </a:cubicBezTo>
                <a:cubicBezTo>
                  <a:pt x="1703897" y="76922"/>
                  <a:pt x="1748593" y="124691"/>
                  <a:pt x="1748593" y="124691"/>
                </a:cubicBezTo>
                <a:cubicBezTo>
                  <a:pt x="1743975" y="143164"/>
                  <a:pt x="1742240" y="162607"/>
                  <a:pt x="1734739" y="180109"/>
                </a:cubicBezTo>
                <a:cubicBezTo>
                  <a:pt x="1719625" y="215376"/>
                  <a:pt x="1699054" y="232588"/>
                  <a:pt x="1665466" y="249382"/>
                </a:cubicBezTo>
                <a:cubicBezTo>
                  <a:pt x="1652404" y="255913"/>
                  <a:pt x="1637757" y="258619"/>
                  <a:pt x="1623903" y="263237"/>
                </a:cubicBezTo>
                <a:cubicBezTo>
                  <a:pt x="1558728" y="328410"/>
                  <a:pt x="1587199" y="285838"/>
                  <a:pt x="1610048" y="457200"/>
                </a:cubicBezTo>
                <a:cubicBezTo>
                  <a:pt x="1611978" y="471676"/>
                  <a:pt x="1615802" y="486613"/>
                  <a:pt x="1623903" y="498764"/>
                </a:cubicBezTo>
                <a:cubicBezTo>
                  <a:pt x="1645239" y="530769"/>
                  <a:pt x="1676359" y="547590"/>
                  <a:pt x="1707030" y="568037"/>
                </a:cubicBezTo>
                <a:cubicBezTo>
                  <a:pt x="1771684" y="563419"/>
                  <a:pt x="1838109" y="569903"/>
                  <a:pt x="1900993" y="554182"/>
                </a:cubicBezTo>
                <a:cubicBezTo>
                  <a:pt x="1933301" y="546105"/>
                  <a:pt x="1956412" y="517237"/>
                  <a:pt x="1984121" y="498764"/>
                </a:cubicBezTo>
                <a:cubicBezTo>
                  <a:pt x="1997975" y="489528"/>
                  <a:pt x="2009042" y="471592"/>
                  <a:pt x="2025684" y="471055"/>
                </a:cubicBezTo>
                <a:lnTo>
                  <a:pt x="2455175" y="457200"/>
                </a:lnTo>
                <a:cubicBezTo>
                  <a:pt x="2552813" y="424655"/>
                  <a:pt x="2553957" y="418505"/>
                  <a:pt x="2718412" y="457200"/>
                </a:cubicBezTo>
                <a:cubicBezTo>
                  <a:pt x="2732628" y="460545"/>
                  <a:pt x="2727648" y="484909"/>
                  <a:pt x="2732266" y="498764"/>
                </a:cubicBezTo>
                <a:cubicBezTo>
                  <a:pt x="2727648" y="535709"/>
                  <a:pt x="2726213" y="573194"/>
                  <a:pt x="2718412" y="609600"/>
                </a:cubicBezTo>
                <a:cubicBezTo>
                  <a:pt x="2712292" y="638160"/>
                  <a:pt x="2690703" y="692728"/>
                  <a:pt x="2690703" y="692728"/>
                </a:cubicBezTo>
                <a:cubicBezTo>
                  <a:pt x="2713629" y="876146"/>
                  <a:pt x="2689935" y="745457"/>
                  <a:pt x="2718412" y="845128"/>
                </a:cubicBezTo>
                <a:cubicBezTo>
                  <a:pt x="2723643" y="863437"/>
                  <a:pt x="2724765" y="883044"/>
                  <a:pt x="2732266" y="900546"/>
                </a:cubicBezTo>
                <a:cubicBezTo>
                  <a:pt x="2744581" y="929281"/>
                  <a:pt x="2770751" y="959555"/>
                  <a:pt x="2801539" y="969818"/>
                </a:cubicBezTo>
                <a:cubicBezTo>
                  <a:pt x="2828189" y="978701"/>
                  <a:pt x="2856957" y="979055"/>
                  <a:pt x="2884666" y="983673"/>
                </a:cubicBezTo>
                <a:lnTo>
                  <a:pt x="2912375" y="1066800"/>
                </a:lnTo>
                <a:lnTo>
                  <a:pt x="2926230" y="1108364"/>
                </a:lnTo>
                <a:cubicBezTo>
                  <a:pt x="2930848" y="1122219"/>
                  <a:pt x="2931983" y="1137777"/>
                  <a:pt x="2940084" y="1149928"/>
                </a:cubicBezTo>
                <a:cubicBezTo>
                  <a:pt x="2949320" y="1163782"/>
                  <a:pt x="2957391" y="1178489"/>
                  <a:pt x="2967793" y="1191491"/>
                </a:cubicBezTo>
                <a:cubicBezTo>
                  <a:pt x="2975953" y="1201691"/>
                  <a:pt x="2984302" y="1212479"/>
                  <a:pt x="2995503" y="1219200"/>
                </a:cubicBezTo>
                <a:cubicBezTo>
                  <a:pt x="3008026" y="1226714"/>
                  <a:pt x="3023212" y="1228437"/>
                  <a:pt x="3037066" y="1233055"/>
                </a:cubicBezTo>
                <a:cubicBezTo>
                  <a:pt x="3057443" y="1231017"/>
                  <a:pt x="3173335" y="1229701"/>
                  <a:pt x="3217175" y="1205346"/>
                </a:cubicBezTo>
                <a:cubicBezTo>
                  <a:pt x="3246287" y="1189173"/>
                  <a:pt x="3300303" y="1149928"/>
                  <a:pt x="3300303" y="1149928"/>
                </a:cubicBezTo>
                <a:cubicBezTo>
                  <a:pt x="3364957" y="1154546"/>
                  <a:pt x="3430433" y="1152518"/>
                  <a:pt x="3494266" y="1163782"/>
                </a:cubicBezTo>
                <a:cubicBezTo>
                  <a:pt x="3540327" y="1171910"/>
                  <a:pt x="3537278" y="1199973"/>
                  <a:pt x="3549684" y="1233055"/>
                </a:cubicBezTo>
                <a:cubicBezTo>
                  <a:pt x="3558416" y="1256341"/>
                  <a:pt x="3563131" y="1281954"/>
                  <a:pt x="3577393" y="1302328"/>
                </a:cubicBezTo>
                <a:cubicBezTo>
                  <a:pt x="3632130" y="1380523"/>
                  <a:pt x="3647160" y="1371765"/>
                  <a:pt x="3729793" y="1399309"/>
                </a:cubicBezTo>
                <a:lnTo>
                  <a:pt x="3771357" y="1413164"/>
                </a:lnTo>
                <a:cubicBezTo>
                  <a:pt x="3901811" y="1543618"/>
                  <a:pt x="3705005" y="1334420"/>
                  <a:pt x="3840630" y="1537855"/>
                </a:cubicBezTo>
                <a:cubicBezTo>
                  <a:pt x="3925914" y="1665780"/>
                  <a:pt x="3817082" y="1508420"/>
                  <a:pt x="3896048" y="1607128"/>
                </a:cubicBezTo>
                <a:cubicBezTo>
                  <a:pt x="3906450" y="1620130"/>
                  <a:pt x="3911226" y="1637726"/>
                  <a:pt x="3923757" y="1648691"/>
                </a:cubicBezTo>
                <a:cubicBezTo>
                  <a:pt x="3948819" y="1670621"/>
                  <a:pt x="3983336" y="1680561"/>
                  <a:pt x="4006884" y="1704109"/>
                </a:cubicBezTo>
                <a:cubicBezTo>
                  <a:pt x="4101786" y="1799011"/>
                  <a:pt x="4068275" y="1754632"/>
                  <a:pt x="4117721" y="1828800"/>
                </a:cubicBezTo>
                <a:cubicBezTo>
                  <a:pt x="4131606" y="1870456"/>
                  <a:pt x="4129443" y="1876118"/>
                  <a:pt x="4159284" y="1911928"/>
                </a:cubicBezTo>
                <a:cubicBezTo>
                  <a:pt x="4171827" y="1926980"/>
                  <a:pt x="4188819" y="1938025"/>
                  <a:pt x="4200848" y="1953491"/>
                </a:cubicBezTo>
                <a:cubicBezTo>
                  <a:pt x="4253747" y="2021503"/>
                  <a:pt x="4234435" y="2032630"/>
                  <a:pt x="4297830" y="2064328"/>
                </a:cubicBezTo>
                <a:cubicBezTo>
                  <a:pt x="4310892" y="2070859"/>
                  <a:pt x="4325539" y="2073564"/>
                  <a:pt x="4339393" y="2078182"/>
                </a:cubicBezTo>
                <a:cubicBezTo>
                  <a:pt x="4367102" y="2096655"/>
                  <a:pt x="4404048" y="2105891"/>
                  <a:pt x="4422521" y="2133600"/>
                </a:cubicBezTo>
                <a:cubicBezTo>
                  <a:pt x="4458331" y="2187315"/>
                  <a:pt x="4434433" y="2169899"/>
                  <a:pt x="4491793" y="2189018"/>
                </a:cubicBezTo>
                <a:cubicBezTo>
                  <a:pt x="4505648" y="2184400"/>
                  <a:pt x="4521953" y="2184287"/>
                  <a:pt x="4533357" y="2175164"/>
                </a:cubicBezTo>
                <a:cubicBezTo>
                  <a:pt x="4586887" y="2132340"/>
                  <a:pt x="4543596" y="2099267"/>
                  <a:pt x="4574921" y="2036618"/>
                </a:cubicBezTo>
                <a:cubicBezTo>
                  <a:pt x="4581452" y="2023556"/>
                  <a:pt x="4602630" y="2027382"/>
                  <a:pt x="4616484" y="2022764"/>
                </a:cubicBezTo>
                <a:cubicBezTo>
                  <a:pt x="4625720" y="2008909"/>
                  <a:pt x="4631662" y="1992165"/>
                  <a:pt x="4644193" y="1981200"/>
                </a:cubicBezTo>
                <a:cubicBezTo>
                  <a:pt x="4677113" y="1952395"/>
                  <a:pt x="4723073" y="1921090"/>
                  <a:pt x="4768884" y="1911928"/>
                </a:cubicBezTo>
                <a:cubicBezTo>
                  <a:pt x="4875009" y="1890703"/>
                  <a:pt x="4812757" y="1895764"/>
                  <a:pt x="4838157" y="1898073"/>
                </a:cubicBezTo>
                <a:close/>
              </a:path>
            </a:pathLst>
          </a:custGeom>
          <a:solidFill>
            <a:schemeClr val="accent3">
              <a:alpha val="6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00694" y="285728"/>
            <a:ext cx="3429024" cy="47147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1. Освоение железа.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ассирия древности.jpg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0" y="714356"/>
            <a:ext cx="5214938" cy="5857915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500694" y="928670"/>
            <a:ext cx="3429024" cy="5715040"/>
          </a:xfrm>
        </p:spPr>
        <p:txBody>
          <a:bodyPr anchor="ctr">
            <a:normAutofit fontScale="85000" lnSpcReduction="20000"/>
          </a:bodyPr>
          <a:lstStyle/>
          <a:p>
            <a:r>
              <a:rPr lang="ru-RU" dirty="0" smtClean="0"/>
              <a:t>Во времена строительства пирамиды Хеопса люди пользовались медными орудиями труда. </a:t>
            </a:r>
            <a:endParaRPr lang="en-US" dirty="0" smtClean="0"/>
          </a:p>
          <a:p>
            <a:r>
              <a:rPr lang="ru-RU" dirty="0" smtClean="0"/>
              <a:t>В эпоху вавилонского царя Хаммурапи уже была распространена бронза. </a:t>
            </a:r>
            <a:endParaRPr lang="en-US" dirty="0" smtClean="0"/>
          </a:p>
          <a:p>
            <a:r>
              <a:rPr lang="ru-RU" dirty="0" smtClean="0"/>
              <a:t>Медь и бронза легко поддаются обработке. </a:t>
            </a:r>
            <a:endParaRPr lang="en-US" dirty="0" smtClean="0"/>
          </a:p>
          <a:p>
            <a:r>
              <a:rPr lang="ru-RU" dirty="0" smtClean="0"/>
              <a:t>Но медная руда встречается в природе редко и стоила довольно дорого. </a:t>
            </a:r>
            <a:endParaRPr lang="en-US" dirty="0" smtClean="0"/>
          </a:p>
          <a:p>
            <a:r>
              <a:rPr lang="ru-RU" dirty="0" smtClean="0"/>
              <a:t>К тому же металлы эти мягкие. </a:t>
            </a:r>
          </a:p>
          <a:p>
            <a:r>
              <a:rPr lang="ru-RU" dirty="0" smtClean="0"/>
              <a:t>Иногда оказывалось сподручнее работать острым каменным ножом, чем медным. </a:t>
            </a:r>
            <a:endParaRPr lang="en-US" dirty="0" smtClean="0"/>
          </a:p>
          <a:p>
            <a:r>
              <a:rPr lang="ru-RU" i="1" dirty="0" smtClean="0"/>
              <a:t>Все стало меняться, когда ремесленники стали широко использовать железо. 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Произошло это около 10-го века до н. э.</a:t>
            </a:r>
            <a:endParaRPr lang="ru-RU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сира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14313" y="214290"/>
            <a:ext cx="5357812" cy="607222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46" y="142852"/>
            <a:ext cx="3214710" cy="6500858"/>
          </a:xfrm>
        </p:spPr>
        <p:txBody>
          <a:bodyPr anchor="ctr">
            <a:noAutofit/>
          </a:bodyPr>
          <a:lstStyle/>
          <a:p>
            <a:r>
              <a:rPr lang="ru-RU" sz="1800" dirty="0" smtClean="0"/>
              <a:t>Плавится железо при более высокой температуре, чем медь. </a:t>
            </a:r>
          </a:p>
          <a:p>
            <a:r>
              <a:rPr lang="ru-RU" sz="1800" dirty="0" smtClean="0"/>
              <a:t>Для плавки железа нужны специальные печи, много топлива и особые навыки литейщиков и кузнецов. </a:t>
            </a:r>
          </a:p>
          <a:p>
            <a:r>
              <a:rPr lang="ru-RU" sz="1800" dirty="0" smtClean="0"/>
              <a:t>Но зато железная руда встречается чаще, чем медная, и потому железо значительно дешевле бронзы. </a:t>
            </a:r>
          </a:p>
          <a:p>
            <a:r>
              <a:rPr lang="ru-RU" sz="1800" dirty="0" smtClean="0"/>
              <a:t>Со временем в каждой семье появились железные топор, лопата, наконечник к лемеху плуга.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сар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00034" y="142875"/>
            <a:ext cx="4226414" cy="6500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429256" y="142852"/>
            <a:ext cx="3571900" cy="6500858"/>
          </a:xfrm>
        </p:spPr>
        <p:txBody>
          <a:bodyPr anchor="ctr">
            <a:normAutofit/>
          </a:bodyPr>
          <a:lstStyle/>
          <a:p>
            <a:r>
              <a:rPr lang="ru-RU" sz="1800" dirty="0" smtClean="0"/>
              <a:t>Железо тверже меди и бронзы. </a:t>
            </a:r>
          </a:p>
          <a:p>
            <a:r>
              <a:rPr lang="ru-RU" sz="1800" dirty="0" smtClean="0"/>
              <a:t>С помощью железных орудий труда можно было рубить лес, распахивать твердые почвы, копать глубокие колодцы. </a:t>
            </a:r>
          </a:p>
          <a:p>
            <a:r>
              <a:rPr lang="ru-RU" sz="1800" dirty="0" smtClean="0"/>
              <a:t>Тогда и земледелие стало процветать уже не только в речных долинах с мягкими плодородными почвами, орошаемыми разливами, но и в странах с более тяжелыми условиями для жизни людей. </a:t>
            </a:r>
          </a:p>
          <a:p>
            <a:r>
              <a:rPr lang="ru-RU" sz="1800" dirty="0" smtClean="0"/>
              <a:t>В 1-м тысячелетии до н. э. железным оружием оснащаются большие армии.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858016" y="285728"/>
            <a:ext cx="1714512" cy="1571636"/>
          </a:xfrm>
          <a:prstGeom prst="ellipse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57166"/>
            <a:ext cx="4357718" cy="7858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Где располагалось государство Ассирия?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142984"/>
            <a:ext cx="435771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Северном Двуречье (на территории современного Ирака).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142984"/>
            <a:ext cx="4357718" cy="107157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Сколько лет просуществовало государство Ассирия и почему оно прекратило свое существование?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214554"/>
            <a:ext cx="435771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Ассирийская империя просуществовала около 1000 лет, начиная с XVII века до н. э. и до её уничтожения в VII столетии до н. э. (около 609 до н. э.) Мидией и Вавилонией.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214554"/>
            <a:ext cx="4357718" cy="11430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 какого природного материала изготавливали орудия труда ассирийцы?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3286124"/>
            <a:ext cx="435771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Во времена строительства пирамиды Хеопса люди пользовались медными орудиями труда. 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В эпоху вавилонского царя Хаммурапи уже была распространена бронза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endParaRPr lang="ru-RU" sz="1400" i="1" dirty="0" smtClean="0">
              <a:solidFill>
                <a:schemeClr val="bg1"/>
              </a:solidFill>
            </a:endParaRPr>
          </a:p>
          <a:p>
            <a:r>
              <a:rPr lang="ru-RU" sz="1400" i="1" dirty="0" smtClean="0">
                <a:solidFill>
                  <a:schemeClr val="bg1"/>
                </a:solidFill>
              </a:rPr>
              <a:t>Позже ремесленники </a:t>
            </a:r>
            <a:r>
              <a:rPr lang="ru-RU" sz="1400" i="1" dirty="0" smtClean="0">
                <a:solidFill>
                  <a:schemeClr val="bg1"/>
                </a:solidFill>
              </a:rPr>
              <a:t>стали широко использовать железо.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4643446"/>
            <a:ext cx="435771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bg1"/>
                </a:solidFill>
              </a:rPr>
              <a:t> </a:t>
            </a:r>
            <a:r>
              <a:rPr lang="ru-RU" sz="1100" b="1" i="1" dirty="0" smtClean="0">
                <a:solidFill>
                  <a:schemeClr val="bg1"/>
                </a:solidFill>
              </a:rPr>
              <a:t>около 10-го века до н. э.</a:t>
            </a:r>
            <a:endParaRPr lang="ru-RU" sz="1100" b="1" dirty="0" smtClean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3286124"/>
            <a:ext cx="4357718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Когда ассирийцы стали использовать железо ?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4643446"/>
            <a:ext cx="4357718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каким причинам  ассирийцы стали активно использовать железо в своей жизни?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57818" y="2428868"/>
            <a:ext cx="3429024" cy="1143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Железная </a:t>
            </a:r>
            <a:r>
              <a:rPr lang="ru-RU" sz="1600" dirty="0" smtClean="0">
                <a:solidFill>
                  <a:schemeClr val="bg1"/>
                </a:solidFill>
              </a:rPr>
              <a:t>руда встречается чаще, чем медная, и потому железо значительно дешевле бронзы.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Железо тверже меди и </a:t>
            </a:r>
            <a:r>
              <a:rPr lang="ru-RU" sz="1600" dirty="0" smtClean="0">
                <a:solidFill>
                  <a:schemeClr val="bg1"/>
                </a:solidFill>
              </a:rPr>
              <a:t>бронзы?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86380" y="2357430"/>
            <a:ext cx="357190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ассирийцы изготавливали из железа?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86380" y="3714752"/>
            <a:ext cx="357190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Топор</a:t>
            </a:r>
            <a:r>
              <a:rPr lang="ru-RU" sz="1600" dirty="0" smtClean="0">
                <a:solidFill>
                  <a:schemeClr val="bg1"/>
                </a:solidFill>
              </a:rPr>
              <a:t>, лопата, наконечник к лемеху плуга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Ж</a:t>
            </a:r>
            <a:r>
              <a:rPr lang="ru-RU" sz="1600" dirty="0" smtClean="0">
                <a:solidFill>
                  <a:schemeClr val="bg1"/>
                </a:solidFill>
              </a:rPr>
              <a:t>елезным </a:t>
            </a:r>
            <a:r>
              <a:rPr lang="ru-RU" sz="1600" dirty="0" smtClean="0">
                <a:solidFill>
                  <a:schemeClr val="bg1"/>
                </a:solidFill>
              </a:rPr>
              <a:t>оружием оснащаются большие армии.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86380" y="3714752"/>
            <a:ext cx="357190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429256" y="285728"/>
            <a:ext cx="3500462" cy="471470"/>
          </a:xfrm>
          <a:blipFill>
            <a:blip r:embed="rId3"/>
            <a:stretch>
              <a:fillRect/>
            </a:stretch>
          </a:blipFill>
        </p:spPr>
        <p:txBody>
          <a:bodyPr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2. Ассирийское войско.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аснепр с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1625" r="21625"/>
          <a:stretch>
            <a:fillRect/>
          </a:stretch>
        </p:blipFill>
        <p:spPr>
          <a:xfrm>
            <a:off x="285750" y="285750"/>
            <a:ext cx="4929188" cy="6357938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357818" y="928670"/>
            <a:ext cx="3571900" cy="5715040"/>
          </a:xfrm>
        </p:spPr>
        <p:txBody>
          <a:bodyPr anchor="ctr">
            <a:normAutofit/>
          </a:bodyPr>
          <a:lstStyle/>
          <a:p>
            <a:r>
              <a:rPr lang="ru-RU" dirty="0" smtClean="0"/>
              <a:t>Значительную часть Ассирии  составляли предгорья и горы, богатые залежами железной руды. </a:t>
            </a:r>
            <a:endParaRPr lang="en-US" dirty="0" smtClean="0"/>
          </a:p>
          <a:p>
            <a:r>
              <a:rPr lang="ru-RU" i="1" dirty="0" smtClean="0"/>
              <a:t>Ассирийцы </a:t>
            </a:r>
            <a:r>
              <a:rPr lang="ru-RU" dirty="0" smtClean="0"/>
              <a:t>издавна занимались охотой и скотоводством. </a:t>
            </a:r>
            <a:endParaRPr lang="en-US" dirty="0" smtClean="0"/>
          </a:p>
          <a:p>
            <a:r>
              <a:rPr lang="ru-RU" dirty="0" smtClean="0"/>
              <a:t>Они привыкли к суровому образу жизни. </a:t>
            </a:r>
            <a:endParaRPr lang="en-US" dirty="0" smtClean="0"/>
          </a:p>
          <a:p>
            <a:r>
              <a:rPr lang="ru-RU" dirty="0" smtClean="0"/>
              <a:t>В 8-м веке до н. э. их армия стала самой сильной в мире. </a:t>
            </a:r>
            <a:endParaRPr lang="en-US" dirty="0" smtClean="0"/>
          </a:p>
          <a:p>
            <a:r>
              <a:rPr lang="ru-RU" dirty="0" smtClean="0"/>
              <a:t>Воины были вооружены железными мечами, боевыми топориками. </a:t>
            </a:r>
            <a:endParaRPr lang="en-US" dirty="0" smtClean="0"/>
          </a:p>
          <a:p>
            <a:r>
              <a:rPr lang="ru-RU" dirty="0" smtClean="0"/>
              <a:t>Они имели круглые щиты, обитые металлическими бляхами, остроконечные шлемы, панцири и тугие луки.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раильтяне в рабстве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42844" y="214290"/>
            <a:ext cx="5357812" cy="3071834"/>
          </a:xfrm>
          <a:blipFill dpi="0" rotWithShape="1">
            <a:blip r:embed="rId4"/>
            <a:srcRect/>
            <a:stretch>
              <a:fillRect r="1000" b="14000"/>
            </a:stretch>
          </a:blipFill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46" y="142852"/>
            <a:ext cx="3214710" cy="6500858"/>
          </a:xfrm>
        </p:spPr>
        <p:txBody>
          <a:bodyPr anchor="ctr">
            <a:normAutofit/>
          </a:bodyPr>
          <a:lstStyle/>
          <a:p>
            <a:r>
              <a:rPr lang="ru-RU" sz="1800" i="1" dirty="0" smtClean="0"/>
              <a:t>Ассирийцы впервые широко стали использовать конницу. </a:t>
            </a:r>
          </a:p>
          <a:p>
            <a:r>
              <a:rPr lang="ru-RU" sz="1800" dirty="0" smtClean="0"/>
              <a:t>Всадники вооружены были длинными копьями и луками.</a:t>
            </a:r>
          </a:p>
          <a:p>
            <a:r>
              <a:rPr lang="ru-RU" sz="1800" dirty="0" smtClean="0"/>
              <a:t>Ничто не могло остановить ассирийскую армию. </a:t>
            </a:r>
          </a:p>
          <a:p>
            <a:r>
              <a:rPr lang="ru-RU" sz="1800" dirty="0" smtClean="0"/>
              <a:t>Если путь ей преграждала река, воины надували кожаные мешки и на них переправлялись вплавь. </a:t>
            </a:r>
          </a:p>
          <a:p>
            <a:r>
              <a:rPr lang="ru-RU" sz="1800" dirty="0" smtClean="0"/>
              <a:t>Если город имел мощные крепостные сооружения, ассирийцы использовали </a:t>
            </a:r>
            <a:r>
              <a:rPr lang="ru-RU" sz="1800" i="1" dirty="0" smtClean="0"/>
              <a:t>таран.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357562"/>
            <a:ext cx="5214974" cy="3286148"/>
          </a:xfrm>
          <a:prstGeom prst="rect">
            <a:avLst/>
          </a:prstGeom>
          <a:blipFill dpi="0" rotWithShape="1">
            <a:blip r:embed="rId4"/>
            <a:srcRect/>
            <a:stretch>
              <a:fillRect r="1000" b="-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798</TotalTime>
  <Words>1568</Words>
  <Application>Microsoft Office PowerPoint</Application>
  <PresentationFormat>Экран (4:3)</PresentationFormat>
  <Paragraphs>153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Ассирийская держава</vt:lpstr>
      <vt:lpstr>Цели урока:</vt:lpstr>
      <vt:lpstr>Слайд 3</vt:lpstr>
      <vt:lpstr>1. Освоение железа.</vt:lpstr>
      <vt:lpstr>Слайд 5</vt:lpstr>
      <vt:lpstr>Слайд 6</vt:lpstr>
      <vt:lpstr>Слайд 7</vt:lpstr>
      <vt:lpstr>2. Ассирийское войско.</vt:lpstr>
      <vt:lpstr>Слайд 9</vt:lpstr>
      <vt:lpstr>Слайд 10</vt:lpstr>
      <vt:lpstr>Слайд 11</vt:lpstr>
      <vt:lpstr>3. Завоевания ассирийских царей.</vt:lpstr>
      <vt:lpstr>Слайд 13</vt:lpstr>
      <vt:lpstr>Слайд 14</vt:lpstr>
      <vt:lpstr>Слайд 15</vt:lpstr>
      <vt:lpstr>4.Царский дворец. </vt:lpstr>
      <vt:lpstr>Слайд 17</vt:lpstr>
      <vt:lpstr>5. Библиотека глиняных книг царя Ашшурбанапала.</vt:lpstr>
      <vt:lpstr>Слайд 19</vt:lpstr>
      <vt:lpstr>Слайд 20</vt:lpstr>
      <vt:lpstr>Слайд 21</vt:lpstr>
      <vt:lpstr>Задание на дом: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Ассирийская держава</dc:title>
  <dc:creator>Леонид</dc:creator>
  <cp:lastModifiedBy>Леонид</cp:lastModifiedBy>
  <cp:revision>207</cp:revision>
  <dcterms:created xsi:type="dcterms:W3CDTF">2009-07-21T04:24:50Z</dcterms:created>
  <dcterms:modified xsi:type="dcterms:W3CDTF">2009-08-24T08:08:00Z</dcterms:modified>
</cp:coreProperties>
</file>