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15" autoAdjust="0"/>
    <p:restoredTop sz="86391" autoAdjust="0"/>
  </p:normalViewPr>
  <p:slideViewPr>
    <p:cSldViewPr>
      <p:cViewPr varScale="1">
        <p:scale>
          <a:sx n="110" d="100"/>
          <a:sy n="110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151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Проценты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/>
          <p:cNvPicPr>
            <a:picLocks noChangeAspect="1" noChangeArrowheads="1"/>
          </p:cNvPicPr>
          <p:nvPr/>
        </p:nvPicPr>
        <p:blipFill>
          <a:blip r:embed="rId2" cstate="print"/>
          <a:srcRect l="8269" t="18938" r="52747" b="12592"/>
          <a:stretch>
            <a:fillRect/>
          </a:stretch>
        </p:blipFill>
        <p:spPr bwMode="auto">
          <a:xfrm>
            <a:off x="179388" y="476250"/>
            <a:ext cx="835342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/>
          <p:cNvPicPr>
            <a:picLocks noChangeAspect="1" noChangeArrowheads="1"/>
          </p:cNvPicPr>
          <p:nvPr/>
        </p:nvPicPr>
        <p:blipFill>
          <a:blip r:embed="rId2" cstate="print"/>
          <a:srcRect l="56107" t="18187" r="5508" b="9085"/>
          <a:stretch>
            <a:fillRect/>
          </a:stretch>
        </p:blipFill>
        <p:spPr bwMode="auto">
          <a:xfrm>
            <a:off x="250825" y="476250"/>
            <a:ext cx="8281988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/>
          <p:cNvPicPr>
            <a:picLocks noChangeAspect="1" noChangeArrowheads="1"/>
          </p:cNvPicPr>
          <p:nvPr/>
        </p:nvPicPr>
        <p:blipFill>
          <a:blip r:embed="rId2" cstate="print"/>
          <a:srcRect l="9154" t="16750" r="52852" b="13628"/>
          <a:stretch>
            <a:fillRect/>
          </a:stretch>
        </p:blipFill>
        <p:spPr bwMode="auto">
          <a:xfrm>
            <a:off x="323850" y="549275"/>
            <a:ext cx="8135938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/>
          <p:cNvPicPr>
            <a:picLocks noChangeAspect="1" noChangeArrowheads="1"/>
          </p:cNvPicPr>
          <p:nvPr/>
        </p:nvPicPr>
        <p:blipFill>
          <a:blip r:embed="rId2" cstate="print"/>
          <a:srcRect l="55222" t="16667" r="4622" b="9853"/>
          <a:stretch>
            <a:fillRect/>
          </a:stretch>
        </p:blipFill>
        <p:spPr bwMode="auto">
          <a:xfrm>
            <a:off x="395288" y="549275"/>
            <a:ext cx="8208962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98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dirty="0" smtClean="0">
                <a:latin typeface="Impact" pitchFamily="34" charset="0"/>
              </a:rPr>
              <a:t>Деловая игра «Проценты в современной жизни»</a:t>
            </a:r>
          </a:p>
        </p:txBody>
      </p:sp>
      <p:sp>
        <p:nvSpPr>
          <p:cNvPr id="47107" name="Rectangle 7"/>
          <p:cNvSpPr>
            <a:spLocks noChangeArrowheads="1"/>
          </p:cNvSpPr>
          <p:nvPr/>
        </p:nvSpPr>
        <p:spPr bwMode="auto">
          <a:xfrm>
            <a:off x="250825" y="1012825"/>
            <a:ext cx="8569325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600" b="1" i="1" u="sng">
                <a:solidFill>
                  <a:srgbClr val="660066"/>
                </a:solidFill>
                <a:latin typeface="Verdana" pitchFamily="34" charset="0"/>
              </a:rPr>
              <a:t>Цели игры</a:t>
            </a:r>
            <a:r>
              <a:rPr lang="ru-RU" sz="1600" i="1">
                <a:solidFill>
                  <a:srgbClr val="660066"/>
                </a:solidFill>
                <a:latin typeface="Verdana" pitchFamily="34" charset="0"/>
              </a:rPr>
              <a:t>:</a:t>
            </a:r>
            <a:r>
              <a:rPr lang="ru-RU" sz="1600" b="1">
                <a:solidFill>
                  <a:srgbClr val="660066"/>
                </a:solidFill>
              </a:rPr>
              <a:t> </a:t>
            </a:r>
            <a:r>
              <a:rPr lang="ru-RU" sz="1400">
                <a:solidFill>
                  <a:srgbClr val="660066"/>
                </a:solidFill>
                <a:latin typeface="Verdana" pitchFamily="34" charset="0"/>
              </a:rPr>
              <a:t>ориентировать учащихся на прикладное применение математических знаний в профессиональной деятельности; в неформальной обстановке произвести диагностику качества знаний учащихся по данной теме.</a:t>
            </a:r>
          </a:p>
        </p:txBody>
      </p:sp>
      <p:sp>
        <p:nvSpPr>
          <p:cNvPr id="47108" name="Rectangle 9"/>
          <p:cNvSpPr>
            <a:spLocks noChangeArrowheads="1"/>
          </p:cNvSpPr>
          <p:nvPr/>
        </p:nvSpPr>
        <p:spPr bwMode="auto">
          <a:xfrm>
            <a:off x="323850" y="1844675"/>
            <a:ext cx="8353425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ru-RU" sz="1600" u="sng">
                <a:solidFill>
                  <a:srgbClr val="660066"/>
                </a:solidFill>
                <a:latin typeface="Verdana" pitchFamily="34" charset="0"/>
                <a:cs typeface="Times New Roman" pitchFamily="18" charset="0"/>
              </a:rPr>
              <a:t>Учебно-воспитательные задачи:</a:t>
            </a:r>
            <a:endParaRPr lang="ru-RU" sz="1600" u="sng">
              <a:solidFill>
                <a:srgbClr val="660066"/>
              </a:solidFill>
              <a:latin typeface="Verdan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400">
                <a:solidFill>
                  <a:srgbClr val="660066"/>
                </a:solidFill>
                <a:latin typeface="Verdana" pitchFamily="34" charset="0"/>
                <a:cs typeface="Times New Roman" pitchFamily="18" charset="0"/>
              </a:rPr>
              <a:t>Создать условия, в которых учащиеся могут испытать себя как будущего профессионала, проявить свои деловые качества: умение «презентовать» себя на рынке труда, умение руководить коллективом, инициативность, выносливость, смелость</a:t>
            </a:r>
            <a:endParaRPr lang="ru-RU" sz="1400">
              <a:solidFill>
                <a:srgbClr val="660066"/>
              </a:solidFill>
              <a:latin typeface="Verdan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400">
                <a:solidFill>
                  <a:srgbClr val="660066"/>
                </a:solidFill>
                <a:latin typeface="Verdana" pitchFamily="34" charset="0"/>
              </a:rPr>
              <a:t>Способствовать развитию умений применить свои знания в нестандартных ситуациях, развитию творческих и коммуникативных способностей учащихся.</a:t>
            </a:r>
          </a:p>
          <a:p>
            <a:pPr marL="457200" indent="-457200">
              <a:buFontTx/>
              <a:buAutoNum type="arabicPeriod"/>
            </a:pPr>
            <a:r>
              <a:rPr lang="ru-RU" sz="1400">
                <a:solidFill>
                  <a:srgbClr val="660066"/>
                </a:solidFill>
                <a:latin typeface="Verdana" pitchFamily="34" charset="0"/>
              </a:rPr>
              <a:t>Стимулировать интерес к предмету, развивать чувство соли­дарности и здорового соперничества.</a:t>
            </a:r>
          </a:p>
          <a:p>
            <a:pPr marL="457200" indent="-457200" algn="ctr"/>
            <a:r>
              <a:rPr lang="ru-RU" sz="1400">
                <a:solidFill>
                  <a:srgbClr val="FF0000"/>
                </a:solidFill>
                <a:latin typeface="Verdana" pitchFamily="34" charset="0"/>
              </a:rPr>
              <a:t>Форма проведения: урок - деловая игра.</a:t>
            </a:r>
            <a:r>
              <a:rPr lang="ru-RU" sz="14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ru-RU" sz="1400">
              <a:latin typeface="Verdana" pitchFamily="34" charset="0"/>
            </a:endParaRPr>
          </a:p>
          <a:p>
            <a:pPr marL="457200" indent="-457200" algn="ctr"/>
            <a:r>
              <a:rPr lang="ru-RU" sz="1400" b="1" i="1" u="sng">
                <a:latin typeface="Verdana" pitchFamily="34" charset="0"/>
              </a:rPr>
              <a:t>ПЛАН ПРОВЕДЕНИЯ</a:t>
            </a:r>
            <a:endParaRPr lang="ru-RU" sz="1400" b="1" u="sng">
              <a:latin typeface="Verdana" pitchFamily="34" charset="0"/>
            </a:endParaRPr>
          </a:p>
          <a:p>
            <a:pPr marL="457200" indent="-457200" algn="ctr"/>
            <a:r>
              <a:rPr lang="ru-RU" sz="1400">
                <a:latin typeface="Verdana" pitchFamily="34" charset="0"/>
              </a:rPr>
              <a:t>Вступительное слово ведущего </a:t>
            </a:r>
            <a:r>
              <a:rPr lang="ru-RU" sz="1400" i="1">
                <a:latin typeface="Verdana" pitchFamily="34" charset="0"/>
              </a:rPr>
              <a:t>(2 мин).</a:t>
            </a:r>
            <a:endParaRPr lang="ru-RU" sz="1400">
              <a:latin typeface="Verdana" pitchFamily="34" charset="0"/>
            </a:endParaRPr>
          </a:p>
          <a:p>
            <a:pPr marL="457200" indent="-457200" algn="ctr"/>
            <a:r>
              <a:rPr lang="ru-RU" sz="1400">
                <a:latin typeface="Verdana" pitchFamily="34" charset="0"/>
              </a:rPr>
              <a:t>Выполнение предложенных заданий </a:t>
            </a:r>
            <a:r>
              <a:rPr lang="ru-RU" sz="1400" i="1">
                <a:latin typeface="Verdana" pitchFamily="34" charset="0"/>
              </a:rPr>
              <a:t>(10 мин).</a:t>
            </a:r>
            <a:endParaRPr lang="ru-RU" sz="1400">
              <a:latin typeface="Verdana" pitchFamily="34" charset="0"/>
            </a:endParaRPr>
          </a:p>
          <a:p>
            <a:pPr marL="457200" indent="-457200" algn="ctr"/>
            <a:r>
              <a:rPr lang="ru-RU" sz="1400">
                <a:latin typeface="Verdana" pitchFamily="34" charset="0"/>
              </a:rPr>
              <a:t>Проверка заданий и подготовка презентации команд </a:t>
            </a:r>
            <a:r>
              <a:rPr lang="ru-RU" sz="1400" i="1">
                <a:latin typeface="Verdana" pitchFamily="34" charset="0"/>
              </a:rPr>
              <a:t>(10 мин).</a:t>
            </a:r>
            <a:endParaRPr lang="ru-RU" sz="1400">
              <a:latin typeface="Verdana" pitchFamily="34" charset="0"/>
            </a:endParaRPr>
          </a:p>
          <a:p>
            <a:pPr marL="457200" indent="-457200" algn="ctr"/>
            <a:r>
              <a:rPr lang="ru-RU" sz="1400">
                <a:latin typeface="Verdana" pitchFamily="34" charset="0"/>
              </a:rPr>
              <a:t>Просмотр презентации каждой команды </a:t>
            </a:r>
            <a:r>
              <a:rPr lang="ru-RU" sz="1400" i="1">
                <a:latin typeface="Verdana" pitchFamily="34" charset="0"/>
              </a:rPr>
              <a:t>(20 мин, по 4 мин на команду).</a:t>
            </a:r>
            <a:endParaRPr lang="ru-RU" sz="1400">
              <a:latin typeface="Verdana" pitchFamily="34" charset="0"/>
            </a:endParaRPr>
          </a:p>
          <a:p>
            <a:pPr marL="457200" indent="-457200" algn="ctr"/>
            <a:r>
              <a:rPr lang="ru-RU" sz="1400">
                <a:latin typeface="Verdana" pitchFamily="34" charset="0"/>
              </a:rPr>
              <a:t>Подведение итогов </a:t>
            </a:r>
            <a:r>
              <a:rPr lang="ru-RU" sz="1400" i="1">
                <a:latin typeface="Verdana" pitchFamily="34" charset="0"/>
              </a:rPr>
              <a:t>(3 мин).</a:t>
            </a:r>
            <a:endParaRPr lang="ru-RU" sz="1400">
              <a:latin typeface="Verdana" pitchFamily="34" charset="0"/>
            </a:endParaRPr>
          </a:p>
          <a:p>
            <a:pPr marL="457200" indent="-457200" algn="ctr"/>
            <a:r>
              <a:rPr lang="ru-RU" sz="1400" b="1" i="1" u="sng">
                <a:latin typeface="Verdana" pitchFamily="34" charset="0"/>
              </a:rPr>
              <a:t>Подготовка:</a:t>
            </a:r>
          </a:p>
          <a:p>
            <a:pPr marL="457200" indent="-457200" algn="ctr"/>
            <a:r>
              <a:rPr lang="ru-RU" sz="1400">
                <a:latin typeface="Verdana" pitchFamily="34" charset="0"/>
              </a:rPr>
              <a:t>Игра проводится на занятии (45 минут) как урок повторения темы «Проценты». В игре принимает участие 20 человек: 5 групп по 4 человека. Каждая группа заранее выбирает себе тему для про­центных вычислений: «Распродажа», «Тарифы», «Штрафы», «Банковские операции», «Голосование». Роли всех участников распре­деляются до игры и объясняются правила.</a:t>
            </a:r>
          </a:p>
          <a:p>
            <a:pPr marL="457200" indent="-457200" eaLnBrk="0" hangingPunct="0"/>
            <a:endParaRPr lang="ru-RU" sz="1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785225" cy="60483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000" smtClean="0"/>
              <a:t>	</a:t>
            </a:r>
            <a:r>
              <a:rPr lang="ru-RU" sz="1200" b="1" smtClean="0">
                <a:latin typeface="Verdana" pitchFamily="34" charset="0"/>
              </a:rPr>
              <a:t>После распределения ролей между учениками готовятся бланки заданий для каждой группы, печатаются названия групп и каждому участнику делается эмблема с его именем и ролью. Можно исполь­зовать музыкальное оформление, тогда фонограмму надо записать заранее. Также нужно продумать расположение мебели в классе, места для команд и зрителей.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u="sng" smtClean="0">
                <a:solidFill>
                  <a:srgbClr val="CC3300"/>
                </a:solidFill>
                <a:latin typeface="Verdana" pitchFamily="34" charset="0"/>
              </a:rPr>
              <a:t>1-я группа «Распродажа»: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Менеджер магазина (проверяющий)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Продавец антикварного отдела (решает задачу) —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Продавец обувного отдела (решает задачу)-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Покупатель (роль второго плана)-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u="sng" smtClean="0">
                <a:solidFill>
                  <a:srgbClr val="CC3300"/>
                </a:solidFill>
                <a:latin typeface="Verdana" pitchFamily="34" charset="0"/>
              </a:rPr>
              <a:t>2-я группа «Тарифы»: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Аудитор (проверяющий)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Сотрудник коммунального отдела (решает задачу)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Продавец мобильных телефонов (решает задачу)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Квартиросъемщик (роль второго плана)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u="sng" smtClean="0">
                <a:solidFill>
                  <a:srgbClr val="CC3300"/>
                </a:solidFill>
                <a:latin typeface="Verdana" pitchFamily="34" charset="0"/>
              </a:rPr>
              <a:t>3-я группа «Штрафы»: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Старший кассир (проверяющий)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Кассир 1 (решает задачу)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Кассир 2 (решает задачу)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Водитель машины (роль второго плана) —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u="sng" smtClean="0">
                <a:solidFill>
                  <a:srgbClr val="CC3300"/>
                </a:solidFill>
                <a:latin typeface="Verdana" pitchFamily="34" charset="0"/>
              </a:rPr>
              <a:t>4-я группа «Банковские операции»: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Управляющий (проверяющий)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Бухгалтер (решает задачу)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Экономист (решает задачу)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Вкладчик (роль второго плана)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u="sng" smtClean="0">
                <a:solidFill>
                  <a:srgbClr val="CC3300"/>
                </a:solidFill>
                <a:latin typeface="Verdana" pitchFamily="34" charset="0"/>
              </a:rPr>
              <a:t>5-я группа «Голосование»: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Председатель счетной комиссии (проверяющий)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Участник ученического совета (решает задачу)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Член избирательной комиссии (решает задачу) 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latin typeface="Verdana" pitchFamily="34" charset="0"/>
              </a:rPr>
              <a:t>Избиратель (роль второго плана)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569325" cy="5475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Оформление кабинета.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Перед началом игры расставляется мебель в классе, на столы ставятся таблички с названием команд, кладутся калькуляторы, ручки, участники прикрепляют себе эмблемы. На доске написано название игры, доска украшена рисунками и надписями по теме. Устанавливается аппаратура, если будет музыкальное сопровожде­ние: две мелодии по 10 минут, одна на 4 минуты и аплодисменты.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u="sng" smtClean="0">
                <a:solidFill>
                  <a:srgbClr val="CC3300"/>
                </a:solidFill>
              </a:rPr>
              <a:t>Правила игры.</a:t>
            </a:r>
            <a:endParaRPr lang="en-US" sz="1800" b="1" u="sng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I</a:t>
            </a:r>
            <a:r>
              <a:rPr lang="ru-RU" sz="1600" b="1" smtClean="0"/>
              <a:t>. Вступительное слово ведущего </a:t>
            </a:r>
            <a:r>
              <a:rPr lang="ru-RU" sz="1600" smtClean="0"/>
              <a:t>(2 мин).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Все игроки занимают свои места. Ведущий сообщает цели иг­ры, кратко напоминает её правила. Проверяющие каждой команды получают от ведущего карточки с заданиями для своей команды.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Задачи команды: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быстро и качественно решить задачи;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качественно осуществить контроль, т. е. </a:t>
            </a:r>
            <a:r>
              <a:rPr lang="ru-RU" sz="1600" b="1" smtClean="0"/>
              <a:t>произвести проверку </a:t>
            </a:r>
            <a:r>
              <a:rPr lang="ru-RU" sz="1600" smtClean="0"/>
              <a:t>решения задачи;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-	презентовать свою группу (проявить артистизм).</a:t>
            </a: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II</a:t>
            </a:r>
            <a:r>
              <a:rPr lang="ru-RU" sz="1600" b="1" smtClean="0"/>
              <a:t>.	Выполнение предложенных заданий </a:t>
            </a:r>
            <a:r>
              <a:rPr lang="ru-RU" sz="1600" smtClean="0"/>
              <a:t>(10 мин).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По сигналу начинается решение поставленных задач, все игро­ки команды решают отдельно друг от друга. Но по желанию игрок второй роли может помогать своей команде. Все бланки с реше­ниями подписываются игроками.</a:t>
            </a:r>
            <a:endParaRPr lang="ru-RU" sz="16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smtClean="0"/>
              <a:t>Ведущий проходит по классу и делает пометки.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7772400" cy="5475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III</a:t>
            </a:r>
            <a:r>
              <a:rPr lang="ru-RU" sz="1600" b="1" smtClean="0"/>
              <a:t>.	Проверка заданий и подготовка презентации команд </a:t>
            </a:r>
            <a:r>
              <a:rPr lang="ru-RU" sz="1600" smtClean="0"/>
              <a:t>(10 мин).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	Затем проверяющие забирают решения игроков и сравнивают со своим решением, т. е. осуществляют проверку, исправляя ошиб­ки, если они есть. И в специальной графе на своем бланке делают пометки. А в это время остальные члены команды готовят презентацию своей группы. То есть им нужно оживить своих героев и свои задания.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	Придумать способ общения между действующими лицами, проговорить условие задачи и её ответ, примерить на себя роль конкретного человека в жизненной ситуации.</a:t>
            </a:r>
            <a:endParaRPr lang="ru-RU" sz="16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smtClean="0"/>
              <a:t>Ведущий проходит по классу и делает пометки.</a:t>
            </a: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IV</a:t>
            </a:r>
            <a:r>
              <a:rPr lang="ru-RU" sz="1600" b="1" smtClean="0"/>
              <a:t>.	Просмотр презентации каждой  команды  </a:t>
            </a:r>
            <a:r>
              <a:rPr lang="ru-RU" sz="1600" smtClean="0"/>
              <a:t>(20 мин, по 4 мин на команду).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	При просмотре презентации оценивается артистизм каждой ко­манды, как они смогли реализовать себя в данной роли, как про­явили свои деловые качества, на каком уровне проходило общение между членами команд.</a:t>
            </a:r>
            <a:endParaRPr lang="ru-RU" sz="16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smtClean="0"/>
              <a:t>Ведущий делает пометки.</a:t>
            </a: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V</a:t>
            </a:r>
            <a:r>
              <a:rPr lang="ru-RU" sz="1600" b="1" smtClean="0"/>
              <a:t>.	Подведение итогов </a:t>
            </a:r>
            <a:r>
              <a:rPr lang="ru-RU" sz="1600" smtClean="0"/>
              <a:t>(3 мин).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	В бланке ведущего уже зафиксировано определенное количест­во баллов каждой команды, но он может посоветоваться со зрителями по последнему этапу. После того как произведены все подсчеты, ведущий объявляет результат игры. Побеждает команда, набравшая наибольшее количество баллов.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	Оценки учитель выставляет каждому игроку отдельно. В жур­нал выставляются только хорошие отметки, а действиям некоторых учащихся дается устная оценка или какие-то рекомендации.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9232" t="22917" r="52777" b="24576"/>
          <a:stretch>
            <a:fillRect/>
          </a:stretch>
        </p:blipFill>
        <p:spPr>
          <a:xfrm>
            <a:off x="395288" y="620713"/>
            <a:ext cx="8569325" cy="6007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55556" t="15933" r="4596" b="10571"/>
          <a:stretch>
            <a:fillRect/>
          </a:stretch>
        </p:blipFill>
        <p:spPr>
          <a:xfrm>
            <a:off x="179388" y="333375"/>
            <a:ext cx="8424862" cy="6327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353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Проценты</vt:lpstr>
      <vt:lpstr>Деловая игра «Проценты в современной жизни»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12</cp:revision>
  <dcterms:modified xsi:type="dcterms:W3CDTF">2013-12-09T13:11:13Z</dcterms:modified>
</cp:coreProperties>
</file>