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0" r:id="rId2"/>
    <p:sldId id="261" r:id="rId3"/>
    <p:sldId id="262" r:id="rId4"/>
    <p:sldId id="263" r:id="rId5"/>
    <p:sldId id="264" r:id="rId6"/>
    <p:sldId id="270" r:id="rId7"/>
    <p:sldId id="269" r:id="rId8"/>
    <p:sldId id="268" r:id="rId9"/>
    <p:sldId id="267" r:id="rId10"/>
    <p:sldId id="265" r:id="rId11"/>
    <p:sldId id="276" r:id="rId12"/>
    <p:sldId id="275" r:id="rId13"/>
    <p:sldId id="274" r:id="rId14"/>
    <p:sldId id="273" r:id="rId15"/>
    <p:sldId id="272" r:id="rId16"/>
    <p:sldId id="271" r:id="rId17"/>
    <p:sldId id="266" r:id="rId18"/>
    <p:sldId id="277" r:id="rId19"/>
    <p:sldId id="286" r:id="rId20"/>
    <p:sldId id="285" r:id="rId21"/>
    <p:sldId id="284" r:id="rId22"/>
    <p:sldId id="283" r:id="rId23"/>
    <p:sldId id="282" r:id="rId24"/>
    <p:sldId id="281" r:id="rId25"/>
    <p:sldId id="280" r:id="rId26"/>
    <p:sldId id="279" r:id="rId27"/>
    <p:sldId id="27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87" autoAdjust="0"/>
  </p:normalViewPr>
  <p:slideViewPr>
    <p:cSldViewPr>
      <p:cViewPr>
        <p:scale>
          <a:sx n="57" d="100"/>
          <a:sy n="57" d="100"/>
        </p:scale>
        <p:origin x="-13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3B258-9A1C-49C1-91D0-C3242398BE0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12586-86D9-4198-A463-091F688860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baseline="0" dirty="0" smtClean="0"/>
              <a:t>Определите, где нет ошибки.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Правило.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Преобразуйте предложения с ошибками в правильные варианты.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12586-86D9-4198-A463-091F6888602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baseline="0" dirty="0" smtClean="0"/>
              <a:t>Определите, где нет ошибки.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Правило.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Преобразуйте предложения с ошибками в правильные варианты.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12586-86D9-4198-A463-091F6888602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В данном случае этого не происходит: части двойного союза соединяют имя существительное «фильмы» </a:t>
            </a:r>
            <a:r>
              <a:rPr lang="ru-RU" baseline="0" dirty="0" smtClean="0"/>
              <a:t> и краткое страдательное причастие «поставлено», которые не являются однородными членами из-за того, что принадлежат к разным частям речи и отвечают на разные вопросы.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Части двойного союза соединяют краткое имя прилагательное «интересен» и имя существительное «образ», которые не являются однородными из-за того, что принадлежат к разным частям речи и отвечают на разные вопросы.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12586-86D9-4198-A463-091F6888602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Довольно часто в ЕГЭ в данном задании встречаются</a:t>
            </a:r>
            <a:r>
              <a:rPr lang="ru-RU" baseline="0" dirty="0" smtClean="0"/>
              <a:t> предложения, в которых грамматические ошибки допущены в падежной форме имени существительного или местоимения, стоящего после глагола.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12586-86D9-4198-A463-091F68886023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>
                <a:alpha val="0"/>
              </a:srgbClr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6C251-B3C6-40A1-AB87-075B910E057C}" type="datetimeFigureOut">
              <a:rPr lang="ru-RU" smtClean="0"/>
              <a:pPr/>
              <a:t>01.10.2012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EADDD-75E4-4DCE-9222-3F196DFDCC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12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3" Type="http://schemas.openxmlformats.org/officeDocument/2006/relationships/slide" Target="slide4.xml"/><Relationship Id="rId7" Type="http://schemas.openxmlformats.org/officeDocument/2006/relationships/slide" Target="slide12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2.xml"/><Relationship Id="rId5" Type="http://schemas.openxmlformats.org/officeDocument/2006/relationships/slide" Target="slide16.xml"/><Relationship Id="rId4" Type="http://schemas.openxmlformats.org/officeDocument/2006/relationships/slide" Target="slide2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7.xml"/><Relationship Id="rId7" Type="http://schemas.openxmlformats.org/officeDocument/2006/relationships/slide" Target="slide10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9.xml"/><Relationship Id="rId4" Type="http://schemas.openxmlformats.org/officeDocument/2006/relationships/slide" Target="slide6.xml"/><Relationship Id="rId9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80112" y="404664"/>
            <a:ext cx="2520280" cy="72008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/>
              <a:t>Подготовка к ЕГЭ</a:t>
            </a:r>
            <a:endParaRPr lang="ru-RU" sz="20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4941168"/>
            <a:ext cx="3744416" cy="15841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МБОУ СОШ № 28 ст. Тамань</a:t>
            </a:r>
          </a:p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Учитель русского языка и литературы</a:t>
            </a:r>
          </a:p>
          <a:p>
            <a:pPr algn="ctr"/>
            <a:r>
              <a:rPr lang="ru-RU" b="1" i="1" dirty="0" err="1" smtClean="0">
                <a:solidFill>
                  <a:schemeClr val="tx1"/>
                </a:solidFill>
              </a:rPr>
              <a:t>Саглай</a:t>
            </a:r>
            <a:r>
              <a:rPr lang="ru-RU" b="1" i="1" dirty="0" smtClean="0">
                <a:solidFill>
                  <a:schemeClr val="tx1"/>
                </a:solidFill>
              </a:rPr>
              <a:t> Ирина Владимировна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1700808"/>
            <a:ext cx="7416824" cy="1368152"/>
          </a:xfrm>
          <a:prstGeom prst="roundRect">
            <a:avLst/>
          </a:prstGeom>
          <a:solidFill>
            <a:srgbClr val="008E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Задание А5 </a:t>
            </a:r>
          </a:p>
          <a:p>
            <a:pPr algn="ctr"/>
            <a:r>
              <a:rPr lang="ru-RU" sz="3600" b="1" i="1" dirty="0" smtClean="0"/>
              <a:t>Нарушение синтаксических норм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39552" y="908720"/>
            <a:ext cx="8136904" cy="2592288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400" b="1" i="1" dirty="0" smtClean="0"/>
              <a:t>Автор наделяет Кутузова редкими душевными качествами: справедливость, благородство, простота.</a:t>
            </a:r>
          </a:p>
          <a:p>
            <a:pPr marL="342900" indent="-342900" algn="ctr">
              <a:buAutoNum type="arabicPeriod"/>
            </a:pPr>
            <a:r>
              <a:rPr lang="ru-RU" sz="2400" b="1" i="1" dirty="0" smtClean="0"/>
              <a:t>Автор наделяет Кутузова редкими душевными качествами: справедливостью, благородством, простотой.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3861048"/>
            <a:ext cx="8064896" cy="12961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обобщающее слово находится в том же падеже, что и однородные члены предложения, относящиеся к нему.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460432" y="6065912"/>
            <a:ext cx="683568" cy="7920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404664"/>
            <a:ext cx="8424936" cy="165618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400" b="1" i="1" dirty="0" smtClean="0"/>
              <a:t>Толпы людей были повсюду:  на улицах, площадях, скверах.</a:t>
            </a:r>
          </a:p>
          <a:p>
            <a:pPr marL="342900" indent="-342900" algn="ctr">
              <a:buAutoNum type="arabicPeriod"/>
            </a:pPr>
            <a:r>
              <a:rPr lang="ru-RU" sz="2400" b="1" i="1" dirty="0" smtClean="0"/>
              <a:t>Толпы людей были повсюду: на улицах, площадях, в скверах.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4581128"/>
            <a:ext cx="7992888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Турфирмы сегодня предлагают Вам побывать в Греции,  Испании, Финляндии и Кипре.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2564904"/>
            <a:ext cx="7200800" cy="15841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 при перечислении однородных членов можно отбрасывать одинаковые предлоги; разные предлоги опускать нельзя.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8460432" y="6065912"/>
            <a:ext cx="683568" cy="7920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395536" y="1268760"/>
            <a:ext cx="2376264" cy="496855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1. Нельзя помещать определяемое слово внутрь причастного оборота.</a:t>
            </a:r>
            <a:endParaRPr lang="ru-RU" sz="2400" b="1" i="1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5868144" y="1268760"/>
            <a:ext cx="2952328" cy="496855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3. Нельзя употреблять в предложении причастный оборот после имени существительного, которое не является определяемым словом для этого причастного оборота.</a:t>
            </a:r>
            <a:endParaRPr lang="ru-RU" sz="2400" b="1" i="1" dirty="0"/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3059832" y="1268760"/>
            <a:ext cx="2520280" cy="496855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2. Нельзя, чтобы определяемое слово и причастие были употреблены в разном роде, числе и падеже.</a:t>
            </a:r>
            <a:endParaRPr lang="ru-RU" sz="2400" b="1" i="1" dirty="0"/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>
          <a:xfrm>
            <a:off x="359024" y="332656"/>
            <a:ext cx="8245424" cy="72008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2) С причастными оборотами</a:t>
            </a:r>
            <a:endParaRPr lang="ru-RU" sz="3600" b="1" i="1" dirty="0"/>
          </a:p>
        </p:txBody>
      </p:sp>
      <p:sp>
        <p:nvSpPr>
          <p:cNvPr id="8" name="Управляющая кнопка: возврат 7">
            <a:hlinkClick r:id="rId6" action="ppaction://hlinksldjump" highlightClick="1"/>
          </p:cNvPr>
          <p:cNvSpPr/>
          <p:nvPr/>
        </p:nvSpPr>
        <p:spPr>
          <a:xfrm>
            <a:off x="3275856" y="6381328"/>
            <a:ext cx="1872208" cy="4766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60648"/>
            <a:ext cx="8496944" cy="172819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1.Приехавшие делегаты  на съезд должны зарегистрироваться.</a:t>
            </a:r>
          </a:p>
          <a:p>
            <a:pPr algn="ctr"/>
            <a:r>
              <a:rPr lang="ru-RU" sz="2400" b="1" i="1" dirty="0" smtClean="0"/>
              <a:t>2. Приехавшие на съезд делегаты должны зарегистрироваться.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3933056"/>
            <a:ext cx="8640960" cy="194421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Узкая дорожка была покрыта проваливающимся снегом под ногами.</a:t>
            </a:r>
          </a:p>
          <a:p>
            <a:pPr algn="ctr"/>
            <a:r>
              <a:rPr lang="ru-RU" sz="2400" b="1" i="1" dirty="0" smtClean="0"/>
              <a:t>Мне было поручено уничтожить засевшего снайпера на дереве.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43608" y="2132856"/>
            <a:ext cx="6984776" cy="165618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причастный оборот должен полностью  стоять до или после определяемого слова и не должен разрываться им на части.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8460432" y="6209928"/>
            <a:ext cx="683568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88640"/>
            <a:ext cx="8496944" cy="2592288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Одно из чудес на Курильской гряде, привлекающих туристов со всего света, связано с гейзерами и вулканами. </a:t>
            </a:r>
          </a:p>
          <a:p>
            <a:pPr algn="ctr"/>
            <a:r>
              <a:rPr lang="ru-RU" sz="2400" b="1" i="1" dirty="0" smtClean="0"/>
              <a:t>Одно из чудес на Курильской гряде, привлекающее туристов со всего света, связано с гейзерами и вулканами.</a:t>
            </a:r>
          </a:p>
          <a:p>
            <a:pPr algn="ctr"/>
            <a:endParaRPr lang="ru-RU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725144"/>
            <a:ext cx="8424936" cy="12961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Некоторыми из путешественников, бывавшим в притоках реки Амазонки, было описано растение с огромными плавающими листьями.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924944"/>
            <a:ext cx="8352928" cy="165618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причастие и определяемое слово должны быт согласованы в роде, числе и падеже, что проверяется по вопросу, который задается от определяемого слова к причастию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8460432" y="6209928"/>
            <a:ext cx="683568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764704"/>
            <a:ext cx="8136904" cy="230425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400" b="1" i="1" dirty="0" smtClean="0"/>
              <a:t>Лес тянется с севера на юг,  состоящий в основном из хвойных деревьев.</a:t>
            </a:r>
          </a:p>
          <a:p>
            <a:pPr marL="342900" indent="-342900" algn="ctr">
              <a:buAutoNum type="arabicPeriod"/>
            </a:pPr>
            <a:r>
              <a:rPr lang="ru-RU" sz="2400" b="1" i="1" dirty="0" smtClean="0"/>
              <a:t> Лес, состоящий в основном из хвойных деревьев, тянется с севера на юг.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3429000"/>
            <a:ext cx="8064896" cy="230425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 Нельзя употреблять в предложении причастный оборот после имени существительного, которое не является определяемым словом для этого причастного оборота.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460432" y="6209928"/>
            <a:ext cx="683568" cy="6480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5651612" y="1628800"/>
            <a:ext cx="3240868" cy="48965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Название, заключенное в кавычки и данное без родового слова ( роман, повесть, стихотворение, ода, картина, журнал, газета, телепрограмма)  изменяется по падежам.</a:t>
            </a:r>
            <a:endParaRPr lang="ru-RU" sz="2400" b="1" i="1" dirty="0"/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323528" y="1628800"/>
            <a:ext cx="5040560" cy="48965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Нельзя употреблять ни в каком другом падеже, кроме именительного, названия литературных произведений, газет, книг, журналов, кинофильмов, телепередач, если перед ними стоит родовое понятие – нарицательное существительное (роман, повесть, стихотворение, ода, картина, журнал, газета, телепередача и т.д.) </a:t>
            </a:r>
            <a:endParaRPr lang="ru-RU" sz="24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88640"/>
            <a:ext cx="8568952" cy="12961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3) С именами собственными, заключенными в кавычки и являющимися названием газеты, журнала, книги, картины, фильма</a:t>
            </a:r>
          </a:p>
        </p:txBody>
      </p:sp>
      <p:sp>
        <p:nvSpPr>
          <p:cNvPr id="8" name="Управляющая кнопка: возврат 7">
            <a:hlinkClick r:id="rId4" action="ppaction://hlinksldjump" highlightClick="1"/>
          </p:cNvPr>
          <p:cNvSpPr/>
          <p:nvPr/>
        </p:nvSpPr>
        <p:spPr>
          <a:xfrm>
            <a:off x="5148064" y="6381328"/>
            <a:ext cx="576064" cy="4766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60648"/>
            <a:ext cx="8640960" cy="172819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400" b="1" i="1" dirty="0" smtClean="0"/>
              <a:t>В журнале «Новом мире» напечатана рецензия на это произведение.</a:t>
            </a:r>
          </a:p>
          <a:p>
            <a:pPr marL="342900" indent="-342900" algn="ctr">
              <a:buAutoNum type="arabicPeriod"/>
            </a:pPr>
            <a:r>
              <a:rPr lang="ru-RU" sz="2400" b="1" i="1" dirty="0" smtClean="0"/>
              <a:t>В журнале «Новый мир» напечатана рецензия на это произведение.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4581128"/>
            <a:ext cx="7848872" cy="201622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 название произведения, заключенное в кавычки и данное после родового слова ( роман, повесть, стихотворение, ода, картина, журнал, газета, телепрограмма) должно стоять в именительном падеже.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420888"/>
            <a:ext cx="8424936" cy="15841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r>
              <a:rPr lang="ru-RU" sz="2400" b="1" i="1" dirty="0" smtClean="0"/>
              <a:t>. В оде А.С. Пушкина «Вольности» поднимается тема свободы.</a:t>
            </a:r>
          </a:p>
          <a:p>
            <a:pPr algn="ctr"/>
            <a:r>
              <a:rPr lang="ru-RU" sz="2400" b="1" i="1" dirty="0" smtClean="0"/>
              <a:t>2. В оде А.С.Пушкина «Вольность» поднимается тема свободы.</a:t>
            </a:r>
            <a:endParaRPr lang="ru-RU" sz="2400" b="1" i="1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388424" y="6309320"/>
            <a:ext cx="755576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404664"/>
            <a:ext cx="8496944" cy="136815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В «Войне и мире» действуют свыше пятисот персонажей.</a:t>
            </a:r>
          </a:p>
          <a:p>
            <a:pPr algn="ctr"/>
            <a:r>
              <a:rPr lang="ru-RU" sz="2400" b="1" i="1" dirty="0" smtClean="0"/>
              <a:t>Автор «Слова о полку Игореве» является подлинным знатоком русской природы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4077072"/>
            <a:ext cx="806489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В торговом комплексе «Юбилейном» будет открыта секция электротоваров.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2420888"/>
            <a:ext cx="8136904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Журнал «Природу» мы выписываем несколько  лет</a:t>
            </a:r>
            <a:endParaRPr lang="ru-RU" sz="2400" b="1" i="1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388424" y="6309320"/>
            <a:ext cx="755576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5373216"/>
            <a:ext cx="8208912" cy="122413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Настоящий успех может быть достигнут только благодаря настойчивости, целеустремленности и </a:t>
            </a:r>
            <a:r>
              <a:rPr lang="ru-RU" sz="2400" b="1" i="1" dirty="0" smtClean="0"/>
              <a:t>глубоким знаниям </a:t>
            </a:r>
            <a:r>
              <a:rPr lang="ru-RU" sz="2400" b="1" i="1" dirty="0" smtClean="0"/>
              <a:t>человека.</a:t>
            </a:r>
            <a:endParaRPr lang="ru-RU" sz="2400" b="1" i="1" dirty="0" smtClean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4005064"/>
            <a:ext cx="8280920" cy="122413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Настоящий успех может быть достигнут только благодаря настойчивости, целеустремленности и глубоких знаний человека.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15616" y="1988840"/>
            <a:ext cx="7056784" cy="172819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ПОМНИ:  после предлогов «благодаря», «согласно», «вопреки», «подобно» имена существительные употребляются только в форме Д.п. (чему?)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188640"/>
            <a:ext cx="8136904" cy="172819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4) С производными предлогами «благодаря», «согласно», «вопреки» и непроизводным предлогом «по», употребленным в оборотах речи « по окончании», «по приезде», «по завершении», «по прибытии»</a:t>
            </a:r>
            <a:endParaRPr lang="ru-RU" sz="2400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4077072"/>
            <a:ext cx="806489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Согласно </a:t>
            </a:r>
            <a:r>
              <a:rPr lang="ru-RU" sz="2400" b="1" i="1" dirty="0" smtClean="0"/>
              <a:t>сложившимся </a:t>
            </a:r>
            <a:r>
              <a:rPr lang="ru-RU" sz="2400" b="1" i="1" dirty="0" smtClean="0"/>
              <a:t>на флоте </a:t>
            </a:r>
            <a:r>
              <a:rPr lang="ru-RU" sz="2400" b="1" i="1" dirty="0" smtClean="0"/>
              <a:t>традициям, </a:t>
            </a:r>
            <a:r>
              <a:rPr lang="ru-RU" sz="2400" b="1" i="1" dirty="0" smtClean="0"/>
              <a:t>переход  через экватор считается знаменательным событием.</a:t>
            </a:r>
            <a:endParaRPr lang="ru-RU" sz="2400" b="1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5445224"/>
            <a:ext cx="8568952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Согласно сложившихся на флоте традиций, переход  через экватор считается знаменательным событием.</a:t>
            </a:r>
            <a:endParaRPr lang="ru-RU" sz="2400" b="1" i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5373216"/>
            <a:ext cx="7272808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Работу на проливе решено было вести, вопреки установившихся правил, не летом, а зимой.</a:t>
            </a:r>
            <a:endParaRPr lang="ru-RU" sz="2400" b="1" i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4077072"/>
            <a:ext cx="7308304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Работу на проливе решено было вести, вопреки </a:t>
            </a:r>
            <a:r>
              <a:rPr lang="ru-RU" sz="2400" b="1" i="1" dirty="0" smtClean="0"/>
              <a:t>установившимся правилам, </a:t>
            </a:r>
            <a:r>
              <a:rPr lang="ru-RU" sz="2400" b="1" i="1" dirty="0" smtClean="0"/>
              <a:t>не летом, а зимой.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11760" y="188640"/>
            <a:ext cx="4752528" cy="720080"/>
          </a:xfrm>
          <a:prstGeom prst="roundRect">
            <a:avLst/>
          </a:prstGeom>
          <a:solidFill>
            <a:srgbClr val="008E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Формулировка задания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420888"/>
            <a:ext cx="8496944" cy="30963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Навстречу колонне машин, везущих продовольствие, выехал полицейский патруль.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Все тридцать учеников, посещавших курсы, сдали экзамен на « пять».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Сразу же по приезду в столицу известный спортсмен встретился с журналистами.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solidFill>
                  <a:schemeClr val="tx1"/>
                </a:solidFill>
              </a:rPr>
              <a:t>Окончив училище, я получил звание лейтенанта.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1052736"/>
            <a:ext cx="842493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Укажите предложение с грамматической ошибкой </a:t>
            </a:r>
          </a:p>
          <a:p>
            <a:pPr algn="ctr"/>
            <a:r>
              <a:rPr lang="ru-RU" sz="2400" b="1" i="1" dirty="0" smtClean="0"/>
              <a:t>( нарушением синтаксических норм)</a:t>
            </a:r>
            <a:endParaRPr lang="ru-RU" sz="24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724128" y="5877272"/>
            <a:ext cx="3168352" cy="72008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3. ( по </a:t>
            </a:r>
            <a:r>
              <a:rPr lang="ru-RU" sz="2400" b="1" i="1" dirty="0" err="1" smtClean="0"/>
              <a:t>приездЕ</a:t>
            </a:r>
            <a:r>
              <a:rPr lang="ru-RU" sz="2400" b="1" i="1" dirty="0" smtClean="0"/>
              <a:t>)</a:t>
            </a:r>
            <a:endParaRPr lang="ru-RU" sz="2400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5949280"/>
            <a:ext cx="2088232" cy="648072"/>
          </a:xfrm>
          <a:prstGeom prst="roundRect">
            <a:avLst/>
          </a:prstGeom>
          <a:solidFill>
            <a:srgbClr val="008E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/>
              <a:t>Ответ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188640"/>
            <a:ext cx="6984776" cy="208823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Помни: по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прибытиИ</a:t>
            </a:r>
            <a:r>
              <a:rPr lang="ru-RU" sz="2800" b="1" i="1" dirty="0" smtClean="0">
                <a:solidFill>
                  <a:schemeClr val="tx1"/>
                </a:solidFill>
              </a:rPr>
              <a:t> ( после прибытия),     по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приездЕ</a:t>
            </a:r>
            <a:r>
              <a:rPr lang="ru-RU" sz="2800" b="1" i="1" dirty="0" smtClean="0">
                <a:solidFill>
                  <a:schemeClr val="tx1"/>
                </a:solidFill>
              </a:rPr>
              <a:t> ( после приезда), </a:t>
            </a: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          по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завершениИ</a:t>
            </a:r>
            <a:r>
              <a:rPr lang="ru-RU" sz="2800" b="1" i="1" dirty="0" smtClean="0">
                <a:solidFill>
                  <a:schemeClr val="tx1"/>
                </a:solidFill>
              </a:rPr>
              <a:t> (после завершения), </a:t>
            </a: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по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окончаниИ</a:t>
            </a:r>
            <a:r>
              <a:rPr lang="ru-RU" sz="2800" b="1" i="1" dirty="0" smtClean="0">
                <a:solidFill>
                  <a:schemeClr val="tx1"/>
                </a:solidFill>
              </a:rPr>
              <a:t> (после окончания).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3608" y="2492896"/>
            <a:ext cx="6732240" cy="352839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По </a:t>
            </a:r>
            <a:r>
              <a:rPr lang="ru-RU" sz="2400" b="1" i="1" dirty="0" smtClean="0"/>
              <a:t>прибытии </a:t>
            </a:r>
            <a:r>
              <a:rPr lang="ru-RU" sz="2400" b="1" i="1" dirty="0" smtClean="0"/>
              <a:t>в Москву он почувствовал себя плохо.</a:t>
            </a:r>
          </a:p>
          <a:p>
            <a:pPr algn="ctr"/>
            <a:r>
              <a:rPr lang="ru-RU" sz="2400" b="1" i="1" dirty="0" smtClean="0"/>
              <a:t>По </a:t>
            </a:r>
            <a:r>
              <a:rPr lang="ru-RU" sz="2400" b="1" i="1" dirty="0" smtClean="0"/>
              <a:t>приезде </a:t>
            </a:r>
            <a:r>
              <a:rPr lang="ru-RU" sz="2400" b="1" i="1" dirty="0" smtClean="0"/>
              <a:t>в Венецию я сразу посетил несколько своих давних знакомых.</a:t>
            </a:r>
          </a:p>
          <a:p>
            <a:pPr algn="ctr"/>
            <a:r>
              <a:rPr lang="ru-RU" sz="2400" b="1" i="1" dirty="0" smtClean="0"/>
              <a:t>По </a:t>
            </a:r>
            <a:r>
              <a:rPr lang="ru-RU" sz="2400" b="1" i="1" dirty="0" smtClean="0"/>
              <a:t>завершении </a:t>
            </a:r>
            <a:r>
              <a:rPr lang="ru-RU" sz="2400" b="1" i="1" dirty="0" smtClean="0"/>
              <a:t>строительства рабочие оставили на объекте идеальный порядок.</a:t>
            </a:r>
          </a:p>
          <a:p>
            <a:pPr algn="ctr"/>
            <a:r>
              <a:rPr lang="ru-RU" sz="2400" b="1" i="1" dirty="0" smtClean="0"/>
              <a:t>По </a:t>
            </a:r>
            <a:r>
              <a:rPr lang="ru-RU" sz="2400" b="1" i="1" dirty="0" smtClean="0"/>
              <a:t>окончании </a:t>
            </a:r>
            <a:r>
              <a:rPr lang="ru-RU" sz="2400" b="1" i="1" dirty="0" smtClean="0"/>
              <a:t>курсов английского языка я получил сертификат.</a:t>
            </a:r>
            <a:endParaRPr lang="ru-RU" sz="2400" b="1" i="1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3212976"/>
            <a:ext cx="8496944" cy="30963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По прибытию в Москву он почувствовал себя плохо.</a:t>
            </a:r>
          </a:p>
          <a:p>
            <a:pPr algn="ctr"/>
            <a:r>
              <a:rPr lang="ru-RU" sz="2400" b="1" i="1" dirty="0" smtClean="0"/>
              <a:t>По приезду в Венецию я сразу посетил несколько своих давних знакомых.</a:t>
            </a:r>
          </a:p>
          <a:p>
            <a:pPr algn="ctr"/>
            <a:r>
              <a:rPr lang="ru-RU" sz="2400" b="1" i="1" dirty="0" smtClean="0"/>
              <a:t>По завершению строительства рабочие оставили на объекте идеальный порядок.</a:t>
            </a:r>
          </a:p>
          <a:p>
            <a:pPr algn="ctr"/>
            <a:r>
              <a:rPr lang="ru-RU" sz="2400" b="1" i="1" dirty="0" smtClean="0"/>
              <a:t>По окончанию курсов английского языка я получил сертификат.</a:t>
            </a:r>
          </a:p>
          <a:p>
            <a:pPr algn="ctr"/>
            <a:endParaRPr lang="ru-RU" dirty="0"/>
          </a:p>
        </p:txBody>
      </p:sp>
      <p:sp>
        <p:nvSpPr>
          <p:cNvPr id="7" name="Управляющая кнопка: возврат 6">
            <a:hlinkClick r:id="rId2" action="ppaction://hlinksldjump" highlightClick="1"/>
          </p:cNvPr>
          <p:cNvSpPr/>
          <p:nvPr/>
        </p:nvSpPr>
        <p:spPr>
          <a:xfrm>
            <a:off x="8388424" y="6309320"/>
            <a:ext cx="755576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1124744"/>
            <a:ext cx="6984776" cy="2232248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Помни: части двойных союзов «не только…, но и…», «как…, так…» являются постоянными. Нельзя заменять никакие слова в их составе и создавать неправильные пары союзов: « не только…, а также…», «как…, а также..».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3573016"/>
            <a:ext cx="8496944" cy="237626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Созданы благоприятные условия не только для опубликования научных работ, а также для внедрения их в практику.</a:t>
            </a:r>
          </a:p>
          <a:p>
            <a:pPr algn="ctr"/>
            <a:r>
              <a:rPr lang="ru-RU" sz="2400" b="1" i="1" dirty="0" smtClean="0"/>
              <a:t>Сведения о смелых экспериментах в области генетики были получены как из официальных, а также из неофициальных источников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3645024"/>
            <a:ext cx="8496944" cy="252028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Созданы благоприятные условия не только для опубликования научных работ, </a:t>
            </a:r>
            <a:r>
              <a:rPr lang="ru-RU" sz="2400" b="1" i="1" dirty="0" smtClean="0"/>
              <a:t>но и для </a:t>
            </a:r>
            <a:r>
              <a:rPr lang="ru-RU" sz="2400" b="1" i="1" dirty="0" smtClean="0"/>
              <a:t>внедрения их в практику.</a:t>
            </a:r>
          </a:p>
          <a:p>
            <a:pPr algn="ctr"/>
            <a:r>
              <a:rPr lang="ru-RU" sz="2400" b="1" i="1" dirty="0" smtClean="0"/>
              <a:t>Сведения о смелых экспериментах в области генетики были получены как из официальных, </a:t>
            </a:r>
            <a:r>
              <a:rPr lang="ru-RU" sz="2400" b="1" i="1" dirty="0" smtClean="0"/>
              <a:t> так и из </a:t>
            </a:r>
            <a:r>
              <a:rPr lang="ru-RU" sz="2400" b="1" i="1" dirty="0" smtClean="0"/>
              <a:t>неофициальных </a:t>
            </a:r>
            <a:r>
              <a:rPr lang="ru-RU" sz="2400" b="1" i="1" dirty="0" smtClean="0"/>
              <a:t>источников.</a:t>
            </a:r>
            <a:endParaRPr lang="ru-RU" sz="24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260648"/>
            <a:ext cx="9144000" cy="50405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5) С двойными союзами « не только.., но и..», «как…, так и …»</a:t>
            </a:r>
            <a:endParaRPr lang="ru-RU" sz="2400" b="1" i="1" dirty="0"/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8388424" y="6309320"/>
            <a:ext cx="755576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5157192"/>
            <a:ext cx="8208912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В своих воспоминаниях Короленко писал, что  </a:t>
            </a:r>
            <a:r>
              <a:rPr lang="ru-RU" sz="2400" b="1" i="1" dirty="0" smtClean="0"/>
              <a:t>всегда он  «видел  </a:t>
            </a:r>
            <a:r>
              <a:rPr lang="ru-RU" sz="2400" b="1" i="1" dirty="0" smtClean="0"/>
              <a:t>в лице Чехова несомненную интеллигентность».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544" y="3501008"/>
            <a:ext cx="8280920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В своих воспоминаниях Короленко писал, что  всегда «я видел  в лице Чехова несомненную интеллигентность».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1340768"/>
            <a:ext cx="7560840" cy="165618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Помни: недопустимо, чтобы при использовании цитат в качестве придаточных изъяснительных предложений в них употреблялось личное местоимение «Я».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899592" y="260648"/>
            <a:ext cx="7885384" cy="72008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/>
              <a:t>6) С использованием цитат</a:t>
            </a:r>
            <a:endParaRPr lang="ru-RU" sz="3200" b="1" i="1" dirty="0"/>
          </a:p>
        </p:txBody>
      </p:sp>
      <p:sp>
        <p:nvSpPr>
          <p:cNvPr id="8" name="Управляющая кнопка: возврат 7">
            <a:hlinkClick r:id="rId3" action="ppaction://hlinksldjump" highlightClick="1"/>
          </p:cNvPr>
          <p:cNvSpPr/>
          <p:nvPr/>
        </p:nvSpPr>
        <p:spPr>
          <a:xfrm>
            <a:off x="8388424" y="6309320"/>
            <a:ext cx="755576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3573016"/>
            <a:ext cx="8496944" cy="15841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Те, кто бывал в Кижах, видел, как вдоль всего острова тянется каменная гряда.</a:t>
            </a:r>
          </a:p>
          <a:p>
            <a:pPr algn="ctr"/>
            <a:r>
              <a:rPr lang="ru-RU" sz="2400" b="1" i="1" dirty="0" smtClean="0"/>
              <a:t>Все, кто бывали на Белом море, знают, что в феврале там начинается зверобойный промысел.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5301208"/>
            <a:ext cx="8568952" cy="155679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Те, кто бывал в Кижах, </a:t>
            </a:r>
            <a:r>
              <a:rPr lang="ru-RU" sz="2400" b="1" i="1" dirty="0" smtClean="0"/>
              <a:t>видели, </a:t>
            </a:r>
            <a:r>
              <a:rPr lang="ru-RU" sz="2400" b="1" i="1" dirty="0" smtClean="0"/>
              <a:t>как вдоль всего острова тянется каменная гряда.</a:t>
            </a:r>
          </a:p>
          <a:p>
            <a:pPr algn="ctr"/>
            <a:r>
              <a:rPr lang="ru-RU" sz="2400" b="1" i="1" dirty="0" smtClean="0"/>
              <a:t>Все, кто </a:t>
            </a:r>
            <a:r>
              <a:rPr lang="ru-RU" sz="2400" b="1" i="1" dirty="0" smtClean="0"/>
              <a:t>бывал </a:t>
            </a:r>
            <a:r>
              <a:rPr lang="ru-RU" sz="2400" b="1" i="1" dirty="0" smtClean="0"/>
              <a:t>на Белом море, знают, что в феврале там начинается зверобойный промысел.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1600" y="1484784"/>
            <a:ext cx="7632848" cy="194421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Помни: в сложноподчиненных предложениях, построенных по модели «те, кто…», «все, кто…», при подлежащем КТО глагол – сказуемое ставится в единственном числе, а при  ТЕ (ВСЕ) – во множественном.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827584" y="260648"/>
            <a:ext cx="7776864" cy="100811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7) Начинающихся со слов: «все, кто…», «те, кто…», «никто из тех, кто…»</a:t>
            </a:r>
            <a:endParaRPr lang="ru-RU" sz="2400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3573016"/>
            <a:ext cx="8568952" cy="328498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/>
              <a:t>1.Те, кто не знали слова песни, молча раскрывали рот.</a:t>
            </a:r>
          </a:p>
          <a:p>
            <a:pPr algn="ctr"/>
            <a:r>
              <a:rPr lang="ru-RU" sz="2800" b="1" i="1" dirty="0" smtClean="0"/>
              <a:t>2.Все, кто в четверг собираются посетить новую выставку, должны заранее записаться на экскурсию.</a:t>
            </a:r>
          </a:p>
          <a:p>
            <a:pPr algn="ctr"/>
            <a:r>
              <a:rPr lang="ru-RU" sz="2800" b="1" i="1" dirty="0" smtClean="0"/>
              <a:t>3.Тем, кто были постарше, предложили стулья.</a:t>
            </a:r>
            <a:endParaRPr lang="ru-RU" sz="2800" b="1" i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475656" y="4365104"/>
            <a:ext cx="1944216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27984" y="5157192"/>
            <a:ext cx="1944216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763688" y="6453336"/>
            <a:ext cx="1440160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979712" y="5229200"/>
            <a:ext cx="648072" cy="0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Управляющая кнопка: возврат 17">
            <a:hlinkClick r:id="rId3" action="ppaction://hlinksldjump" highlightClick="1"/>
          </p:cNvPr>
          <p:cNvSpPr/>
          <p:nvPr/>
        </p:nvSpPr>
        <p:spPr>
          <a:xfrm>
            <a:off x="0" y="0"/>
            <a:ext cx="755576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60648"/>
            <a:ext cx="4248472" cy="15841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Оплатить  (</a:t>
            </a:r>
            <a:r>
              <a:rPr lang="ru-RU" sz="2400" b="1" dirty="0" smtClean="0">
                <a:solidFill>
                  <a:srgbClr val="FF0000"/>
                </a:solidFill>
              </a:rPr>
              <a:t>что?</a:t>
            </a:r>
            <a:r>
              <a:rPr lang="ru-RU" sz="2400" b="1" dirty="0" smtClean="0"/>
              <a:t> </a:t>
            </a:r>
          </a:p>
          <a:p>
            <a:pPr algn="ctr"/>
            <a:r>
              <a:rPr lang="ru-RU" sz="2400" b="1" dirty="0" smtClean="0"/>
              <a:t> нельзя: за что?)</a:t>
            </a:r>
          </a:p>
          <a:p>
            <a:pPr algn="ctr"/>
            <a:r>
              <a:rPr lang="ru-RU" sz="2400" b="1" dirty="0" smtClean="0"/>
              <a:t>Оплатить телефон</a:t>
            </a:r>
          </a:p>
          <a:p>
            <a:pPr algn="ctr"/>
            <a:r>
              <a:rPr lang="ru-RU" sz="2400" b="1" dirty="0" smtClean="0"/>
              <a:t>Оплатить проезд</a:t>
            </a:r>
            <a:endParaRPr lang="ru-RU" sz="2400" b="1" dirty="0" smtClean="0"/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3717032"/>
            <a:ext cx="4104456" cy="144016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Признаться (</a:t>
            </a:r>
            <a:r>
              <a:rPr lang="ru-RU" sz="2400" b="1" dirty="0" smtClean="0">
                <a:solidFill>
                  <a:srgbClr val="FF0000"/>
                </a:solidFill>
              </a:rPr>
              <a:t>в чем?</a:t>
            </a:r>
          </a:p>
          <a:p>
            <a:pPr algn="ctr"/>
            <a:r>
              <a:rPr lang="ru-RU" sz="2400" b="1" dirty="0" smtClean="0"/>
              <a:t>нельзя : о чем?)</a:t>
            </a:r>
          </a:p>
          <a:p>
            <a:pPr algn="ctr"/>
            <a:r>
              <a:rPr lang="ru-RU" sz="2400" b="1" dirty="0" smtClean="0"/>
              <a:t>Признаться во всем</a:t>
            </a:r>
            <a:endParaRPr lang="ru-RU" sz="24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2060848"/>
            <a:ext cx="4248472" cy="144016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Указывать  (</a:t>
            </a:r>
            <a:r>
              <a:rPr lang="ru-RU" sz="2400" b="1" dirty="0" smtClean="0">
                <a:solidFill>
                  <a:srgbClr val="FF0000"/>
                </a:solidFill>
              </a:rPr>
              <a:t>на что?</a:t>
            </a:r>
          </a:p>
          <a:p>
            <a:pPr algn="ctr"/>
            <a:r>
              <a:rPr lang="ru-RU" sz="2400" b="1" dirty="0" smtClean="0"/>
              <a:t>нельзя : о чем?)</a:t>
            </a:r>
          </a:p>
          <a:p>
            <a:pPr algn="ctr"/>
            <a:r>
              <a:rPr lang="ru-RU" sz="2400" b="1" dirty="0" smtClean="0"/>
              <a:t>Указывать на эти недостатки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5373216"/>
            <a:ext cx="4176464" cy="12961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Уделять внимание (</a:t>
            </a:r>
            <a:r>
              <a:rPr lang="ru-RU" sz="2400" b="1" dirty="0" smtClean="0">
                <a:solidFill>
                  <a:srgbClr val="FF0000"/>
                </a:solidFill>
              </a:rPr>
              <a:t>чему?</a:t>
            </a:r>
            <a:r>
              <a:rPr lang="ru-RU" sz="2400" b="1" dirty="0" smtClean="0"/>
              <a:t> </a:t>
            </a:r>
          </a:p>
          <a:p>
            <a:pPr algn="ctr"/>
            <a:r>
              <a:rPr lang="ru-RU" sz="2400" b="1" dirty="0" smtClean="0"/>
              <a:t>н</a:t>
            </a:r>
            <a:r>
              <a:rPr lang="ru-RU" sz="2400" b="1" dirty="0" smtClean="0"/>
              <a:t>ельзя: на что?)</a:t>
            </a:r>
          </a:p>
          <a:p>
            <a:pPr algn="ctr"/>
            <a:r>
              <a:rPr lang="ru-RU" sz="2400" b="1" dirty="0" smtClean="0"/>
              <a:t>Уделять внимание изучению</a:t>
            </a:r>
            <a:endParaRPr lang="ru-RU" sz="2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60032" y="3717032"/>
            <a:ext cx="3888432" cy="12961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Обо всем признаться</a:t>
            </a:r>
            <a:endParaRPr lang="ru-RU" sz="24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60032" y="2132856"/>
            <a:ext cx="3888432" cy="136815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Указывать об этих недостатках</a:t>
            </a:r>
            <a:endParaRPr lang="ru-RU" sz="2400" b="1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60032" y="260648"/>
            <a:ext cx="3888432" cy="15841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Оплатить за телефон</a:t>
            </a:r>
          </a:p>
          <a:p>
            <a:pPr algn="ctr"/>
            <a:r>
              <a:rPr lang="ru-RU" sz="2400" b="1" dirty="0" smtClean="0"/>
              <a:t>Оплатить за проезд</a:t>
            </a:r>
            <a:endParaRPr lang="ru-RU" sz="24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60032" y="5301208"/>
            <a:ext cx="3816424" cy="122413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Уделять внимание на изучение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404664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4077072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624" y="2420888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404664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4149080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624" y="2420888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15616" y="404664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5616" y="4149080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624" y="2420888"/>
            <a:ext cx="6984776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71800" y="188640"/>
            <a:ext cx="3744416" cy="504056"/>
          </a:xfrm>
          <a:prstGeom prst="roundRect">
            <a:avLst/>
          </a:prstGeom>
          <a:solidFill>
            <a:srgbClr val="008E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/>
              <a:t>Типы ошибок</a:t>
            </a:r>
            <a:endParaRPr lang="ru-RU" sz="3200" b="1" i="1" dirty="0"/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179512" y="3068960"/>
            <a:ext cx="8784976" cy="144016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4) С производными предлогами «благодаря», «согласно», «вопреки» и непроизводным предлогом «по», употребленным в оборотах речи « по окончании», «по приезде», «по завершении», «по прибытии»</a:t>
            </a:r>
            <a:endParaRPr lang="ru-RU" sz="2400" b="1" i="1" dirty="0"/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179512" y="764704"/>
            <a:ext cx="8784976" cy="50405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1) С однородными членами</a:t>
            </a:r>
            <a:endParaRPr lang="ru-RU" sz="2400" b="1" i="1" dirty="0"/>
          </a:p>
        </p:txBody>
      </p:sp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179512" y="5877272"/>
            <a:ext cx="8784976" cy="83671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7) Начинающихся со слов: «все, кто…», «те, кто…», «никто из тех, кто…»</a:t>
            </a:r>
            <a:endParaRPr lang="ru-RU" sz="2400" b="1" i="1" dirty="0"/>
          </a:p>
        </p:txBody>
      </p:sp>
      <p:sp>
        <p:nvSpPr>
          <p:cNvPr id="9" name="Скругленный прямоугольник 8">
            <a:hlinkClick r:id="rId5" action="ppaction://hlinksldjump"/>
          </p:cNvPr>
          <p:cNvSpPr/>
          <p:nvPr/>
        </p:nvSpPr>
        <p:spPr>
          <a:xfrm>
            <a:off x="179512" y="1916832"/>
            <a:ext cx="8748464" cy="108012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3) С именами собственными, заключенными в кавычки и являющимися названием газеты, журнала, книги, картины, фильма</a:t>
            </a:r>
          </a:p>
        </p:txBody>
      </p:sp>
      <p:sp>
        <p:nvSpPr>
          <p:cNvPr id="10" name="Скругленный прямоугольник 9">
            <a:hlinkClick r:id="rId6" action="ppaction://hlinksldjump"/>
          </p:cNvPr>
          <p:cNvSpPr/>
          <p:nvPr/>
        </p:nvSpPr>
        <p:spPr>
          <a:xfrm>
            <a:off x="179512" y="5229200"/>
            <a:ext cx="8784976" cy="50405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6) С использованием цитат</a:t>
            </a:r>
            <a:endParaRPr lang="ru-RU" sz="2400" b="1" i="1" dirty="0"/>
          </a:p>
        </p:txBody>
      </p:sp>
      <p:sp>
        <p:nvSpPr>
          <p:cNvPr id="11" name="Скругленный прямоугольник 10">
            <a:hlinkClick r:id="rId7" action="ppaction://hlinksldjump"/>
          </p:cNvPr>
          <p:cNvSpPr/>
          <p:nvPr/>
        </p:nvSpPr>
        <p:spPr>
          <a:xfrm>
            <a:off x="179512" y="1340768"/>
            <a:ext cx="8784976" cy="50405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2) С причастными оборотами</a:t>
            </a:r>
            <a:endParaRPr lang="ru-RU" sz="2400" b="1" i="1" dirty="0"/>
          </a:p>
        </p:txBody>
      </p:sp>
      <p:sp>
        <p:nvSpPr>
          <p:cNvPr id="12" name="Скругленный прямоугольник 11">
            <a:hlinkClick r:id="rId8" action="ppaction://hlinksldjump"/>
          </p:cNvPr>
          <p:cNvSpPr/>
          <p:nvPr/>
        </p:nvSpPr>
        <p:spPr>
          <a:xfrm>
            <a:off x="179512" y="4653136"/>
            <a:ext cx="8784976" cy="50405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5) С двойными союзами « не только.., но и..», «как…, так и …»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251520" y="2492896"/>
            <a:ext cx="8640960" cy="266429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/>
              <a:t>1) Нельзя в одном предложении соединять при помощи союза И причастный оборот и придаточное определительное, начинающееся со слов КОТОРЫЙ, КОТОРАЯ, КОТОРОЕ, КОТОРЫЕ</a:t>
            </a:r>
            <a:endParaRPr lang="ru-RU" sz="3200" b="1" i="1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251520" y="2636912"/>
            <a:ext cx="8640960" cy="266429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3) Нельзя в одном предложении сочетать как однородные члены имя существительное и инфинитив</a:t>
            </a:r>
            <a:endParaRPr lang="ru-RU" sz="3600" b="1" i="1" dirty="0"/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323528" y="2492896"/>
            <a:ext cx="8568952" cy="302433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2) Нельзя в одном предложении соединять при помощи союза И дополнение, выраженное существительным, и придаточное предложение</a:t>
            </a:r>
            <a:endParaRPr lang="ru-RU" sz="3600" b="1" i="1" dirty="0"/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>
          <a:xfrm>
            <a:off x="251520" y="2564904"/>
            <a:ext cx="8640960" cy="328498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5) Недопустимо, чтобы части двойных союзов не только…, но и …; как.., так и … связывали разные понятия </a:t>
            </a:r>
            <a:endParaRPr lang="ru-RU" sz="3600" b="1" i="1" dirty="0"/>
          </a:p>
        </p:txBody>
      </p:sp>
      <p:sp>
        <p:nvSpPr>
          <p:cNvPr id="8" name="Скругленный прямоугольник 7">
            <a:hlinkClick r:id="rId6" action="ppaction://hlinksldjump"/>
          </p:cNvPr>
          <p:cNvSpPr/>
          <p:nvPr/>
        </p:nvSpPr>
        <p:spPr>
          <a:xfrm>
            <a:off x="503040" y="2420888"/>
            <a:ext cx="8317432" cy="324036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4) Нельзя в одном предложении соединять при помощи союза И сказуемые, если идущее за ними  имя существительное грамматически связано только с одним из них .</a:t>
            </a:r>
            <a:endParaRPr lang="ru-RU" sz="3600" b="1" i="1" dirty="0"/>
          </a:p>
        </p:txBody>
      </p:sp>
      <p:sp>
        <p:nvSpPr>
          <p:cNvPr id="9" name="Скругленный прямоугольник 8">
            <a:hlinkClick r:id="rId7" action="ppaction://hlinksldjump"/>
          </p:cNvPr>
          <p:cNvSpPr/>
          <p:nvPr/>
        </p:nvSpPr>
        <p:spPr>
          <a:xfrm>
            <a:off x="611560" y="2492896"/>
            <a:ext cx="8064896" cy="360040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6) Однородные члены, следующие за обобщающим словом, должны стоять в том же падеже, что и обобщающее слово.</a:t>
            </a:r>
            <a:endParaRPr lang="ru-RU" sz="3600" b="1" i="1" dirty="0"/>
          </a:p>
        </p:txBody>
      </p:sp>
      <p:sp>
        <p:nvSpPr>
          <p:cNvPr id="10" name="Скругленный прямоугольник 9">
            <a:hlinkClick r:id="rId8" action="ppaction://hlinksldjump"/>
          </p:cNvPr>
          <p:cNvSpPr/>
          <p:nvPr/>
        </p:nvSpPr>
        <p:spPr>
          <a:xfrm>
            <a:off x="1115616" y="2636912"/>
            <a:ext cx="6768752" cy="328498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7) Нельзя при перечислении однородных членов опускать разные предлоги.</a:t>
            </a:r>
            <a:endParaRPr lang="ru-RU" sz="3600" b="1" i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5536" y="188640"/>
            <a:ext cx="8424936" cy="86409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/>
              <a:t>1) С однородными членами</a:t>
            </a:r>
            <a:endParaRPr lang="ru-RU" sz="4000" b="1" i="1" dirty="0"/>
          </a:p>
        </p:txBody>
      </p:sp>
      <p:sp>
        <p:nvSpPr>
          <p:cNvPr id="12" name="Овал 11"/>
          <p:cNvSpPr/>
          <p:nvPr/>
        </p:nvSpPr>
        <p:spPr>
          <a:xfrm>
            <a:off x="323528" y="1340768"/>
            <a:ext cx="792088" cy="7920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1</a:t>
            </a:r>
            <a:endParaRPr lang="ru-RU" sz="3600" b="1" i="1" dirty="0"/>
          </a:p>
        </p:txBody>
      </p:sp>
      <p:sp>
        <p:nvSpPr>
          <p:cNvPr id="13" name="Овал 12"/>
          <p:cNvSpPr/>
          <p:nvPr/>
        </p:nvSpPr>
        <p:spPr>
          <a:xfrm>
            <a:off x="1691680" y="1340768"/>
            <a:ext cx="792088" cy="7920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2</a:t>
            </a:r>
            <a:endParaRPr lang="ru-RU" sz="3600" b="1" i="1" dirty="0"/>
          </a:p>
        </p:txBody>
      </p:sp>
      <p:sp>
        <p:nvSpPr>
          <p:cNvPr id="14" name="Овал 13"/>
          <p:cNvSpPr/>
          <p:nvPr/>
        </p:nvSpPr>
        <p:spPr>
          <a:xfrm>
            <a:off x="3059832" y="1340768"/>
            <a:ext cx="792088" cy="79208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3</a:t>
            </a:r>
            <a:endParaRPr lang="ru-RU" sz="3600" b="1" i="1" dirty="0"/>
          </a:p>
        </p:txBody>
      </p:sp>
      <p:sp>
        <p:nvSpPr>
          <p:cNvPr id="15" name="Овал 14"/>
          <p:cNvSpPr/>
          <p:nvPr/>
        </p:nvSpPr>
        <p:spPr>
          <a:xfrm>
            <a:off x="4427984" y="141277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4</a:t>
            </a:r>
            <a:endParaRPr lang="ru-RU" sz="3600" b="1" i="1" dirty="0"/>
          </a:p>
        </p:txBody>
      </p:sp>
      <p:sp>
        <p:nvSpPr>
          <p:cNvPr id="16" name="Овал 15"/>
          <p:cNvSpPr/>
          <p:nvPr/>
        </p:nvSpPr>
        <p:spPr>
          <a:xfrm>
            <a:off x="5580112" y="141277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5</a:t>
            </a:r>
            <a:endParaRPr lang="ru-RU" sz="3600" b="1" i="1" dirty="0"/>
          </a:p>
        </p:txBody>
      </p:sp>
      <p:sp>
        <p:nvSpPr>
          <p:cNvPr id="17" name="Овал 16"/>
          <p:cNvSpPr/>
          <p:nvPr/>
        </p:nvSpPr>
        <p:spPr>
          <a:xfrm>
            <a:off x="6876256" y="141277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6</a:t>
            </a:r>
            <a:endParaRPr lang="ru-RU" sz="3600" b="1" i="1" dirty="0"/>
          </a:p>
        </p:txBody>
      </p:sp>
      <p:sp>
        <p:nvSpPr>
          <p:cNvPr id="18" name="Овал 17"/>
          <p:cNvSpPr/>
          <p:nvPr/>
        </p:nvSpPr>
        <p:spPr>
          <a:xfrm>
            <a:off x="8100392" y="1412776"/>
            <a:ext cx="792088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/>
              <a:t>7</a:t>
            </a:r>
            <a:endParaRPr lang="ru-RU" sz="3600" b="1" i="1" dirty="0"/>
          </a:p>
        </p:txBody>
      </p:sp>
      <p:sp>
        <p:nvSpPr>
          <p:cNvPr id="19" name="Управляющая кнопка: возврат 18">
            <a:hlinkClick r:id="rId9" action="ppaction://hlinksldjump" highlightClick="1"/>
          </p:cNvPr>
          <p:cNvSpPr/>
          <p:nvPr/>
        </p:nvSpPr>
        <p:spPr>
          <a:xfrm>
            <a:off x="3491880" y="6309320"/>
            <a:ext cx="1728192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188640"/>
            <a:ext cx="8640960" cy="216024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1. Девушка, сидевшая у окна и которая хорошо пела, запомнилась всем.</a:t>
            </a:r>
          </a:p>
          <a:p>
            <a:pPr algn="ctr"/>
            <a:r>
              <a:rPr lang="ru-RU" sz="2400" b="1" i="1" dirty="0" smtClean="0"/>
              <a:t>2. Девушка, сидевшая у окна и хорошо певшая, запомнилась всем.</a:t>
            </a:r>
          </a:p>
          <a:p>
            <a:pPr algn="ctr"/>
            <a:r>
              <a:rPr lang="ru-RU" sz="2400" b="1" i="1" dirty="0" smtClean="0"/>
              <a:t>3. Девушка, которая сидела у окна и которая хорошо пела, запомнилась всем.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3861048"/>
            <a:ext cx="8712968" cy="2376264"/>
          </a:xfrm>
          <a:prstGeom prst="roundRect">
            <a:avLst/>
          </a:prstGeom>
          <a:solidFill>
            <a:srgbClr val="008E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Новый роман, </a:t>
            </a:r>
            <a:r>
              <a:rPr lang="ru-RU" sz="2400" b="1" i="1" u="sng" dirty="0" smtClean="0"/>
              <a:t>опубликованный </a:t>
            </a:r>
            <a:r>
              <a:rPr lang="ru-RU" sz="2400" b="1" i="1" dirty="0" smtClean="0"/>
              <a:t>в журнале «Новый мир» и </a:t>
            </a:r>
            <a:r>
              <a:rPr lang="ru-RU" sz="2400" b="1" i="1" u="sng" dirty="0" smtClean="0"/>
              <a:t>который рассказывает </a:t>
            </a:r>
            <a:r>
              <a:rPr lang="ru-RU" sz="2400" b="1" i="1" dirty="0" smtClean="0"/>
              <a:t>о войне, мне понравился.</a:t>
            </a:r>
          </a:p>
          <a:p>
            <a:pPr algn="ctr"/>
            <a:r>
              <a:rPr lang="ru-RU" sz="2400" b="1" i="1" dirty="0" smtClean="0"/>
              <a:t>Людям, </a:t>
            </a:r>
            <a:r>
              <a:rPr lang="ru-RU" sz="2400" b="1" i="1" u="sng" dirty="0" smtClean="0"/>
              <a:t>увлекающимся</a:t>
            </a:r>
            <a:r>
              <a:rPr lang="ru-RU" sz="2400" b="1" i="1" dirty="0" smtClean="0"/>
              <a:t> туризмом и </a:t>
            </a:r>
            <a:r>
              <a:rPr lang="ru-RU" sz="2400" b="1" i="1" u="sng" dirty="0" smtClean="0"/>
              <a:t>которые пожелают увидеть</a:t>
            </a:r>
            <a:r>
              <a:rPr lang="ru-RU" sz="2400" b="1" i="1" dirty="0" smtClean="0"/>
              <a:t> эту удивительную землю своими глазами,  автор предлагает множество интересных туристических маршрутов</a:t>
            </a:r>
            <a:endParaRPr lang="ru-RU" sz="2400" b="1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2492896"/>
            <a:ext cx="7848872" cy="122413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только однотипные  синтаксические конструкции могут быть однородными и сочетаться с союзом И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8" name="Управляющая кнопка: возврат 7">
            <a:hlinkClick r:id="rId3" action="ppaction://hlinksldjump" highlightClick="1"/>
          </p:cNvPr>
          <p:cNvSpPr/>
          <p:nvPr/>
        </p:nvSpPr>
        <p:spPr>
          <a:xfrm>
            <a:off x="8316416" y="6309320"/>
            <a:ext cx="827584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9024" y="188640"/>
            <a:ext cx="8533456" cy="2592288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1.Экономисты говорят о  </a:t>
            </a:r>
            <a:r>
              <a:rPr lang="ru-RU" sz="2400" b="1" i="1" dirty="0" err="1" smtClean="0"/>
              <a:t>о</a:t>
            </a:r>
            <a:r>
              <a:rPr lang="ru-RU" sz="2400" b="1" i="1" dirty="0" smtClean="0"/>
              <a:t> снижении инфляции и что задержки зарплаты не будет.</a:t>
            </a:r>
          </a:p>
          <a:p>
            <a:pPr algn="ctr"/>
            <a:r>
              <a:rPr lang="ru-RU" sz="2400" b="1" i="1" dirty="0" smtClean="0"/>
              <a:t>2.Экономисты говорят  о снижении инфляции и об отсутствии задержек по зарплате.</a:t>
            </a:r>
          </a:p>
          <a:p>
            <a:pPr algn="ctr"/>
            <a:r>
              <a:rPr lang="ru-RU" sz="2400" b="1" i="1" dirty="0" smtClean="0"/>
              <a:t>3. Экономисты говорят о том, что не предвидится снижение инфляции и что задержки зарплаты больше не будет.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437112"/>
            <a:ext cx="8568952" cy="1656184"/>
          </a:xfrm>
          <a:prstGeom prst="roundRect">
            <a:avLst/>
          </a:prstGeom>
          <a:solidFill>
            <a:srgbClr val="008EC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В сочинении я хотел рассказать </a:t>
            </a:r>
            <a:r>
              <a:rPr lang="ru-RU" sz="2400" b="1" i="1" u="sng" dirty="0" smtClean="0"/>
              <a:t>о значении </a:t>
            </a:r>
            <a:r>
              <a:rPr lang="ru-RU" sz="2400" b="1" i="1" dirty="0" smtClean="0"/>
              <a:t>спорта и </a:t>
            </a:r>
            <a:r>
              <a:rPr lang="ru-RU" sz="2400" b="1" i="1" u="sng" dirty="0" smtClean="0"/>
              <a:t>почему</a:t>
            </a:r>
            <a:r>
              <a:rPr lang="ru-RU" sz="2400" b="1" i="1" dirty="0" smtClean="0"/>
              <a:t> я его люблю.</a:t>
            </a:r>
          </a:p>
          <a:p>
            <a:pPr algn="ctr"/>
            <a:r>
              <a:rPr lang="ru-RU" sz="2400" b="1" i="1" dirty="0" smtClean="0"/>
              <a:t>Книга рассказывает, </a:t>
            </a:r>
            <a:r>
              <a:rPr lang="ru-RU" sz="2400" b="1" i="1" u="sng" dirty="0" smtClean="0"/>
              <a:t>как правильно содержать </a:t>
            </a:r>
            <a:r>
              <a:rPr lang="ru-RU" sz="2400" b="1" i="1" dirty="0" smtClean="0"/>
              <a:t>аквариумных рыбок </a:t>
            </a:r>
            <a:r>
              <a:rPr lang="ru-RU" sz="2400" b="1" i="1" u="sng" dirty="0" smtClean="0"/>
              <a:t>и об устройстве </a:t>
            </a:r>
            <a:r>
              <a:rPr lang="ru-RU" sz="2400" b="1" i="1" dirty="0" smtClean="0"/>
              <a:t>их дома.</a:t>
            </a:r>
            <a:endParaRPr lang="ru-RU" sz="2400" b="1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2996952"/>
            <a:ext cx="7848872" cy="122413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только однотипные  синтаксические конструкции могут быть однородными и сочетаться с союзом И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9" name="Управляющая кнопка: возврат 8">
            <a:hlinkClick r:id="rId3" action="ppaction://hlinksldjump" highlightClick="1"/>
          </p:cNvPr>
          <p:cNvSpPr/>
          <p:nvPr/>
        </p:nvSpPr>
        <p:spPr>
          <a:xfrm>
            <a:off x="8316416" y="6237312"/>
            <a:ext cx="827584" cy="6206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404664"/>
            <a:ext cx="8424936" cy="208823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3200" b="1" i="1" dirty="0" smtClean="0"/>
              <a:t>Я люблю  музыку и кататься на коньках.</a:t>
            </a:r>
          </a:p>
          <a:p>
            <a:pPr marL="342900" indent="-342900" algn="ctr">
              <a:buAutoNum type="arabicPeriod"/>
            </a:pPr>
            <a:r>
              <a:rPr lang="ru-RU" sz="3200" b="1" i="1" dirty="0" smtClean="0"/>
              <a:t>Я люблю слушать музыку и кататься на коньках.</a:t>
            </a:r>
            <a:endParaRPr lang="ru-RU" sz="32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83568" y="3573016"/>
            <a:ext cx="7920880" cy="237626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</a:rPr>
              <a:t>ПОМНИТЕ: только однотипные  синтаксические конструкции могут быть однородными и сочетаться с союзом И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8316416" y="6165304"/>
            <a:ext cx="827584" cy="69269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260648"/>
            <a:ext cx="8640960" cy="129614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000" b="1" i="1" dirty="0" smtClean="0"/>
              <a:t>Автор в этой статье исследует и рассуждает о природе света.</a:t>
            </a:r>
          </a:p>
          <a:p>
            <a:pPr marL="342900" indent="-342900" algn="ctr">
              <a:buAutoNum type="arabicPeriod"/>
            </a:pPr>
            <a:r>
              <a:rPr lang="ru-RU" sz="2000" b="1" i="1" dirty="0" smtClean="0"/>
              <a:t>Автор в этой статье исследует природу света и рассуждает о ней.</a:t>
            </a:r>
          </a:p>
          <a:p>
            <a:pPr marL="342900" indent="-342900" algn="ctr">
              <a:buAutoNum type="arabicPeriod"/>
            </a:pPr>
            <a:r>
              <a:rPr lang="ru-RU" sz="2000" b="1" i="1" dirty="0" smtClean="0"/>
              <a:t>Автор в этой статье исследует и изучает природу света.</a:t>
            </a:r>
            <a:endParaRPr lang="ru-RU" sz="20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2276872"/>
            <a:ext cx="7632848" cy="201622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В предложениях, в которых сказуемые имеют при себе одно и то же зависимое слово соединяются союзом И, от каждого из сказуемых должен задаваться один и тот же вопрос к общему зависимому слову.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4437112"/>
            <a:ext cx="8496944" cy="1656184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/>
              <a:t>Слушатели передачи </a:t>
            </a:r>
            <a:r>
              <a:rPr lang="ru-RU" sz="2400" b="1" i="1" u="sng" dirty="0" smtClean="0"/>
              <a:t>ожидали (ЧЕГО?) и надеялись (НА ЧТО?) на встречу </a:t>
            </a:r>
            <a:r>
              <a:rPr lang="ru-RU" sz="2400" b="1" i="1" dirty="0" smtClean="0"/>
              <a:t> с известным телеведущим.</a:t>
            </a:r>
          </a:p>
          <a:p>
            <a:pPr algn="ctr"/>
            <a:r>
              <a:rPr lang="ru-RU" sz="2400" b="1" i="1" dirty="0" smtClean="0"/>
              <a:t>Каждый день я </a:t>
            </a:r>
            <a:r>
              <a:rPr lang="ru-RU" sz="2400" b="1" i="1" u="sng" dirty="0" smtClean="0"/>
              <a:t>поливал (ЧТО?) и любовался (ЧЕМ?) </a:t>
            </a:r>
            <a:r>
              <a:rPr lang="ru-RU" sz="2400" b="1" i="1" dirty="0" smtClean="0"/>
              <a:t>любимым </a:t>
            </a:r>
            <a:r>
              <a:rPr lang="ru-RU" sz="2400" b="1" i="1" u="sng" dirty="0" smtClean="0"/>
              <a:t>цветком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88640"/>
            <a:ext cx="8640960" cy="194421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000" b="1" i="1" dirty="0" smtClean="0"/>
              <a:t>Автор в этой статье исследует(ЧТО?) и рассуждает(О ЧЕМ?) о природе света.</a:t>
            </a:r>
          </a:p>
          <a:p>
            <a:pPr marL="342900" indent="-342900" algn="ctr">
              <a:buAutoNum type="arabicPeriod"/>
            </a:pPr>
            <a:r>
              <a:rPr lang="ru-RU" sz="2000" b="1" i="1" dirty="0" smtClean="0"/>
              <a:t>Автор в этой статье исследует(ЧТО?) природу света и</a:t>
            </a:r>
          </a:p>
          <a:p>
            <a:pPr marL="342900" indent="-342900" algn="ctr"/>
            <a:r>
              <a:rPr lang="ru-RU" sz="2000" b="1" i="1" dirty="0" smtClean="0"/>
              <a:t> рассуждает ( О ЧЕМ?)о ней.</a:t>
            </a:r>
          </a:p>
          <a:p>
            <a:pPr marL="342900" indent="-342900" algn="ctr">
              <a:buAutoNum type="arabicPeriod"/>
            </a:pPr>
            <a:r>
              <a:rPr lang="ru-RU" sz="2000" b="1" i="1" dirty="0" smtClean="0"/>
              <a:t>Автор в этой статье исследует(ЧТО?) и изучает (ЧТО?)природу света.</a:t>
            </a:r>
            <a:endParaRPr lang="ru-RU" sz="2000" b="1" i="1" dirty="0"/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8244408" y="6237312"/>
            <a:ext cx="899592" cy="6206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7544" y="188640"/>
            <a:ext cx="8280920" cy="1800200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400" b="1" i="1" dirty="0" smtClean="0"/>
              <a:t>На тему войны созданы </a:t>
            </a:r>
            <a:r>
              <a:rPr lang="ru-RU" sz="2400" b="1" i="1" u="sng" dirty="0" smtClean="0"/>
              <a:t>не только фильмы</a:t>
            </a:r>
            <a:r>
              <a:rPr lang="ru-RU" sz="2400" b="1" i="1" dirty="0" smtClean="0"/>
              <a:t>, но и </a:t>
            </a:r>
            <a:r>
              <a:rPr lang="ru-RU" sz="2400" b="1" i="1" u="sng" dirty="0" smtClean="0"/>
              <a:t>поставлены</a:t>
            </a:r>
            <a:r>
              <a:rPr lang="ru-RU" sz="2400" b="1" i="1" dirty="0" smtClean="0"/>
              <a:t> замечательные спектакли.</a:t>
            </a:r>
          </a:p>
          <a:p>
            <a:pPr marL="342900" indent="-342900" algn="ctr">
              <a:buAutoNum type="arabicPeriod"/>
            </a:pPr>
            <a:r>
              <a:rPr lang="ru-RU" sz="2400" b="1" i="1" dirty="0" smtClean="0"/>
              <a:t>На тему войны </a:t>
            </a:r>
            <a:r>
              <a:rPr lang="ru-RU" sz="2400" b="1" i="1" u="sng" dirty="0" smtClean="0"/>
              <a:t>не только созданы </a:t>
            </a:r>
            <a:r>
              <a:rPr lang="ru-RU" sz="2400" b="1" i="1" dirty="0" smtClean="0"/>
              <a:t>фильмы, </a:t>
            </a:r>
            <a:r>
              <a:rPr lang="ru-RU" sz="2400" b="1" i="1" u="sng" dirty="0" smtClean="0"/>
              <a:t>но и поставлены</a:t>
            </a:r>
            <a:r>
              <a:rPr lang="ru-RU" sz="2400" b="1" i="1" dirty="0" smtClean="0"/>
              <a:t> замечательные спектакли</a:t>
            </a:r>
            <a:endParaRPr lang="ru-RU" sz="2400" b="1" i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4149080"/>
            <a:ext cx="8352928" cy="1584176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ПОМНИТЕ: двойной союз «не только.., но и ….» , «как.., так и…» должен соединять однородные члены предложения. 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2132856"/>
            <a:ext cx="8280920" cy="1728192"/>
          </a:xfrm>
          <a:prstGeom prst="roundRect">
            <a:avLst/>
          </a:prstGeom>
          <a:solidFill>
            <a:srgbClr val="00B0F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2400" b="1" i="1" dirty="0" smtClean="0"/>
              <a:t>Для нас  </a:t>
            </a:r>
            <a:r>
              <a:rPr lang="ru-RU" sz="2400" b="1" i="1" u="sng" dirty="0" smtClean="0"/>
              <a:t>как интересен </a:t>
            </a:r>
            <a:r>
              <a:rPr lang="ru-RU" sz="2400" b="1" i="1" dirty="0" smtClean="0"/>
              <a:t>образ Раскольникова, </a:t>
            </a:r>
            <a:r>
              <a:rPr lang="ru-RU" sz="2400" b="1" i="1" u="sng" dirty="0" smtClean="0"/>
              <a:t>так и образ </a:t>
            </a:r>
            <a:r>
              <a:rPr lang="ru-RU" sz="2400" b="1" i="1" dirty="0" smtClean="0"/>
              <a:t>Сони Мармеладовой.</a:t>
            </a:r>
          </a:p>
          <a:p>
            <a:pPr marL="342900" indent="-342900" algn="ctr">
              <a:buAutoNum type="arabicPeriod"/>
            </a:pPr>
            <a:r>
              <a:rPr lang="ru-RU" sz="2400" b="1" i="1" dirty="0" smtClean="0"/>
              <a:t>Для нас интересен </a:t>
            </a:r>
            <a:r>
              <a:rPr lang="ru-RU" sz="2400" b="1" i="1" u="sng" dirty="0" smtClean="0"/>
              <a:t>как образ </a:t>
            </a:r>
            <a:r>
              <a:rPr lang="ru-RU" sz="2400" b="1" i="1" dirty="0" smtClean="0"/>
              <a:t>Раскольникова, </a:t>
            </a:r>
            <a:r>
              <a:rPr lang="ru-RU" sz="2400" b="1" i="1" u="sng" dirty="0" smtClean="0"/>
              <a:t>так и образ </a:t>
            </a:r>
            <a:r>
              <a:rPr lang="ru-RU" sz="2400" b="1" i="1" dirty="0" smtClean="0"/>
              <a:t>Сони Мармеладовой.</a:t>
            </a:r>
            <a:endParaRPr lang="ru-RU" sz="2400" b="1" i="1" dirty="0"/>
          </a:p>
        </p:txBody>
      </p:sp>
      <p:sp>
        <p:nvSpPr>
          <p:cNvPr id="8" name="Управляющая кнопка: возврат 7">
            <a:hlinkClick r:id="rId3" action="ppaction://hlinksldjump" highlightClick="1"/>
          </p:cNvPr>
          <p:cNvSpPr/>
          <p:nvPr/>
        </p:nvSpPr>
        <p:spPr>
          <a:xfrm>
            <a:off x="8460432" y="6065912"/>
            <a:ext cx="683568" cy="7920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2224</Words>
  <Application>Microsoft Office PowerPoint</Application>
  <PresentationFormat>Экран (4:3)</PresentationFormat>
  <Paragraphs>172</Paragraphs>
  <Slides>27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45</cp:revision>
  <dcterms:created xsi:type="dcterms:W3CDTF">2012-09-24T21:30:38Z</dcterms:created>
  <dcterms:modified xsi:type="dcterms:W3CDTF">2012-10-01T15:41:31Z</dcterms:modified>
</cp:coreProperties>
</file>