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  <p:sldMasterId id="2147483799" r:id="rId2"/>
    <p:sldMasterId id="214748381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  <p:sldId id="273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47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0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098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045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68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08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95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45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9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26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2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4735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923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75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23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4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40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77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350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028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657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9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988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13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045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87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262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61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017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736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74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93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94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3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4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2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4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49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97F37C-E127-418E-907E-A8C25F1BDD86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6DFFCD-3F08-4E18-BD8A-65969DE2DA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28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4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465E9C"/>
                </a:solidFill>
              </a:rPr>
              <a:pPr/>
              <a:t>19.02.2013</a:t>
            </a:fld>
            <a:endParaRPr lang="ru-RU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465E9C"/>
                </a:solidFill>
              </a:rPr>
              <a:pPr/>
              <a:t>‹#›</a:t>
            </a:fld>
            <a:endParaRPr lang="ru-RU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9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6.emf"/><Relationship Id="rId18" Type="http://schemas.openxmlformats.org/officeDocument/2006/relationships/image" Target="../media/image2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12" Type="http://schemas.openxmlformats.org/officeDocument/2006/relationships/image" Target="../media/image15.emf"/><Relationship Id="rId17" Type="http://schemas.openxmlformats.org/officeDocument/2006/relationships/image" Target="../media/image20.emf"/><Relationship Id="rId2" Type="http://schemas.openxmlformats.org/officeDocument/2006/relationships/image" Target="../media/image5.emf"/><Relationship Id="rId16" Type="http://schemas.openxmlformats.org/officeDocument/2006/relationships/image" Target="../media/image19.emf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5" Type="http://schemas.openxmlformats.org/officeDocument/2006/relationships/image" Target="../media/image18.emf"/><Relationship Id="rId10" Type="http://schemas.openxmlformats.org/officeDocument/2006/relationships/image" Target="../media/image13.emf"/><Relationship Id="rId19" Type="http://schemas.openxmlformats.org/officeDocument/2006/relationships/image" Target="../media/image22.emf"/><Relationship Id="rId4" Type="http://schemas.openxmlformats.org/officeDocument/2006/relationships/image" Target="../media/image7.emf"/><Relationship Id="rId9" Type="http://schemas.openxmlformats.org/officeDocument/2006/relationships/image" Target="../media/image12.emf"/><Relationship Id="rId1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4400" u="sng" kern="0" cap="small" spc="25" dirty="0">
                <a:solidFill>
                  <a:srgbClr val="ED7D31"/>
                </a:solidFill>
                <a:latin typeface="Impact" panose="020B080603090205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РАЗРЯДЫ </a:t>
            </a:r>
            <a:r>
              <a:rPr lang="ru-RU" sz="105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/>
            </a:r>
            <a:br>
              <a:rPr lang="ru-RU" sz="105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</a:br>
            <a:r>
              <a:rPr lang="ru-RU" sz="4400" u="sng" cap="small" spc="25" dirty="0">
                <a:solidFill>
                  <a:srgbClr val="2E74B5"/>
                </a:solidFill>
                <a:latin typeface="Impact" panose="020B080603090205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МЕСТОИМЕНИЙ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Составила учитель русского языка и литературы Кучерявая Марина Владимировна,</a:t>
            </a:r>
          </a:p>
          <a:p>
            <a:r>
              <a:rPr lang="ru-RU" dirty="0" smtClean="0"/>
              <a:t>МБОУ СОШ №37 г. Хабаровска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472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6981" y="327804"/>
            <a:ext cx="9144000" cy="4359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4400" b="1" spc="-100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Неопределённые местоимения.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Неопределённые 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 </a:t>
            </a:r>
            <a:r>
              <a:rPr lang="ru-RU" b="1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некто, нечто, некото­рый, несколько, некогда, кто-то, что-то, кто-нибудь, какой-то, когда-то, где-то, кое-кто, кое-где, кое-когда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др. </a:t>
            </a: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указывают на неопределённые, неизвестные предме­ты, признаки, количество.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 с частицами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-то, -либо, -</a:t>
            </a:r>
            <a:r>
              <a:rPr lang="ru-RU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нибудь</a:t>
            </a:r>
            <a:r>
              <a:rPr lang="ru-RU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кое-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пи­шутся </a:t>
            </a:r>
            <a:r>
              <a:rPr lang="ru-RU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дефис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кто-то, что-то, кто-нибудь, что-либо, какой-то, какой-нибудь, кое-что, кое-кто, куда-то, где-то, кое-когда, кое-зачем.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частица </a:t>
            </a:r>
            <a:r>
              <a:rPr lang="ru-RU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кое-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отделена от местоимения </a:t>
            </a:r>
            <a:r>
              <a:rPr lang="ru-RU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предлогом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то она пишется </a:t>
            </a:r>
            <a:r>
              <a:rPr lang="ru-RU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отдельно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кое у кого, кое о чём.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" y="276045"/>
            <a:ext cx="10334445" cy="425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spc="-100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Отрицательные местоимения.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Отрицательные местоимения </a:t>
            </a:r>
            <a:r>
              <a:rPr lang="ru-RU" b="1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никто, ничто, некого, нечего, никакой, ничей, нигде, никогда, никуда</a:t>
            </a:r>
            <a:r>
              <a:rPr lang="ru-RU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др. ука­зывают на отсутствие предметов, признаков, количества.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Отрицательные местоимения образуются </a:t>
            </a: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вопроси­тельных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местоимений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кто? что? какой? чей? где? когда? куда? и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др. прибавлением </a:t>
            </a: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частиц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 </a:t>
            </a:r>
            <a:r>
              <a:rPr lang="ru-RU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или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 пре­вращаются в </a:t>
            </a:r>
            <a:r>
              <a:rPr lang="ru-RU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приставки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Отрицательные местоимения с приставками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пи­шутся слитно.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пишется под ударением,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без ударения: </a:t>
            </a:r>
            <a:r>
              <a:rPr lang="ru-RU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кого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ru-RU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кого, </a:t>
            </a:r>
            <a:r>
              <a:rPr lang="ru-RU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чему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ru-RU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чему, </a:t>
            </a:r>
            <a:r>
              <a:rPr lang="ru-RU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где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ru-RU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где, </a:t>
            </a:r>
            <a:r>
              <a:rPr lang="ru-RU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когда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ru-RU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когда.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Если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отделены от местоимения </a:t>
            </a:r>
            <a:r>
              <a:rPr lang="ru-RU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предлогом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то они пишутся </a:t>
            </a:r>
            <a:r>
              <a:rPr lang="ru-RU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отдельно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у кого, ни у кого, не о чем, ни о чём.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9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838" y="759125"/>
            <a:ext cx="10308566" cy="3327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400" b="1" spc="-170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Определительные местоимения.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Определительные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местоимения — </a:t>
            </a:r>
            <a:r>
              <a:rPr lang="ru-RU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сам, весь, всякий, каждый, иной, другой, любой, всюду, везде, всегда</a:t>
            </a:r>
            <a:r>
              <a:rPr lang="ru-RU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др.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Определительные </a:t>
            </a:r>
            <a:r>
              <a:rPr lang="ru-RU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местоимения-прилагательные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сам, весь, всякий, каждый, любой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др. </a:t>
            </a:r>
            <a:r>
              <a:rPr lang="ru-RU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изменяются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 родам, числам и падежам: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вся ночь, всё озеро, все ученики; каж­дый день, каждая ночь, каждое здание, каждые каникулы.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12700" indent="254000" algn="just">
              <a:lnSpc>
                <a:spcPts val="1390"/>
              </a:lnSpc>
              <a:spcAft>
                <a:spcPts val="2095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Местоимения-наречия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всюду, всегда, везде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 изменя­ются 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в предложении являются обстоятельствами: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Поезд­ки в Москву всегда были для меня праздником.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343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155" y="1423357"/>
            <a:ext cx="11102196" cy="4115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</a:t>
            </a:r>
            <a:r>
              <a:rPr lang="ru-RU" sz="4400" b="1" spc="-100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Указательные местоимения.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12700" indent="-12700" algn="just">
              <a:lnSpc>
                <a:spcPts val="1295"/>
              </a:lnSpc>
              <a:spcAft>
                <a:spcPts val="0"/>
              </a:spcAft>
            </a:pPr>
            <a:r>
              <a:rPr lang="ru-RU" b="0" i="0" spc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Указательные местоимения </a:t>
            </a:r>
            <a:r>
              <a:rPr lang="ru-RU" b="0" i="0" spc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— </a:t>
            </a:r>
            <a:r>
              <a:rPr lang="ru-RU" b="1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тот, этот, такой, столько, там, тут, туда, тогда, поэтому, оттуда, так, отсюда, сюда, здесь </a:t>
            </a:r>
            <a:r>
              <a:rPr lang="ru-RU" b="0" i="0" spc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др.</a:t>
            </a:r>
            <a:endParaRPr lang="ru-RU" sz="12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marR="12700" indent="-12700" algn="just">
              <a:lnSpc>
                <a:spcPts val="1295"/>
              </a:lnSpc>
              <a:spcBef>
                <a:spcPts val="18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Местоимения-прилагательные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i="1" spc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тот, этот, такой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из­меняются по родам, числам и падежам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ru-RU" i="1" spc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тот, та, то, те, того, тому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и т. п.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marR="12700" indent="-12700" algn="just">
              <a:lnSpc>
                <a:spcPts val="1295"/>
              </a:lnSpc>
              <a:spcBef>
                <a:spcPts val="1800"/>
              </a:spcBef>
              <a:spcAft>
                <a:spcPts val="940"/>
              </a:spcAft>
            </a:pPr>
            <a:r>
              <a:rPr lang="ru-RU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Местоимение-числительное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i="1" spc="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столько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изменяется </a:t>
            </a:r>
            <a:r>
              <a:rPr lang="ru-RU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только по падежам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540385" marR="12700" indent="-12700" algn="just">
              <a:lnSpc>
                <a:spcPts val="1295"/>
              </a:lnSpc>
              <a:spcBef>
                <a:spcPts val="1800"/>
              </a:spcBef>
              <a:spcAft>
                <a:spcPts val="940"/>
              </a:spcAft>
            </a:pP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40385" marR="12700" indent="-12700" algn="just">
              <a:lnSpc>
                <a:spcPts val="1295"/>
              </a:lnSpc>
              <a:spcBef>
                <a:spcPts val="1800"/>
              </a:spcBef>
              <a:spcAft>
                <a:spcPts val="940"/>
              </a:spcAft>
            </a:pPr>
            <a:r>
              <a:rPr lang="ru-RU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Местоимения-наречия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там, тут, здесь, так, тогда, поэтому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др. </a:t>
            </a:r>
            <a:r>
              <a:rPr lang="ru-RU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изменяются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40385" marR="12700" indent="-12700" algn="just">
              <a:lnSpc>
                <a:spcPts val="1295"/>
              </a:lnSpc>
              <a:spcBef>
                <a:spcPts val="1800"/>
              </a:spcBef>
              <a:spcAft>
                <a:spcPts val="94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17664"/>
              </p:ext>
            </p:extLst>
          </p:nvPr>
        </p:nvGraphicFramePr>
        <p:xfrm>
          <a:off x="3052253" y="3956574"/>
          <a:ext cx="4143375" cy="644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582"/>
                <a:gridCol w="1402940"/>
                <a:gridCol w="454304"/>
                <a:gridCol w="1776549"/>
              </a:tblGrid>
              <a:tr h="219710">
                <a:tc>
                  <a:txBody>
                    <a:bodyPr/>
                    <a:lstStyle/>
                    <a:p>
                      <a:pPr marR="177800" algn="r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И.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9464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столько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778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В.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191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как И. или 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58750">
                <a:tc>
                  <a:txBody>
                    <a:bodyPr/>
                    <a:lstStyle/>
                    <a:p>
                      <a:pPr marR="177800" algn="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9464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стольких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778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191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</a:rPr>
                        <a:t>столькими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47015">
                <a:tc>
                  <a:txBody>
                    <a:bodyPr/>
                    <a:lstStyle/>
                    <a:p>
                      <a:pPr marL="203200" algn="l">
                        <a:lnSpc>
                          <a:spcPts val="165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-350">
                          <a:effectLst/>
                        </a:rPr>
                        <a:t>Д.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9464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стольким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778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191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</a:rPr>
                        <a:t>(о) стольких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50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584879"/>
            <a:ext cx="10945411" cy="1409520"/>
          </a:xfrm>
        </p:spPr>
        <p:txBody>
          <a:bodyPr/>
          <a:lstStyle/>
          <a:p>
            <a:r>
              <a:rPr lang="ru-RU" dirty="0" smtClean="0"/>
              <a:t>Тренажёр по теме «Разряды местоимений»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975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287688" y="980729"/>
          <a:ext cx="6048672" cy="4742209"/>
        </p:xfrm>
        <a:graphic>
          <a:graphicData uri="http://schemas.openxmlformats.org/drawingml/2006/table">
            <a:tbl>
              <a:tblPr firstRow="1" firstCol="1" bandRow="1"/>
              <a:tblGrid>
                <a:gridCol w="337476"/>
                <a:gridCol w="1791661"/>
                <a:gridCol w="3919535"/>
              </a:tblGrid>
              <a:tr h="3005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cap="all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gradFill>
                            <a:gsLst>
                              <a:gs pos="0">
                                <a:srgbClr val="381563"/>
                              </a:gs>
                              <a:gs pos="43000">
                                <a:srgbClr val="7B34D2"/>
                              </a:gs>
                              <a:gs pos="48000">
                                <a:srgbClr val="7230C3"/>
                              </a:gs>
                              <a:gs pos="100000">
                                <a:srgbClr val="381563"/>
                              </a:gs>
                            </a:gsLst>
                            <a:lin ang="5400000" scaled="0"/>
                          </a:gradFill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Times New Roman"/>
                        </a:rPr>
                        <a:t>Лексико-грамматические разряды местоимений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Личные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лично-указательное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я, ты, мы вы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он (она, оно, они)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3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Возвратное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себя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467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Указательные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этот, тот, такой, таков, таковой, этакий; столько, оба (обе), устар. сей, оный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3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Притяжательные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мой, наш, твой, ваш, свой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467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Определительные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сам, самый, весь (все, все), каждый, иной, всякий, всяческий, всяк.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3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Вопросительные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кто, что, какой, каков, который, чей, сколько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467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Относительные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кто, что, какой, каков, который, чей, сколько, каковой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67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Отрицательные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никто, ничто, ничей, никакой, никоторый, некого, нечего, нисколько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140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Неопределенные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некто, нечто, некоторый, некий, кто-то, что- то, какой-то, чей-то, который-то, кто-либо, что-либо, какой-либо, который-либо; кто-нибудь, что-нибудь, какой-нибудь, который-нибудь, чей-нибудь; кое-кто, кое-что, кое-какой; несколько, сколько-то, сколько- </a:t>
                      </a:r>
                      <a:r>
                        <a:rPr lang="ru-RU" sz="1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нибудь</a:t>
                      </a: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4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8186" y="2292439"/>
            <a:ext cx="106250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Распределите следующие местоимения в таблицу «Лексико-грамматические разряды местоимений»: </a:t>
            </a:r>
          </a:p>
          <a:p>
            <a:r>
              <a:rPr lang="ru-RU" dirty="0" smtClean="0"/>
              <a:t>сколько-нибудь, я, тот, себя, свой, кто, никто, сам, сколько, кто-нибудь, нечто, весь, этакий, ничем, иной, оба (обе), наш, он (она, оно, они), несколько, кое-кто.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071664" y="908720"/>
          <a:ext cx="6192688" cy="4841390"/>
        </p:xfrm>
        <a:graphic>
          <a:graphicData uri="http://schemas.openxmlformats.org/drawingml/2006/table">
            <a:tbl>
              <a:tblPr firstRow="1" firstCol="1" bandRow="1"/>
              <a:tblGrid>
                <a:gridCol w="345512"/>
                <a:gridCol w="1834319"/>
                <a:gridCol w="4012857"/>
              </a:tblGrid>
              <a:tr h="32881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cap="all" dirty="0">
                          <a:ln w="4496" cap="flat" cmpd="sng" algn="ctr">
                            <a:solidFill>
                              <a:srgbClr val="5C437A"/>
                            </a:solidFill>
                            <a:prstDash val="solid"/>
                            <a:round/>
                          </a:ln>
                          <a:gradFill>
                            <a:gsLst>
                              <a:gs pos="0">
                                <a:srgbClr val="381563"/>
                              </a:gs>
                              <a:gs pos="43000">
                                <a:srgbClr val="7B34D2"/>
                              </a:gs>
                              <a:gs pos="48000">
                                <a:srgbClr val="7230C3"/>
                              </a:gs>
                              <a:gs pos="100000">
                                <a:srgbClr val="381563"/>
                              </a:gs>
                            </a:gsLst>
                            <a:lin ang="5400000" scaled="0"/>
                          </a:gradFill>
                          <a:effectLst>
                            <a:reflection blurRad="12700" stA="28000" endPos="45000" dist="1003" dir="5400000" sy="-100000" algn="bl"/>
                          </a:effectLst>
                          <a:latin typeface="Calibri"/>
                          <a:ea typeface="Calibri"/>
                          <a:cs typeface="Times New Roman"/>
                        </a:rPr>
                        <a:t>Лексико-грамматические разряды местоимений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Личные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лично-указательное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Возвратное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</a:tr>
              <a:tr h="511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Указательные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Притяжательные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11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Определительные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Вопросительно- относительные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511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Отрицательные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153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>
                            <a:outerShdw blurRad="63500" dist="50800" dir="18900000" sx="0" sy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Неопределенные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52" marR="49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719" y="4400229"/>
            <a:ext cx="12001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1220004"/>
            <a:ext cx="2476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8" y="2096146"/>
            <a:ext cx="3619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807" y="1765572"/>
            <a:ext cx="5048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150" y="2492895"/>
            <a:ext cx="4762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807" y="3341234"/>
            <a:ext cx="3714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720" y="3727354"/>
            <a:ext cx="5429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856" y="2837037"/>
            <a:ext cx="4191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46631" y="3353518"/>
            <a:ext cx="69281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сколько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4400849"/>
            <a:ext cx="8953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7" y="4400230"/>
            <a:ext cx="5429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194" y="2837036"/>
            <a:ext cx="11239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296" y="2096146"/>
            <a:ext cx="6096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585" y="3727354"/>
            <a:ext cx="5810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99145" y="2800975"/>
            <a:ext cx="4988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иной</a:t>
            </a:r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897" y="2095527"/>
            <a:ext cx="7715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259" y="2505082"/>
            <a:ext cx="4476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1470297"/>
            <a:ext cx="13335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196" y="4696124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10" y="4696124"/>
            <a:ext cx="6381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2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055562"/>
            <a:ext cx="6096000" cy="4746877"/>
          </a:xfrm>
          <a:prstGeom prst="rect">
            <a:avLst/>
          </a:prstGeom>
        </p:spPr>
        <p:txBody>
          <a:bodyPr>
            <a:spAutoFit/>
          </a:bodyPr>
          <a:lstStyle/>
          <a:p>
            <a:pPr marR="539750" algn="ctr">
              <a:lnSpc>
                <a:spcPct val="107000"/>
              </a:lnSpc>
              <a:spcBef>
                <a:spcPts val="4800"/>
              </a:spcBef>
              <a:spcAft>
                <a:spcPts val="800"/>
              </a:spcAf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Местоимение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Местоимение</a:t>
            </a:r>
            <a:r>
              <a:rPr lang="ru-RU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самостоятельная часть речи, которая указывает на предметы, признаки, количество, но не назы­вает их.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 грамматическое значение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местоимений — указа­ние на предметы, признаки, количество без называния их.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Морфологические и синтаксические признаки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место­имений чаще всего зависят от того, какую часть речи они заменяют в тексте. Местоимения почти не имеют особых морфологических и синтаксических признаков.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9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6159" y="1708030"/>
            <a:ext cx="8824822" cy="2273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750"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Личные местоимения.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b="1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личным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местоимениям относятся: </a:t>
            </a:r>
            <a:r>
              <a:rPr lang="ru-RU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я, мы, ты, вы, он, она, оно, они.</a:t>
            </a: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местоимения-существительные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Личны­ми они называются потому, что указывают на лица, кото­рые участвуют в речи.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8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5011" y="1095554"/>
            <a:ext cx="6788989" cy="207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Я, мы</a:t>
            </a:r>
            <a:r>
              <a:rPr lang="ru-RU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местоимения 1-го лица, указывают на говоря­щего.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Ты, вы</a:t>
            </a:r>
            <a:r>
              <a:rPr lang="ru-RU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местоимения 2-го лица, указывают на собе­седника, то есть на того, с кем говорят.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i="1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Он, она, оно, они</a:t>
            </a:r>
            <a:r>
              <a:rPr lang="ru-RU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местоимения 3-го лица, указывают на того, о ком говорят, или на то, о чём говорят.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4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223" y="1423359"/>
            <a:ext cx="9920377" cy="270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  <a:tabLst>
                <a:tab pos="5940425" algn="l"/>
              </a:tabLs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spc="-110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Возвратное местоимение.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русском языке одно возвратное местоимение — </a:t>
            </a:r>
            <a:r>
              <a:rPr lang="ru-RU" i="1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себя. </a:t>
            </a:r>
            <a:r>
              <a:rPr lang="ru-RU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местоимение-существительное.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 algn="just">
              <a:lnSpc>
                <a:spcPts val="1270"/>
              </a:lnSpc>
              <a:spcBef>
                <a:spcPts val="1800"/>
              </a:spcBef>
              <a:spcAft>
                <a:spcPts val="645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Возвратное местоимение не имеет рода, лица (относится к любому лицу), не имеет числа (может указывать и на од­но, и на несколько действующих лиц). Местоимение </a:t>
            </a:r>
            <a:r>
              <a:rPr lang="ru-RU" i="1" spc="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себя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не имеет формы им. п.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2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546121"/>
            <a:ext cx="9563969" cy="1448278"/>
          </a:xfrm>
        </p:spPr>
        <p:txBody>
          <a:bodyPr/>
          <a:lstStyle/>
          <a:p>
            <a:pPr marL="540385" marR="539750" lvl="0" defTabSz="914400">
              <a:lnSpc>
                <a:spcPts val="1270"/>
              </a:lnSpc>
              <a:spcBef>
                <a:spcPts val="1800"/>
              </a:spcBef>
              <a:spcAft>
                <a:spcPts val="645"/>
              </a:spcAft>
            </a:pPr>
            <a:r>
              <a:rPr lang="ru-RU" sz="1800" cap="none" dirty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Местоимение</a:t>
            </a:r>
            <a:r>
              <a:rPr lang="ru-RU" sz="1800" cap="none" dirty="0">
                <a:ln>
                  <a:noFill/>
                </a:ln>
                <a:solidFill>
                  <a:schemeClr val="bg2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cap="none" dirty="0" smtClean="0">
                <a:ln>
                  <a:noFill/>
                </a:ln>
                <a:solidFill>
                  <a:schemeClr val="accent5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себя</a:t>
            </a:r>
            <a:r>
              <a:rPr lang="ru-RU" sz="1800" cap="none" dirty="0" smtClean="0">
                <a:ln>
                  <a:noFill/>
                </a:ln>
                <a:solidFill>
                  <a:schemeClr val="bg2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cap="none" dirty="0" smtClean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не </a:t>
            </a:r>
            <a:r>
              <a:rPr lang="ru-RU" sz="1800" cap="none" dirty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имеет формы им. п. </a:t>
            </a:r>
            <a:r>
              <a:rPr lang="ru-RU" sz="1800" cap="none" dirty="0" smtClean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/>
            </a:r>
            <a:br>
              <a:rPr lang="ru-RU" sz="1800" cap="none" dirty="0" smtClean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</a:br>
            <a:r>
              <a:rPr lang="ru-RU" sz="1800" cap="none" dirty="0" smtClean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В </a:t>
            </a:r>
            <a:r>
              <a:rPr lang="ru-RU" sz="1800" cap="none" dirty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предложении возвратное местоимение </a:t>
            </a:r>
            <a:r>
              <a:rPr lang="ru-RU" sz="1800" b="1" cap="none" dirty="0" smtClean="0">
                <a:ln>
                  <a:noFill/>
                </a:ln>
                <a:solidFill>
                  <a:schemeClr val="accent5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себя</a:t>
            </a:r>
            <a:r>
              <a:rPr lang="ru-RU" sz="1800" cap="none" dirty="0" smtClean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cap="none" dirty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выполняет </a:t>
            </a:r>
            <a:r>
              <a:rPr lang="ru-RU" sz="1800" cap="none" dirty="0" smtClean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роль дополнения</a:t>
            </a:r>
            <a:r>
              <a:rPr lang="ru-RU" sz="1800" cap="none" dirty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.</a:t>
            </a:r>
            <a:br>
              <a:rPr lang="ru-RU" sz="1800" cap="none" dirty="0">
                <a:ln>
                  <a:noFill/>
                </a:ln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</a:br>
            <a:r>
              <a:rPr lang="ru-RU" sz="1200" cap="none" dirty="0">
                <a:ln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200" cap="none" dirty="0">
                <a:ln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79992"/>
              </p:ext>
            </p:extLst>
          </p:nvPr>
        </p:nvGraphicFramePr>
        <p:xfrm>
          <a:off x="2449903" y="1975450"/>
          <a:ext cx="5598543" cy="1820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367"/>
                <a:gridCol w="1984338"/>
                <a:gridCol w="569970"/>
                <a:gridCol w="1008881"/>
                <a:gridCol w="1460987"/>
              </a:tblGrid>
              <a:tr h="589067"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И.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algn="l">
                        <a:lnSpc>
                          <a:spcPts val="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400" spc="0">
                          <a:effectLst/>
                        </a:rPr>
                        <a:t>— —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В.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250">
                          <a:effectLst/>
                        </a:rPr>
                        <a:t>кого?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себя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497952"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250">
                          <a:effectLst/>
                        </a:rPr>
                        <a:t>кого? </a:t>
                      </a:r>
                      <a:r>
                        <a:rPr lang="ru-RU" sz="1000" spc="0">
                          <a:effectLst/>
                        </a:rPr>
                        <a:t>себя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250">
                          <a:effectLst/>
                        </a:rPr>
                        <a:t>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250">
                          <a:effectLst/>
                        </a:rPr>
                        <a:t>кем?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собой</a:t>
                      </a:r>
                      <a:r>
                        <a:rPr lang="ru-RU" sz="1000" spc="250">
                          <a:effectLst/>
                        </a:rPr>
                        <a:t> (-</a:t>
                      </a:r>
                      <a:r>
                        <a:rPr lang="ru-RU" sz="1000" spc="0">
                          <a:effectLst/>
                        </a:rPr>
                        <a:t>ою</a:t>
                      </a:r>
                      <a:r>
                        <a:rPr lang="ru-RU" sz="1000" spc="250">
                          <a:effectLst/>
                        </a:rPr>
                        <a:t>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733155">
                <a:tc>
                  <a:txBody>
                    <a:bodyPr/>
                    <a:lstStyle/>
                    <a:p>
                      <a:pPr marL="114300" algn="l">
                        <a:lnSpc>
                          <a:spcPts val="165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Д.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250">
                          <a:effectLst/>
                        </a:rPr>
                        <a:t>кому? </a:t>
                      </a:r>
                      <a:r>
                        <a:rPr lang="ru-RU" sz="1000" spc="0">
                          <a:effectLst/>
                        </a:rPr>
                        <a:t>себе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250">
                          <a:effectLst/>
                        </a:rPr>
                        <a:t>П.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250">
                          <a:effectLst/>
                        </a:rPr>
                        <a:t>оком?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250" dirty="0">
                          <a:effectLst/>
                        </a:rPr>
                        <a:t>(о)</a:t>
                      </a:r>
                      <a:r>
                        <a:rPr lang="ru-RU" sz="1000" spc="0" dirty="0">
                          <a:effectLst/>
                        </a:rPr>
                        <a:t>себе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50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279" y="1233576"/>
            <a:ext cx="8911087" cy="286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spc="-120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Притяжательные местоимения.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Притяжательные 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 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мой, твой, наш, ваш, свой 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указывают на признак предмета по его принадлежнос­ти и отвечают на вопрос чей? (чья? чьё? ч ь и?). Это</a:t>
            </a:r>
            <a:r>
              <a:rPr lang="ru-RU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местоимения-прилагательные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marR="539750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значении притяжательных местоимений используют­ся </a:t>
            </a:r>
            <a:r>
              <a:rPr lang="ru-RU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личные местоимения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форме род. п.: </a:t>
            </a:r>
            <a:r>
              <a:rPr lang="ru-RU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его, её, их</a:t>
            </a:r>
            <a:r>
              <a:rPr lang="ru-RU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2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767752"/>
            <a:ext cx="11869946" cy="515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spc="-120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Вопросительные местоимения.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Вопросительные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 кто? что? какой? чей? который? сколько? где? когда? куда? откуда? почему? зачем?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Вопросительные </a:t>
            </a:r>
            <a:r>
              <a:rPr lang="ru-RU" dirty="0">
                <a:solidFill>
                  <a:srgbClr val="FF0000"/>
                </a:solidFill>
              </a:rPr>
              <a:t>местоимения-существительные</a:t>
            </a:r>
            <a:r>
              <a:rPr lang="ru-RU" dirty="0"/>
              <a:t> </a:t>
            </a:r>
            <a:r>
              <a:rPr lang="ru-RU" i="1" dirty="0">
                <a:solidFill>
                  <a:srgbClr val="7030A0"/>
                </a:solidFill>
              </a:rPr>
              <a:t>кто? что?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/>
              <a:t>и </a:t>
            </a:r>
            <a:r>
              <a:rPr lang="ru-RU" dirty="0">
                <a:solidFill>
                  <a:srgbClr val="FF0000"/>
                </a:solidFill>
              </a:rPr>
              <a:t>местоимение-числительное</a:t>
            </a:r>
            <a:r>
              <a:rPr lang="ru-RU" dirty="0"/>
              <a:t> </a:t>
            </a:r>
            <a:r>
              <a:rPr lang="ru-RU" i="1" dirty="0">
                <a:solidFill>
                  <a:srgbClr val="7030A0"/>
                </a:solidFill>
              </a:rPr>
              <a:t>сколько?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/>
              <a:t>изменяются по падежам.</a:t>
            </a:r>
          </a:p>
          <a:p>
            <a:r>
              <a:rPr lang="ru-RU" dirty="0"/>
              <a:t>Вопросительные </a:t>
            </a:r>
            <a:r>
              <a:rPr lang="ru-RU" dirty="0">
                <a:solidFill>
                  <a:srgbClr val="FF0000"/>
                </a:solidFill>
              </a:rPr>
              <a:t>местоимения-прилагательные</a:t>
            </a:r>
            <a:r>
              <a:rPr lang="ru-RU" dirty="0"/>
              <a:t> </a:t>
            </a:r>
            <a:r>
              <a:rPr lang="ru-RU" i="1" dirty="0">
                <a:solidFill>
                  <a:srgbClr val="7030A0"/>
                </a:solidFill>
              </a:rPr>
              <a:t>какой? чей? который?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/>
              <a:t>изменяются по родам, числам и падежам.</a:t>
            </a:r>
          </a:p>
          <a:p>
            <a:r>
              <a:rPr lang="ru-RU" dirty="0"/>
              <a:t>Вопросительные </a:t>
            </a:r>
            <a:r>
              <a:rPr lang="ru-RU" dirty="0">
                <a:solidFill>
                  <a:srgbClr val="FF0000"/>
                </a:solidFill>
              </a:rPr>
              <a:t>местоимения-наречия</a:t>
            </a:r>
            <a:r>
              <a:rPr lang="ru-RU" dirty="0"/>
              <a:t> </a:t>
            </a:r>
            <a:r>
              <a:rPr lang="ru-RU" i="1" dirty="0">
                <a:solidFill>
                  <a:srgbClr val="7030A0"/>
                </a:solidFill>
              </a:rPr>
              <a:t>где? куда? от­куда? когда? почему? зачем? как?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/>
              <a:t>не изменяются.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43947"/>
              </p:ext>
            </p:extLst>
          </p:nvPr>
        </p:nvGraphicFramePr>
        <p:xfrm>
          <a:off x="2986478" y="2363533"/>
          <a:ext cx="4257674" cy="1330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230"/>
                <a:gridCol w="1230615"/>
                <a:gridCol w="1230615"/>
                <a:gridCol w="1356214"/>
              </a:tblGrid>
              <a:tr h="269240"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И.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чей?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который?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сколько?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86690"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чьего?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которого?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скольких?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200025">
                <a:tc>
                  <a:txBody>
                    <a:bodyPr/>
                    <a:lstStyle/>
                    <a:p>
                      <a:pPr marL="114300" algn="l">
                        <a:lnSpc>
                          <a:spcPts val="165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-350" dirty="0">
                          <a:effectLst/>
                        </a:rPr>
                        <a:t>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чьему?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</a:rPr>
                        <a:t>которому?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скольким?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72720"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В.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как И. или 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как И. или 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как И. или 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193675"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чьим?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которым?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сколькими?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307975">
                <a:tc>
                  <a:txBody>
                    <a:bodyPr/>
                    <a:lstStyle/>
                    <a:p>
                      <a:pPr marL="11430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(о) чьём?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(о) котором?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1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</a:rPr>
                        <a:t>(о) скольких?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46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1487" y="1414732"/>
            <a:ext cx="9670211" cy="2968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400"/>
              </a:spcBef>
              <a:spcAft>
                <a:spcPts val="800"/>
              </a:spcAft>
            </a:pPr>
            <a:r>
              <a:rPr lang="ru-RU" sz="6600" b="1" dirty="0" smtClean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4400" b="1" spc="-100" dirty="0" smtClean="0">
                <a:solidFill>
                  <a:srgbClr val="2E74B5"/>
                </a:solidFill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Относительные местоимения.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 </a:t>
            </a:r>
            <a:r>
              <a:rPr lang="ru-RU" b="1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кто, что, какой, чей, который, сколько, когда, где, куда, как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др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являются относительными в тех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случаях, когда употребляются для связи простых предло­жений в составе сложноподчинённых. </a:t>
            </a:r>
          </a:p>
          <a:p>
            <a:pPr marL="540385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Например: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Этот листок, </a:t>
            </a:r>
            <a:r>
              <a:rPr lang="ru-RU" b="1" i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иссох и свалился, золотом вечным горит в песнопенье.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40385" algn="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(А. Фет.)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92820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86</TotalTime>
  <Words>1291</Words>
  <Application>Microsoft Office PowerPoint</Application>
  <PresentationFormat>Широкоэкранный</PresentationFormat>
  <Paragraphs>161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32" baseType="lpstr">
      <vt:lpstr>Arial</vt:lpstr>
      <vt:lpstr>Brush Script MT</vt:lpstr>
      <vt:lpstr>Calibri</vt:lpstr>
      <vt:lpstr>Calibri Light</vt:lpstr>
      <vt:lpstr>Century Gothic</vt:lpstr>
      <vt:lpstr>Constantia</vt:lpstr>
      <vt:lpstr>Franklin Gothic Book</vt:lpstr>
      <vt:lpstr>Impact</vt:lpstr>
      <vt:lpstr>Microsoft Sans Serif</vt:lpstr>
      <vt:lpstr>Rage Italic</vt:lpstr>
      <vt:lpstr>Times New Roman</vt:lpstr>
      <vt:lpstr>Wingdings 3</vt:lpstr>
      <vt:lpstr>Сектор</vt:lpstr>
      <vt:lpstr>Кнопка</vt:lpstr>
      <vt:lpstr>1_Кнопка</vt:lpstr>
      <vt:lpstr>РАЗРЯДЫ  МЕСТОИМЕНИЙ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Местоимение себя не имеет формы им. п.  В предложении возвратное местоимение себя выполняет роль дополнения.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Тренажёр по теме «Разряды местоимений»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РАЗРЯДЫ  МЕСТОИМЕНИЙ</dc:title>
  <dc:creator>randomy</dc:creator>
  <cp:lastModifiedBy>randomy</cp:lastModifiedBy>
  <cp:revision>8</cp:revision>
  <dcterms:created xsi:type="dcterms:W3CDTF">2013-02-18T14:53:21Z</dcterms:created>
  <dcterms:modified xsi:type="dcterms:W3CDTF">2013-02-18T16:19:22Z</dcterms:modified>
</cp:coreProperties>
</file>