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67" r:id="rId2"/>
    <p:sldId id="268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79" r:id="rId16"/>
    <p:sldId id="260" r:id="rId17"/>
    <p:sldId id="261" r:id="rId18"/>
    <p:sldId id="262" r:id="rId19"/>
    <p:sldId id="263" r:id="rId20"/>
    <p:sldId id="264" r:id="rId21"/>
    <p:sldId id="265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6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204" autoAdjust="0"/>
  </p:normalViewPr>
  <p:slideViewPr>
    <p:cSldViewPr>
      <p:cViewPr varScale="1">
        <p:scale>
          <a:sx n="48" d="100"/>
          <a:sy n="48" d="100"/>
        </p:scale>
        <p:origin x="-20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3A14B-74DE-432C-8A26-5D26B3B5F8AD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E0E5D-9872-4596-AA39-00433DE80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1200" b="1" i="1" dirty="0" smtClean="0">
                <a:solidFill>
                  <a:srgbClr val="FF0000"/>
                </a:solidFill>
              </a:rPr>
              <a:t>В 1 предложении 3 однородных члена, они разделены двумя запятыми; кроме того, есть тире перед обобщающим словом НИЧТО. Во 2 предложении 3 однородных члена , при двух союз ХОТЯ И НЕ, НО (двойной союз), перед третьим союза нет, ставится 2 запятые.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200" b="1" i="1" dirty="0" smtClean="0">
                <a:solidFill>
                  <a:srgbClr val="FF0000"/>
                </a:solidFill>
              </a:rPr>
              <a:t>В 3 предложении один союз И соединяет сказуемые ЗАМЕР И РОКОЧЕТ, другой – обстоятельства ТИХО И ЛАСКОВО, запятые при этом не ставятся.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200" b="1" i="1" dirty="0" smtClean="0">
                <a:solidFill>
                  <a:srgbClr val="FF0000"/>
                </a:solidFill>
              </a:rPr>
              <a:t>В 4 предложении однородные подлежащие соединены союзом ДА, запятой между ними нет, а между сказуемыми стоит союз ДА (= НО), перед ним запятая ставится.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0E5D-9872-4596-AA39-00433DE80B5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предложении может быть </a:t>
            </a:r>
            <a:r>
              <a:rPr lang="ru-RU" b="1" dirty="0" smtClean="0"/>
              <a:t>несколько рядов однородных членов</a:t>
            </a:r>
            <a:r>
              <a:rPr lang="ru-RU" dirty="0" smtClean="0"/>
              <a:t>, поэтому, решая вопрос о постановке запятых, необходимо рассматривать каждый ряд однородных членов </a:t>
            </a:r>
            <a:r>
              <a:rPr lang="ru-RU" b="1" dirty="0" smtClean="0"/>
              <a:t>отдельно</a:t>
            </a:r>
            <a:r>
              <a:rPr lang="ru-RU" dirty="0" smtClean="0"/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0E5D-9872-4596-AA39-00433DE80B5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спорах нет ни высших, ни низших, ни званий, ни имен; важна </a:t>
            </a:r>
            <a:r>
              <a:rPr lang="ru-RU" baseline="0" dirty="0" smtClean="0"/>
              <a:t> одна лишь истина, перед которой равны все.</a:t>
            </a:r>
          </a:p>
          <a:p>
            <a:r>
              <a:rPr lang="ru-RU" baseline="0" dirty="0" smtClean="0"/>
              <a:t>Люби душу свою, и утешай сердце свое, и удаляй от себя печаль.</a:t>
            </a:r>
          </a:p>
          <a:p>
            <a:r>
              <a:rPr lang="ru-RU" baseline="0" dirty="0" smtClean="0"/>
              <a:t>Обратите внимание: перед первым союзом, при помощи которого начинается перечисление однородных членов, запятая не ставится. Запятая ставится перед вторым, третьим и т.д. союзом, используемым при перечислении.</a:t>
            </a:r>
          </a:p>
          <a:p>
            <a:r>
              <a:rPr lang="ru-RU" baseline="0" dirty="0" smtClean="0"/>
              <a:t>Примечание.</a:t>
            </a:r>
          </a:p>
          <a:p>
            <a:r>
              <a:rPr lang="ru-RU" baseline="0" dirty="0" smtClean="0"/>
              <a:t>Запятая может ставиться перед вторым повторяющимся союзом, если однородный ряд был начат до него.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0E5D-9872-4596-AA39-00433DE80B5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Алгоритм выполнения задания.</a:t>
            </a:r>
          </a:p>
          <a:p>
            <a:pPr marL="228600" indent="-228600">
              <a:buAutoNum type="arabicPeriod"/>
            </a:pPr>
            <a:r>
              <a:rPr lang="ru-RU" dirty="0" smtClean="0"/>
              <a:t>Найдите в предложении однородные члены.</a:t>
            </a:r>
          </a:p>
          <a:p>
            <a:pPr marL="228600" indent="-228600">
              <a:buAutoNum type="arabicPeriod"/>
            </a:pPr>
            <a:r>
              <a:rPr lang="ru-RU" dirty="0" smtClean="0"/>
              <a:t>Определите, какие союзы их соединяют:</a:t>
            </a:r>
          </a:p>
          <a:p>
            <a:pPr marL="228600" indent="-228600">
              <a:buAutoNum type="arabicPeriod"/>
            </a:pPr>
            <a:r>
              <a:rPr lang="ru-RU" dirty="0" smtClean="0"/>
              <a:t>Если это одиночный союз И, ИЛИ, ЛИБО,ДА(=И),</a:t>
            </a:r>
            <a:r>
              <a:rPr lang="ru-RU" baseline="0" dirty="0" smtClean="0"/>
              <a:t> запятая перед ними не ставится.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Если это двойной союз (как, так и…, не столько, сколько…, не только, но и…, хотя, но…), запятая ставится только перед второй  частью двойного союза.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Если это повторяющиеся союзы и…</a:t>
            </a:r>
            <a:r>
              <a:rPr lang="ru-RU" baseline="0" dirty="0" err="1" smtClean="0"/>
              <a:t>и</a:t>
            </a:r>
            <a:r>
              <a:rPr lang="ru-RU" baseline="0" dirty="0" smtClean="0"/>
              <a:t>, да…</a:t>
            </a:r>
            <a:r>
              <a:rPr lang="ru-RU" baseline="0" dirty="0" err="1" smtClean="0"/>
              <a:t>да</a:t>
            </a:r>
            <a:r>
              <a:rPr lang="ru-RU" baseline="0" dirty="0" smtClean="0"/>
              <a:t>, то…</a:t>
            </a:r>
            <a:r>
              <a:rPr lang="ru-RU" baseline="0" dirty="0" err="1" smtClean="0"/>
              <a:t>то</a:t>
            </a:r>
            <a:r>
              <a:rPr lang="ru-RU" baseline="0" dirty="0" smtClean="0"/>
              <a:t>, ли…</a:t>
            </a:r>
            <a:r>
              <a:rPr lang="ru-RU" baseline="0" dirty="0" err="1" smtClean="0"/>
              <a:t>ли</a:t>
            </a:r>
            <a:r>
              <a:rPr lang="ru-RU" baseline="0" dirty="0" smtClean="0"/>
              <a:t>, или…</a:t>
            </a:r>
            <a:r>
              <a:rPr lang="ru-RU" baseline="0" dirty="0" err="1" smtClean="0"/>
              <a:t>или</a:t>
            </a:r>
            <a:r>
              <a:rPr lang="ru-RU" baseline="0" dirty="0" smtClean="0"/>
              <a:t>, запятая в первый раз ставится перед вторым союзом.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Если это повторяющиеся союзы И, ИЛИ, ЛИБО, (ДА=И) и перед первым союзом уже начат однородный ряд, ставим запятую перед ним и перед последующими союзами.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Проверьте, нет ли в предложении однородных членов, связанных попарно: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Если однородные члены в предложении соединяются попарно, то запятая ставится перед парными группами.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0E5D-9872-4596-AA39-00433DE80B5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BDA4BC-3DE3-4FF4-8CB4-D80F040EF59F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BBFE4C-EC17-4F69-B1BD-1DA5E8148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03648" y="5805264"/>
            <a:ext cx="6400800" cy="1600200"/>
          </a:xfrm>
        </p:spPr>
        <p:txBody>
          <a:bodyPr/>
          <a:lstStyle/>
          <a:p>
            <a:r>
              <a:rPr lang="ru-RU" dirty="0" err="1" smtClean="0"/>
              <a:t>Саглай</a:t>
            </a:r>
            <a:r>
              <a:rPr lang="ru-RU" dirty="0" smtClean="0"/>
              <a:t> Ирина Владимировна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 23.</a:t>
            </a:r>
            <a:br>
              <a:rPr lang="ru-RU" dirty="0" smtClean="0"/>
            </a:br>
            <a:r>
              <a:rPr lang="ru-RU" dirty="0" smtClean="0"/>
              <a:t>Однородные члены предложения.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Примечание: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933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1) </a:t>
            </a:r>
            <a:r>
              <a:rPr lang="ru-RU" dirty="0" smtClean="0"/>
              <a:t>Существуют определения, которые относятся к одному предмету, но могут быть как однородными, так и неоднородными: </a:t>
            </a:r>
          </a:p>
          <a:p>
            <a:pPr>
              <a:buNone/>
            </a:pPr>
            <a:r>
              <a:rPr lang="ru-RU" i="1" dirty="0" smtClean="0"/>
              <a:t>Красивый большой дом стоял на горке.</a:t>
            </a:r>
          </a:p>
          <a:p>
            <a:pPr>
              <a:buNone/>
            </a:pPr>
            <a:r>
              <a:rPr lang="ru-RU" i="1" dirty="0" smtClean="0"/>
              <a:t> Красивый, большой (= хороший) дом стоял на горке.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Определения-эпитеты (художественные, эмоциональные определения) обычно бывают однородными, например: </a:t>
            </a:r>
          </a:p>
          <a:p>
            <a:pPr>
              <a:buNone/>
            </a:pPr>
            <a:r>
              <a:rPr lang="ru-RU" i="1" dirty="0" smtClean="0"/>
              <a:t>Тяжёлые, чёрные тучи медленно ползли по небу.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Обратите внимание!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149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• Если однородные члены соединены двойными союзами </a:t>
            </a:r>
          </a:p>
          <a:p>
            <a:pPr algn="ctr">
              <a:buNone/>
            </a:pPr>
            <a:r>
              <a:rPr lang="ru-RU" i="1" dirty="0" err="1" smtClean="0"/>
              <a:t>как...так</a:t>
            </a:r>
            <a:r>
              <a:rPr lang="ru-RU" i="1" dirty="0" smtClean="0"/>
              <a:t> и, </a:t>
            </a:r>
          </a:p>
          <a:p>
            <a:pPr algn="ctr">
              <a:buNone/>
            </a:pPr>
            <a:r>
              <a:rPr lang="ru-RU" i="1" dirty="0" smtClean="0"/>
              <a:t>не </a:t>
            </a:r>
            <a:r>
              <a:rPr lang="ru-RU" i="1" dirty="0" err="1" smtClean="0"/>
              <a:t>только...но</a:t>
            </a:r>
            <a:r>
              <a:rPr lang="ru-RU" i="1" dirty="0" smtClean="0"/>
              <a:t> и,</a:t>
            </a:r>
          </a:p>
          <a:p>
            <a:pPr algn="ctr">
              <a:buNone/>
            </a:pPr>
            <a:r>
              <a:rPr lang="ru-RU" i="1" dirty="0" smtClean="0"/>
              <a:t> если </a:t>
            </a:r>
            <a:r>
              <a:rPr lang="ru-RU" i="1" dirty="0" err="1" smtClean="0"/>
              <a:t>не...то</a:t>
            </a:r>
            <a:r>
              <a:rPr lang="ru-RU" i="1" dirty="0" smtClean="0"/>
              <a:t>,</a:t>
            </a:r>
          </a:p>
          <a:p>
            <a:pPr algn="ctr">
              <a:buNone/>
            </a:pPr>
            <a:r>
              <a:rPr lang="ru-RU" i="1" dirty="0" smtClean="0"/>
              <a:t> хотя…но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то запятая ставится только перед второй частью союза:</a:t>
            </a:r>
          </a:p>
          <a:p>
            <a:r>
              <a:rPr lang="ru-RU" i="1" dirty="0" smtClean="0"/>
              <a:t>Как в лесу, так и на лугах появились робкие первоцветы. </a:t>
            </a:r>
          </a:p>
          <a:p>
            <a:r>
              <a:rPr lang="ru-RU" i="1" dirty="0" smtClean="0"/>
              <a:t>Не только охотники, но и рыбаки любят осеннюю пору. </a:t>
            </a:r>
          </a:p>
          <a:p>
            <a:r>
              <a:rPr lang="ru-RU" i="1" dirty="0" smtClean="0"/>
              <a:t>Если не мороз, то зной может убить тоненькие стебельки яблонь. </a:t>
            </a:r>
          </a:p>
          <a:p>
            <a:r>
              <a:rPr lang="ru-RU" i="1" dirty="0" smtClean="0"/>
              <a:t>Не столько обида, сколько растерянность сквозила в его словах.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Несколько рядов однородных членов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(На опушке и на холме) </a:t>
            </a:r>
            <a:r>
              <a:rPr lang="ru-RU" dirty="0" smtClean="0"/>
              <a:t>росли </a:t>
            </a:r>
            <a:r>
              <a:rPr lang="ru-RU" i="1" dirty="0" smtClean="0"/>
              <a:t>(ивы и березы) </a:t>
            </a:r>
            <a:r>
              <a:rPr lang="ru-RU" dirty="0" smtClean="0"/>
              <a:t>— в данном предложении два ряда однородных членов: однородные подлежащие </a:t>
            </a:r>
            <a:r>
              <a:rPr lang="ru-RU" b="1" i="1" dirty="0" smtClean="0"/>
              <a:t>ивы и березы</a:t>
            </a:r>
            <a:r>
              <a:rPr lang="ru-RU" i="1" dirty="0" smtClean="0"/>
              <a:t> </a:t>
            </a:r>
            <a:r>
              <a:rPr lang="ru-RU" dirty="0" smtClean="0"/>
              <a:t>и однородные обстоятельства </a:t>
            </a:r>
            <a:r>
              <a:rPr lang="ru-RU" b="1" i="1" dirty="0" smtClean="0"/>
              <a:t>на опушке и на холме.</a:t>
            </a:r>
            <a:endParaRPr lang="ru-RU" dirty="0" smtClean="0"/>
          </a:p>
          <a:p>
            <a:r>
              <a:rPr lang="ru-RU" i="1" dirty="0" smtClean="0"/>
              <a:t>(Отлогости и небольшие горы), (зеленые и круглые), как купола, иногда перемежевывали равнину. </a:t>
            </a:r>
            <a:r>
              <a:rPr lang="ru-RU" dirty="0" smtClean="0"/>
              <a:t>— В данном предложении также два ряда однородных членов: </a:t>
            </a:r>
          </a:p>
          <a:p>
            <a:r>
              <a:rPr lang="ru-RU" dirty="0" smtClean="0"/>
              <a:t>однородные подлежащие </a:t>
            </a:r>
            <a:r>
              <a:rPr lang="ru-RU" b="1" i="1" dirty="0" smtClean="0"/>
              <a:t>отлогости и горы</a:t>
            </a:r>
            <a:r>
              <a:rPr lang="ru-RU" i="1" dirty="0" smtClean="0"/>
              <a:t> </a:t>
            </a:r>
            <a:r>
              <a:rPr lang="ru-RU" dirty="0" smtClean="0"/>
              <a:t>и однородные определения </a:t>
            </a:r>
            <a:r>
              <a:rPr lang="ru-RU" b="1" i="1" dirty="0" smtClean="0"/>
              <a:t>зеленые и круглые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i="1" dirty="0" smtClean="0"/>
              <a:t>Тучи устало </a:t>
            </a:r>
            <a:r>
              <a:rPr lang="ru-RU" b="1" i="1" dirty="0" smtClean="0"/>
              <a:t>ползут</a:t>
            </a:r>
            <a:r>
              <a:rPr lang="ru-RU" i="1" dirty="0" smtClean="0"/>
              <a:t> </a:t>
            </a:r>
            <a:r>
              <a:rPr lang="ru-RU" b="1" i="1" dirty="0" smtClean="0"/>
              <a:t>вверх и вниз</a:t>
            </a:r>
            <a:r>
              <a:rPr lang="ru-RU" i="1" dirty="0" smtClean="0"/>
              <a:t>, </a:t>
            </a:r>
            <a:r>
              <a:rPr lang="ru-RU" b="1" i="1" dirty="0" smtClean="0"/>
              <a:t>забились</a:t>
            </a:r>
            <a:r>
              <a:rPr lang="ru-RU" i="1" dirty="0" smtClean="0"/>
              <a:t> в ущелья и дымно </a:t>
            </a:r>
            <a:r>
              <a:rPr lang="ru-RU" b="1" i="1" dirty="0" smtClean="0"/>
              <a:t>курятся</a:t>
            </a:r>
            <a:r>
              <a:rPr lang="ru-RU" i="1" dirty="0" smtClean="0"/>
              <a:t> там.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53578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 </a:t>
            </a:r>
            <a:r>
              <a:rPr lang="ru-RU" b="1" dirty="0" smtClean="0"/>
              <a:t>Перед </a:t>
            </a:r>
            <a:r>
              <a:rPr lang="ru-RU" sz="3600" b="1" dirty="0" smtClean="0">
                <a:solidFill>
                  <a:srgbClr val="FF0000"/>
                </a:solidFill>
              </a:rPr>
              <a:t>повторяющимися союзами </a:t>
            </a:r>
            <a:r>
              <a:rPr lang="ru-RU" b="1" dirty="0" smtClean="0"/>
              <a:t>ставится  запятая</a:t>
            </a:r>
            <a:r>
              <a:rPr lang="ru-RU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Это может кончиться 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</a:t>
            </a:r>
            <a:r>
              <a:rPr lang="ru-RU" u="dotDashHeavy" dirty="0" smtClean="0"/>
              <a:t>хорошо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и </a:t>
            </a:r>
            <a:r>
              <a:rPr lang="ru-RU" u="dotDashHeavy" dirty="0" smtClean="0"/>
              <a:t>плохо.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>
                <a:solidFill>
                  <a:srgbClr val="FF0000"/>
                </a:solidFill>
              </a:rPr>
              <a:t>Ни</a:t>
            </a:r>
            <a:r>
              <a:rPr lang="ru-RU" dirty="0" smtClean="0"/>
              <a:t> </a:t>
            </a:r>
            <a:r>
              <a:rPr lang="ru-RU" u="sng" dirty="0" smtClean="0"/>
              <a:t>дождь</a:t>
            </a:r>
            <a:r>
              <a:rPr lang="ru-RU" dirty="0" smtClean="0"/>
              <a:t>, </a:t>
            </a:r>
            <a:r>
              <a:rPr lang="ru-RU" sz="4000" dirty="0" smtClean="0">
                <a:solidFill>
                  <a:srgbClr val="FF0000"/>
                </a:solidFill>
              </a:rPr>
              <a:t>ни</a:t>
            </a:r>
            <a:r>
              <a:rPr lang="ru-RU" dirty="0" smtClean="0"/>
              <a:t> </a:t>
            </a:r>
            <a:r>
              <a:rPr lang="ru-RU" u="sng" dirty="0" smtClean="0"/>
              <a:t>вете</a:t>
            </a:r>
            <a:r>
              <a:rPr lang="ru-RU" dirty="0" smtClean="0"/>
              <a:t>р, </a:t>
            </a:r>
            <a:r>
              <a:rPr lang="ru-RU" sz="4000" dirty="0" smtClean="0">
                <a:solidFill>
                  <a:srgbClr val="FF0000"/>
                </a:solidFill>
              </a:rPr>
              <a:t>ни </a:t>
            </a:r>
            <a:r>
              <a:rPr lang="ru-RU" u="sng" dirty="0" smtClean="0"/>
              <a:t>холод</a:t>
            </a:r>
            <a:r>
              <a:rPr lang="ru-RU" dirty="0" smtClean="0"/>
              <a:t> не могли остановить туристов в их нелёгком походе.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На помощь ему придёт </a:t>
            </a:r>
            <a:r>
              <a:rPr lang="ru-RU" sz="4000" dirty="0" smtClean="0">
                <a:solidFill>
                  <a:srgbClr val="FF0000"/>
                </a:solidFill>
              </a:rPr>
              <a:t>либо </a:t>
            </a:r>
            <a:r>
              <a:rPr lang="ru-RU" u="sng" dirty="0" smtClean="0"/>
              <a:t>брат</a:t>
            </a:r>
            <a:r>
              <a:rPr lang="ru-RU" dirty="0" smtClean="0"/>
              <a:t>, </a:t>
            </a:r>
            <a:r>
              <a:rPr lang="ru-RU" sz="4000" dirty="0" smtClean="0">
                <a:solidFill>
                  <a:srgbClr val="FF0000"/>
                </a:solidFill>
              </a:rPr>
              <a:t>либо </a:t>
            </a:r>
            <a:r>
              <a:rPr lang="ru-RU" u="sng" dirty="0" smtClean="0"/>
              <a:t>сестра</a:t>
            </a:r>
            <a:r>
              <a:rPr lang="ru-RU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Всю ночь огонь костра </a:t>
            </a:r>
            <a:r>
              <a:rPr lang="ru-RU" sz="4000" dirty="0" smtClean="0">
                <a:solidFill>
                  <a:srgbClr val="FF0000"/>
                </a:solidFill>
              </a:rPr>
              <a:t>то</a:t>
            </a:r>
            <a:r>
              <a:rPr lang="ru-RU" dirty="0" smtClean="0"/>
              <a:t> </a:t>
            </a:r>
            <a:r>
              <a:rPr lang="ru-RU" u="dbl" dirty="0" smtClean="0"/>
              <a:t>разгорается</a:t>
            </a:r>
            <a:r>
              <a:rPr lang="ru-RU" dirty="0" smtClean="0"/>
              <a:t>, </a:t>
            </a:r>
            <a:r>
              <a:rPr lang="ru-RU" sz="4000" dirty="0" smtClean="0">
                <a:solidFill>
                  <a:srgbClr val="FF0000"/>
                </a:solidFill>
              </a:rPr>
              <a:t>то</a:t>
            </a:r>
            <a:r>
              <a:rPr lang="ru-RU" dirty="0" smtClean="0"/>
              <a:t> </a:t>
            </a:r>
            <a:r>
              <a:rPr lang="ru-RU" u="dbl" dirty="0" smtClean="0"/>
              <a:t>гаснет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Повторяющиеся союзы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</p:spPr>
        <p:txBody>
          <a:bodyPr/>
          <a:lstStyle/>
          <a:p>
            <a:r>
              <a:rPr lang="ru-RU" dirty="0" smtClean="0"/>
              <a:t>Примечание.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363272" cy="489505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Обратите внимание: перед первым союзом, при помощи которого начинается перечисление однородных членов, запятая не ставится. Запятая ставится перед вторым, третьим и т.д. союзом, используемым при перечислении.</a:t>
            </a:r>
          </a:p>
          <a:p>
            <a:r>
              <a:rPr lang="ru-RU" dirty="0" smtClean="0"/>
              <a:t>Запятая может ставиться перед вторым повторяющимся союзом, если однородный ряд был начат до него.</a:t>
            </a:r>
          </a:p>
          <a:p>
            <a:pPr>
              <a:buNone/>
            </a:pPr>
            <a:r>
              <a:rPr lang="ru-RU" b="1" i="1" dirty="0" smtClean="0"/>
              <a:t>В спорах нет </a:t>
            </a:r>
            <a:r>
              <a:rPr lang="ru-RU" b="1" i="1" u="sng" dirty="0" smtClean="0"/>
              <a:t>ни высших, ни низших, ни званий, ни имен</a:t>
            </a:r>
            <a:r>
              <a:rPr lang="ru-RU" b="1" i="1" dirty="0" smtClean="0"/>
              <a:t>; важна  одна лишь истина, перед которой равны все.</a:t>
            </a:r>
          </a:p>
          <a:p>
            <a:pPr>
              <a:buNone/>
            </a:pPr>
            <a:r>
              <a:rPr lang="ru-RU" b="1" i="1" u="sng" dirty="0" smtClean="0"/>
              <a:t>Люби</a:t>
            </a:r>
            <a:r>
              <a:rPr lang="ru-RU" b="1" i="1" dirty="0" smtClean="0"/>
              <a:t> душу свою</a:t>
            </a:r>
            <a:r>
              <a:rPr lang="ru-RU" b="1" i="1" u="sng" dirty="0" smtClean="0"/>
              <a:t>, и утешай </a:t>
            </a:r>
            <a:r>
              <a:rPr lang="ru-RU" b="1" i="1" dirty="0" smtClean="0"/>
              <a:t>сердце свое, </a:t>
            </a:r>
            <a:r>
              <a:rPr lang="ru-RU" b="1" i="1" u="sng" dirty="0" smtClean="0"/>
              <a:t>и удаляй </a:t>
            </a:r>
            <a:r>
              <a:rPr lang="ru-RU" b="1" i="1" dirty="0" smtClean="0"/>
              <a:t>от себя печаль.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72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выполнения задания.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568952" cy="5327104"/>
          </a:xfrm>
        </p:spPr>
        <p:txBody>
          <a:bodyPr>
            <a:normAutofit fontScale="85000" lnSpcReduction="20000"/>
          </a:bodyPr>
          <a:lstStyle/>
          <a:p>
            <a:pPr marL="228600" indent="-228600">
              <a:buNone/>
            </a:pPr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ru-RU" dirty="0" smtClean="0"/>
              <a:t>Найдите в предложении однородные члены.</a:t>
            </a:r>
          </a:p>
          <a:p>
            <a:pPr marL="228600" indent="-228600">
              <a:buNone/>
            </a:pPr>
            <a:r>
              <a:rPr lang="ru-RU" dirty="0" smtClean="0">
                <a:solidFill>
                  <a:srgbClr val="FF0000"/>
                </a:solidFill>
              </a:rPr>
              <a:t>2.</a:t>
            </a:r>
            <a:r>
              <a:rPr lang="ru-RU" dirty="0" smtClean="0"/>
              <a:t>Определите, какие союзы их соединяют:</a:t>
            </a:r>
          </a:p>
          <a:p>
            <a:pPr marL="228600" indent="-228600">
              <a:buNone/>
            </a:pPr>
            <a:r>
              <a:rPr lang="ru-RU" dirty="0" smtClean="0"/>
              <a:t>Если это одиночный союз И, ИЛИ, ЛИБО,ДА(=И), запятая перед ними не ставится.</a:t>
            </a:r>
          </a:p>
          <a:p>
            <a:pPr marL="228600" indent="-228600">
              <a:buNone/>
            </a:pPr>
            <a:r>
              <a:rPr lang="ru-RU" dirty="0" smtClean="0"/>
              <a:t>Если это двойной союз (как, так и…, не столько, сколько…, не только, но и…, хотя, но…), запятая ставится только перед второй  частью двойного союза.</a:t>
            </a:r>
          </a:p>
          <a:p>
            <a:pPr marL="228600" indent="-228600">
              <a:buNone/>
            </a:pPr>
            <a:r>
              <a:rPr lang="ru-RU" dirty="0" smtClean="0"/>
              <a:t>Если это повторяющиеся союзы и…</a:t>
            </a:r>
            <a:r>
              <a:rPr lang="ru-RU" dirty="0" err="1" smtClean="0"/>
              <a:t>и</a:t>
            </a:r>
            <a:r>
              <a:rPr lang="ru-RU" dirty="0" smtClean="0"/>
              <a:t>, да…</a:t>
            </a:r>
            <a:r>
              <a:rPr lang="ru-RU" dirty="0" err="1" smtClean="0"/>
              <a:t>да</a:t>
            </a:r>
            <a:r>
              <a:rPr lang="ru-RU" dirty="0" smtClean="0"/>
              <a:t>, то…</a:t>
            </a:r>
            <a:r>
              <a:rPr lang="ru-RU" dirty="0" err="1" smtClean="0"/>
              <a:t>то</a:t>
            </a:r>
            <a:r>
              <a:rPr lang="ru-RU" dirty="0" smtClean="0"/>
              <a:t>, ли…</a:t>
            </a:r>
            <a:r>
              <a:rPr lang="ru-RU" dirty="0" err="1" smtClean="0"/>
              <a:t>ли</a:t>
            </a:r>
            <a:r>
              <a:rPr lang="ru-RU" dirty="0" smtClean="0"/>
              <a:t>, или…</a:t>
            </a:r>
            <a:r>
              <a:rPr lang="ru-RU" dirty="0" err="1" smtClean="0"/>
              <a:t>или</a:t>
            </a:r>
            <a:r>
              <a:rPr lang="ru-RU" dirty="0" smtClean="0"/>
              <a:t>, запятая в первый раз ставится перед вторым союзом.</a:t>
            </a:r>
          </a:p>
          <a:p>
            <a:pPr marL="228600" indent="-228600">
              <a:buNone/>
            </a:pPr>
            <a:r>
              <a:rPr lang="ru-RU" dirty="0" smtClean="0"/>
              <a:t>Если это повторяющиеся союзы И, ИЛИ, ЛИБО, (ДА=И) и перед первым союзом уже начат однородный ряд, ставим запятую перед ним и перед последующими союзами.</a:t>
            </a:r>
          </a:p>
          <a:p>
            <a:pPr marL="228600" indent="-228600">
              <a:buNone/>
            </a:pP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. Проверьте, нет ли в предложении однородных членов, связанных попарно:</a:t>
            </a:r>
          </a:p>
          <a:p>
            <a:pPr marL="228600" indent="-228600">
              <a:buNone/>
            </a:pPr>
            <a:r>
              <a:rPr lang="ru-RU" dirty="0" smtClean="0"/>
              <a:t>Если однородные члены в предложении соединяются попарно, то запятая ставится перед парными группами.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>А22 Укажите предложение, в котором нужно поставить только одну запятую (знаки препинания не расставлены).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ru-RU" sz="2400" b="1" dirty="0" smtClean="0"/>
              <a:t>1). Много желал да ничего не поймал.</a:t>
            </a:r>
          </a:p>
          <a:p>
            <a:pPr eaLnBrk="1" hangingPunct="1">
              <a:buNone/>
            </a:pPr>
            <a:r>
              <a:rPr lang="ru-RU" sz="2400" b="1" dirty="0" smtClean="0"/>
              <a:t>2). Идеальный дворянин должен был походить на героя рыцарских романов и на персонажа античной истории и на христианского проповедника.</a:t>
            </a:r>
          </a:p>
          <a:p>
            <a:pPr eaLnBrk="1" hangingPunct="1">
              <a:buNone/>
            </a:pPr>
            <a:r>
              <a:rPr lang="ru-RU" sz="2400" b="1" dirty="0" smtClean="0"/>
              <a:t>3). Преподаватель рисования обратил внимание на способности и склонности мальчика и убедил родителей отдать ребенка в училище живописи.</a:t>
            </a:r>
          </a:p>
          <a:p>
            <a:pPr eaLnBrk="1" hangingPunct="1">
              <a:buNone/>
            </a:pPr>
            <a:r>
              <a:rPr lang="ru-RU" sz="2400" b="1" dirty="0" smtClean="0"/>
              <a:t>4). Дачники лениво гуляют под зонтиками или сидят в тени деревьев.</a:t>
            </a:r>
          </a:p>
          <a:p>
            <a:pPr eaLnBrk="1" hangingPunct="1">
              <a:buFontTx/>
              <a:buNone/>
            </a:pPr>
            <a:endParaRPr lang="ru-RU" sz="2400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>А22 Укажите предложение, в котором нужно поставить только одну запятую (знаки препинания не расставлены).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1). Далекое и опасное путешествие на лодке по реке воспитывает в человеке бесстрашный и сильный характер.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2). Андерсен сделал сказку интересной как для детей так и для взрослых.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3). Прочитанная книга заставляет иногда в корне изменить взгляды на некоторые вещи да найти верную дорогу в жизни.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4). Русский народ смышлен и понятлив и усерден ко всему благому.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>А22 Укажите предложение, в котором нужно поставить только одну запятую (знаки препинания не расставлены).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1). Степени сравнения прилагательных образуются либо с помощью суффиксов либо с помощью вспомогательных слов.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2). Старик осуждал действия современной молодежи и постоянно жаловался.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3). Небольшая и узкая речушка в результате наводнения широко разлилась по бескрайнему и огромному полю.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4). Хорошая книга обогащает опытом и помогает ответственно относиться к жизни и далеко смотреть в будущее.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>А22 Укажите предложение, в котором нужно поставить только одну запятую (знаки препинания не расставлены).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/>
              <a:t>1). Листья в поле пожелтели и кружатся и летят.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/>
              <a:t>2). Тогдашними критиками и тогдашнею публикой были равно не поняты как недостатки так и достоинства «Полтавы».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/>
              <a:t>3). Луг пахнет медом и травой и убаюкивает трескотней кузнечиков.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/>
              <a:t>4). Нужно было переделывать всю книгу или писать ее заново.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20742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Укажите предложение, в котором нужно поставить только одну запятую (знаки препинания не расставлены).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068960"/>
            <a:ext cx="7772400" cy="29508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800" b="1" i="1" dirty="0" smtClean="0"/>
              <a:t>1). Ни темень ни гроза ни буря ничто меня не остановит.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/>
              <a:t>2). Иван хотя и не испугался но призадумался остановился.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/>
              <a:t>3). Океан словно замер и тихо и ласково рокочет.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/>
              <a:t>4). Настя да Маша хотели было спеть да передумали.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96136" y="6093296"/>
            <a:ext cx="2797561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i="1" dirty="0" smtClean="0">
                <a:solidFill>
                  <a:srgbClr val="FF0000"/>
                </a:solidFill>
              </a:rPr>
              <a:t>Правильный ответ –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>А22 Укажите предложение, в котором нужно поставить только одну запятую (знаки препинания не расставлены).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1). В Средневековье появились термометр и барометр телескоп и микроскоп первая печатная книга и газета.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2). Одинокие рыцари либо присоединялись к сложившимся группам либо образовывали свою собственную.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3). И крупное спортивное событие и премьера спектакля и происшествие в городе могут занимать умы и сердца многих людей.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400" b="1" dirty="0" smtClean="0"/>
              <a:t>4). У византийских мастеров учились архитекторы и художники стран Европы и Азии.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>А22 Укажите предложение, в котором нужно поставить только одну запятую (знаки препинания не расставлены).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1). Колокольчик громко плачет и хохочет и визжит.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2). Через несколько времени она очнулась и открыла глаза но не узнала ни отца ни тетки.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3). Приемы и обычаи значительного лица были солидны и величественны но немногосложны.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/>
              <a:t>4). Гостей </a:t>
            </a:r>
            <a:r>
              <a:rPr lang="ru-RU" sz="2800" b="1" dirty="0" err="1" smtClean="0"/>
              <a:t>Овчиников</a:t>
            </a:r>
            <a:r>
              <a:rPr lang="ru-RU" sz="2800" b="1" dirty="0" smtClean="0"/>
              <a:t> принимал весьма ласково и радушно но не кланялся им в пояс не суетился не потчевал их всяким сушеньем и соленьем.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для самостоятельной работы.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ЧТО ДЕЛАЕМ?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 Читаем предложения.</a:t>
            </a:r>
          </a:p>
          <a:p>
            <a:pPr eaLnBrk="1" hangingPunct="1"/>
            <a:r>
              <a:rPr lang="ru-RU" smtClean="0"/>
              <a:t>2. Определяем характер соединения однородных членов. Помним про постановку знаков препинания при составных, одиночных и повторяющихся союзах.</a:t>
            </a:r>
          </a:p>
          <a:p>
            <a:pPr eaLnBrk="1" hangingPunct="1"/>
            <a:r>
              <a:rPr lang="ru-RU" smtClean="0"/>
              <a:t>3. Выбираем правильный ответ.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1206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ИСТОЧНИКИ:</a:t>
            </a:r>
          </a:p>
        </p:txBody>
      </p:sp>
      <p:sp>
        <p:nvSpPr>
          <p:cNvPr id="48131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Е.А.Влодавская. Единый Государственный Экзамен (поурочное планирование) – М.:, Экзамен, 2007:</a:t>
            </a:r>
          </a:p>
          <a:p>
            <a:r>
              <a:rPr lang="ru-RU" smtClean="0"/>
              <a:t>Н.А.Сенина Русский язык. Подготовка к ЕГЭ – 2010 – Ростов – на - Дону: Легион, 2009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Однородные члены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отвечают на </a:t>
            </a:r>
            <a:r>
              <a:rPr lang="ru-RU" b="1" dirty="0" smtClean="0"/>
              <a:t>один и тот же вопрос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относятся </a:t>
            </a:r>
            <a:r>
              <a:rPr lang="ru-RU" b="1" dirty="0" smtClean="0"/>
              <a:t>к одному и тому же члену предложения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соединяются между собой </a:t>
            </a:r>
            <a:r>
              <a:rPr lang="ru-RU" b="1" dirty="0" smtClean="0"/>
              <a:t>сочинительной (или бессоюзной)</a:t>
            </a:r>
            <a:r>
              <a:rPr lang="ru-RU" dirty="0" smtClean="0"/>
              <a:t> связью.</a:t>
            </a:r>
          </a:p>
          <a:p>
            <a:r>
              <a:rPr lang="ru-RU" dirty="0" smtClean="0"/>
              <a:t>произносятся с </a:t>
            </a:r>
            <a:r>
              <a:rPr lang="ru-RU" b="1" dirty="0" smtClean="0"/>
              <a:t>перечислительной</a:t>
            </a:r>
            <a:r>
              <a:rPr lang="ru-RU" dirty="0" smtClean="0"/>
              <a:t> интонацией.</a:t>
            </a:r>
          </a:p>
          <a:p>
            <a:pPr>
              <a:buNone/>
            </a:pPr>
            <a:r>
              <a:rPr lang="ru-RU" i="1" dirty="0" smtClean="0"/>
              <a:t>Например: </a:t>
            </a:r>
          </a:p>
          <a:p>
            <a:pPr>
              <a:buNone/>
            </a:pPr>
            <a:r>
              <a:rPr lang="ru-RU" b="1" i="1" dirty="0" smtClean="0"/>
              <a:t>Снег ложился на </a:t>
            </a:r>
            <a:r>
              <a:rPr lang="ru-RU" b="1" i="1" u="sng" dirty="0" smtClean="0"/>
              <a:t>крыши</a:t>
            </a:r>
            <a:r>
              <a:rPr lang="ru-RU" b="1" i="1" dirty="0" smtClean="0"/>
              <a:t>, </a:t>
            </a:r>
            <a:r>
              <a:rPr lang="ru-RU" b="1" i="1" u="sng" dirty="0" smtClean="0"/>
              <a:t>скамейки</a:t>
            </a:r>
            <a:r>
              <a:rPr lang="ru-RU" b="1" i="1" dirty="0" smtClean="0"/>
              <a:t>, </a:t>
            </a:r>
            <a:r>
              <a:rPr lang="ru-RU" b="1" i="1" u="sng" dirty="0" smtClean="0"/>
              <a:t>тротуар</a:t>
            </a:r>
            <a:r>
              <a:rPr lang="ru-RU" b="1" i="1" dirty="0" smtClean="0"/>
              <a:t>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Однородными членами предложения могут быть все члены предложения: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подлежащие</a:t>
            </a:r>
            <a:r>
              <a:rPr lang="ru-RU" dirty="0" smtClean="0"/>
              <a:t> (</a:t>
            </a:r>
            <a:r>
              <a:rPr lang="ru-RU" i="1" u="sng" dirty="0" smtClean="0"/>
              <a:t>Дети</a:t>
            </a:r>
            <a:r>
              <a:rPr lang="ru-RU" i="1" dirty="0" smtClean="0"/>
              <a:t> и </a:t>
            </a:r>
            <a:r>
              <a:rPr lang="ru-RU" i="1" u="sng" dirty="0" smtClean="0"/>
              <a:t>взрослые</a:t>
            </a:r>
            <a:r>
              <a:rPr lang="ru-RU" i="1" dirty="0" smtClean="0"/>
              <a:t> радовались празднику</a:t>
            </a:r>
            <a:r>
              <a:rPr lang="ru-RU" dirty="0" smtClean="0"/>
              <a:t>),</a:t>
            </a:r>
          </a:p>
          <a:p>
            <a:r>
              <a:rPr lang="ru-RU" b="1" dirty="0" smtClean="0"/>
              <a:t>сказуемые</a:t>
            </a:r>
            <a:r>
              <a:rPr lang="ru-RU" dirty="0" smtClean="0"/>
              <a:t> (</a:t>
            </a:r>
            <a:r>
              <a:rPr lang="ru-RU" i="1" dirty="0" smtClean="0"/>
              <a:t>Швед </a:t>
            </a:r>
            <a:r>
              <a:rPr lang="ru-RU" i="1" u="sng" dirty="0" smtClean="0"/>
              <a:t>колет</a:t>
            </a:r>
            <a:r>
              <a:rPr lang="ru-RU" i="1" dirty="0" smtClean="0"/>
              <a:t>, </a:t>
            </a:r>
            <a:r>
              <a:rPr lang="ru-RU" i="1" u="sng" dirty="0" smtClean="0"/>
              <a:t>рубит</a:t>
            </a:r>
            <a:r>
              <a:rPr lang="ru-RU" i="1" dirty="0" smtClean="0"/>
              <a:t>, </a:t>
            </a:r>
            <a:r>
              <a:rPr lang="ru-RU" i="1" u="sng" dirty="0" smtClean="0"/>
              <a:t>режет</a:t>
            </a:r>
            <a:r>
              <a:rPr lang="ru-RU" i="1" dirty="0" smtClean="0"/>
              <a:t> ),</a:t>
            </a:r>
            <a:endParaRPr lang="ru-RU" dirty="0" smtClean="0"/>
          </a:p>
          <a:p>
            <a:r>
              <a:rPr lang="ru-RU" b="1" dirty="0" smtClean="0"/>
              <a:t>определения</a:t>
            </a:r>
            <a:r>
              <a:rPr lang="ru-RU" dirty="0" smtClean="0"/>
              <a:t>.(</a:t>
            </a:r>
            <a:r>
              <a:rPr lang="ru-RU" i="1" dirty="0" smtClean="0"/>
              <a:t>Елку украшали </a:t>
            </a:r>
            <a:r>
              <a:rPr lang="ru-RU" i="1" u="sng" dirty="0" smtClean="0"/>
              <a:t>красные</a:t>
            </a:r>
            <a:r>
              <a:rPr lang="ru-RU" i="1" dirty="0" smtClean="0"/>
              <a:t>, </a:t>
            </a:r>
            <a:r>
              <a:rPr lang="ru-RU" i="1" u="sng" dirty="0" smtClean="0"/>
              <a:t>желтые</a:t>
            </a:r>
            <a:r>
              <a:rPr lang="ru-RU" i="1" dirty="0" smtClean="0"/>
              <a:t>, </a:t>
            </a:r>
            <a:r>
              <a:rPr lang="ru-RU" i="1" u="sng" dirty="0" smtClean="0"/>
              <a:t>синие</a:t>
            </a:r>
            <a:r>
              <a:rPr lang="ru-RU" i="1" dirty="0" smtClean="0"/>
              <a:t> огонечки),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дополнения</a:t>
            </a:r>
            <a:r>
              <a:rPr lang="ru-RU" dirty="0" smtClean="0"/>
              <a:t> (</a:t>
            </a:r>
            <a:r>
              <a:rPr lang="ru-RU" i="1" dirty="0" smtClean="0"/>
              <a:t>Вижу </a:t>
            </a:r>
            <a:r>
              <a:rPr lang="ru-RU" i="1" u="sng" dirty="0" smtClean="0"/>
              <a:t>небо</a:t>
            </a:r>
            <a:r>
              <a:rPr lang="ru-RU" i="1" dirty="0" smtClean="0"/>
              <a:t>, </a:t>
            </a:r>
            <a:r>
              <a:rPr lang="ru-RU" i="1" u="sng" dirty="0" smtClean="0"/>
              <a:t>берег</a:t>
            </a:r>
            <a:r>
              <a:rPr lang="ru-RU" i="1" dirty="0" smtClean="0"/>
              <a:t>, </a:t>
            </a:r>
            <a:r>
              <a:rPr lang="ru-RU" i="1" u="sng" dirty="0" smtClean="0"/>
              <a:t>море</a:t>
            </a:r>
            <a:r>
              <a:rPr lang="ru-RU" i="1" dirty="0" smtClean="0"/>
              <a:t>),</a:t>
            </a:r>
            <a:endParaRPr lang="ru-RU" dirty="0" smtClean="0"/>
          </a:p>
          <a:p>
            <a:r>
              <a:rPr lang="ru-RU" b="1" dirty="0" smtClean="0"/>
              <a:t>обстоятельства</a:t>
            </a:r>
            <a:r>
              <a:rPr lang="ru-RU" dirty="0" smtClean="0"/>
              <a:t> (</a:t>
            </a:r>
            <a:r>
              <a:rPr lang="ru-RU" i="1" dirty="0" smtClean="0"/>
              <a:t>Люблю </a:t>
            </a:r>
            <a:r>
              <a:rPr lang="ru-RU" i="1" u="sng" dirty="0" smtClean="0"/>
              <a:t>сильно</a:t>
            </a:r>
            <a:r>
              <a:rPr lang="ru-RU" i="1" dirty="0" smtClean="0"/>
              <a:t>, </a:t>
            </a:r>
            <a:r>
              <a:rPr lang="ru-RU" i="1" u="sng" dirty="0" smtClean="0"/>
              <a:t>пламенно</a:t>
            </a:r>
            <a:r>
              <a:rPr lang="ru-RU" i="1" dirty="0" smtClean="0"/>
              <a:t>, </a:t>
            </a:r>
            <a:r>
              <a:rPr lang="ru-RU" i="1" u="sng" dirty="0" smtClean="0"/>
              <a:t>нежно</a:t>
            </a:r>
            <a:r>
              <a:rPr lang="ru-RU" i="1" dirty="0" smtClean="0"/>
              <a:t>.).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Однородные члены предложения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*могут выражаться </a:t>
            </a:r>
            <a:r>
              <a:rPr lang="ru-RU" b="1" dirty="0" smtClean="0"/>
              <a:t>как словами одной части речи, так и словами разных частей речи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*могут соединяться в предложении при помощи </a:t>
            </a:r>
            <a:r>
              <a:rPr lang="ru-RU" b="1" dirty="0" smtClean="0"/>
              <a:t>сочинительных союзов и перечислительной интонации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*осложнять предложение </a:t>
            </a:r>
            <a:r>
              <a:rPr lang="ru-RU" b="1" dirty="0" smtClean="0"/>
              <a:t>одним рядом, двумя или несколькими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*иметь при себе </a:t>
            </a:r>
            <a:r>
              <a:rPr lang="ru-RU" b="1" dirty="0" smtClean="0"/>
              <a:t>обобщающие слова</a:t>
            </a:r>
            <a:r>
              <a:rPr lang="ru-RU" dirty="0" smtClean="0"/>
              <a:t> </a:t>
            </a:r>
            <a:r>
              <a:rPr lang="ru-RU" b="1" dirty="0" smtClean="0"/>
              <a:t>все, всюду, ничто</a:t>
            </a:r>
            <a:r>
              <a:rPr lang="ru-RU" dirty="0" smtClean="0"/>
              <a:t> и др.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Запятая ставится: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1) Если нет союзов. </a:t>
            </a:r>
            <a:r>
              <a:rPr lang="ru-RU" i="1" dirty="0" smtClean="0"/>
              <a:t>На парте лежали учебник, тетрадь, ручка.</a:t>
            </a:r>
            <a:endParaRPr lang="ru-RU" dirty="0" smtClean="0"/>
          </a:p>
          <a:p>
            <a:r>
              <a:rPr lang="ru-RU" dirty="0" smtClean="0"/>
              <a:t>2) Перед </a:t>
            </a:r>
            <a:r>
              <a:rPr lang="ru-RU" b="1" dirty="0" smtClean="0"/>
              <a:t>противительными </a:t>
            </a:r>
            <a:r>
              <a:rPr lang="ru-RU" dirty="0" smtClean="0"/>
              <a:t>союзами </a:t>
            </a:r>
            <a:r>
              <a:rPr lang="ru-RU" b="1" dirty="0" smtClean="0"/>
              <a:t>а, но, да</a:t>
            </a:r>
            <a:r>
              <a:rPr lang="ru-RU" dirty="0" smtClean="0"/>
              <a:t>, </a:t>
            </a:r>
            <a:r>
              <a:rPr lang="ru-RU" b="1" dirty="0" smtClean="0"/>
              <a:t>зато, однако</a:t>
            </a:r>
            <a:r>
              <a:rPr lang="ru-RU" dirty="0" smtClean="0"/>
              <a:t>: </a:t>
            </a:r>
            <a:r>
              <a:rPr lang="ru-RU" i="1" dirty="0" smtClean="0"/>
              <a:t>Мы двигались быстро, но осторожно.</a:t>
            </a:r>
            <a:endParaRPr lang="ru-RU" dirty="0" smtClean="0"/>
          </a:p>
          <a:p>
            <a:r>
              <a:rPr lang="ru-RU" dirty="0" smtClean="0"/>
              <a:t>3) Перед </a:t>
            </a:r>
            <a:r>
              <a:rPr lang="ru-RU" b="1" dirty="0" smtClean="0"/>
              <a:t>повторяющимися</a:t>
            </a:r>
            <a:r>
              <a:rPr lang="ru-RU" dirty="0" smtClean="0"/>
              <a:t> союзами: </a:t>
            </a:r>
            <a:r>
              <a:rPr lang="ru-RU" i="1" dirty="0" smtClean="0"/>
              <a:t>Он купил дневник, и ручку, и тетрадь.</a:t>
            </a:r>
            <a:endParaRPr lang="ru-RU" dirty="0" smtClean="0"/>
          </a:p>
          <a:p>
            <a:r>
              <a:rPr lang="ru-RU" dirty="0" smtClean="0"/>
              <a:t>4) Перед </a:t>
            </a:r>
            <a:r>
              <a:rPr lang="ru-RU" b="1" dirty="0" smtClean="0"/>
              <a:t>второй частью двойных</a:t>
            </a:r>
            <a:r>
              <a:rPr lang="ru-RU" dirty="0" smtClean="0"/>
              <a:t> союзов</a:t>
            </a:r>
            <a:r>
              <a:rPr lang="ru-RU" i="1" dirty="0" smtClean="0"/>
              <a:t>: Как мальчики, так и девочки вышли на уборку территории.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Примечание.</a:t>
            </a:r>
            <a:r>
              <a:rPr lang="ru-RU" b="1" dirty="0" smtClean="0"/>
              <a:t> Запятая ставится перед союзом  </a:t>
            </a:r>
            <a:r>
              <a:rPr lang="ru-RU" b="1" i="1" dirty="0" smtClean="0"/>
              <a:t>да и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i="1" dirty="0" smtClean="0"/>
              <a:t>Он прекрасно говорил по-английски, да и по-французски знал неплохо.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Запятая не ставится: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Перед одиночными соединительными или разделительными союзами: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На лугу цвели ромашки и васильки. Я вам станцую или спою.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Примечание.</a:t>
            </a:r>
            <a:r>
              <a:rPr lang="ru-RU" b="1" dirty="0" smtClean="0"/>
              <a:t> </a:t>
            </a:r>
            <a:r>
              <a:rPr lang="ru-RU" dirty="0" smtClean="0"/>
              <a:t>Запятая не ставится во фразеологических оборотах: </a:t>
            </a:r>
          </a:p>
          <a:p>
            <a:pPr algn="ctr">
              <a:buNone/>
            </a:pPr>
            <a:r>
              <a:rPr lang="ru-RU" i="1" dirty="0" smtClean="0"/>
              <a:t>ни рыба ни мясо, </a:t>
            </a:r>
          </a:p>
          <a:p>
            <a:pPr algn="ctr">
              <a:buNone/>
            </a:pPr>
            <a:r>
              <a:rPr lang="ru-RU" i="1" dirty="0" smtClean="0"/>
              <a:t>ни то ни сё, </a:t>
            </a:r>
          </a:p>
          <a:p>
            <a:pPr algn="ctr">
              <a:buNone/>
            </a:pPr>
            <a:r>
              <a:rPr lang="ru-RU" i="1" dirty="0" smtClean="0"/>
              <a:t>и день и ночь,</a:t>
            </a:r>
          </a:p>
          <a:p>
            <a:pPr algn="ctr">
              <a:buNone/>
            </a:pPr>
            <a:r>
              <a:rPr lang="ru-RU" i="1" dirty="0" smtClean="0"/>
              <a:t> ни сват ни брат и т. п.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Однородные и неоднородные определения.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6000" b="1" dirty="0" smtClean="0"/>
              <a:t>Запятая ставится, </a:t>
            </a:r>
            <a:r>
              <a:rPr lang="ru-RU" sz="6000" dirty="0" smtClean="0"/>
              <a:t>если определения </a:t>
            </a:r>
            <a:r>
              <a:rPr lang="ru-RU" sz="6000" b="1" dirty="0" smtClean="0"/>
              <a:t>однородные</a:t>
            </a:r>
            <a:r>
              <a:rPr lang="ru-RU" sz="6000" dirty="0" smtClean="0"/>
              <a:t>, т.е. они обозначают признаки, которые </a:t>
            </a:r>
            <a:r>
              <a:rPr lang="ru-RU" sz="6000" b="1" dirty="0" smtClean="0"/>
              <a:t>одинаково относятся к предмету</a:t>
            </a:r>
            <a:r>
              <a:rPr lang="ru-RU" sz="6000" dirty="0" smtClean="0"/>
              <a:t>, и между ними </a:t>
            </a:r>
            <a:r>
              <a:rPr lang="ru-RU" sz="6000" b="1" i="1" u="sng" dirty="0" smtClean="0"/>
              <a:t>можно вставить союз и:</a:t>
            </a:r>
            <a:r>
              <a:rPr lang="ru-RU" sz="6000" dirty="0" smtClean="0"/>
              <a:t>  </a:t>
            </a:r>
          </a:p>
          <a:p>
            <a:pPr>
              <a:buNone/>
            </a:pPr>
            <a:r>
              <a:rPr lang="ru-RU" sz="6000" i="1" dirty="0" smtClean="0"/>
              <a:t>У девочки в руках были оранжевые, красные, синие шары. </a:t>
            </a:r>
            <a:endParaRPr lang="ru-RU" sz="6000" dirty="0" smtClean="0"/>
          </a:p>
          <a:p>
            <a:pPr>
              <a:buNone/>
            </a:pPr>
            <a:r>
              <a:rPr lang="ru-RU" sz="6000" dirty="0" smtClean="0"/>
              <a:t>      Определения могут быть как одиночные, так и распространённые: </a:t>
            </a:r>
          </a:p>
          <a:p>
            <a:pPr>
              <a:buNone/>
            </a:pPr>
            <a:r>
              <a:rPr lang="ru-RU" sz="6000" i="1" dirty="0" smtClean="0"/>
              <a:t>Он был с девушкой невысокой, одетой в синий костюм с белой блузкой.</a:t>
            </a:r>
            <a:endParaRPr lang="ru-RU" sz="6000" dirty="0" smtClean="0"/>
          </a:p>
          <a:p>
            <a:pPr>
              <a:buNone/>
            </a:pPr>
            <a:r>
              <a:rPr lang="ru-RU" sz="6000" i="1" dirty="0" smtClean="0"/>
              <a:t> </a:t>
            </a:r>
            <a:endParaRPr lang="ru-RU" sz="6000" dirty="0" smtClean="0"/>
          </a:p>
          <a:p>
            <a:r>
              <a:rPr lang="ru-RU" sz="6000" b="1" dirty="0" smtClean="0"/>
              <a:t>Запятая не ставится, </a:t>
            </a:r>
            <a:r>
              <a:rPr lang="ru-RU" sz="6000" dirty="0" smtClean="0"/>
              <a:t>если определения </a:t>
            </a:r>
            <a:r>
              <a:rPr lang="ru-RU" sz="6000" b="1" dirty="0" smtClean="0"/>
              <a:t>неоднородные</a:t>
            </a:r>
            <a:r>
              <a:rPr lang="ru-RU" sz="6000" dirty="0" smtClean="0"/>
              <a:t>, т.е. они обозначают признаки, которые характеризуют предмет </a:t>
            </a:r>
            <a:r>
              <a:rPr lang="ru-RU" sz="6000" b="1" dirty="0" smtClean="0"/>
              <a:t>с разных сторон</a:t>
            </a:r>
            <a:r>
              <a:rPr lang="ru-RU" sz="6000" dirty="0" smtClean="0"/>
              <a:t>, между ними </a:t>
            </a:r>
            <a:r>
              <a:rPr lang="ru-RU" sz="6000" b="1" i="1" u="sng" dirty="0" smtClean="0"/>
              <a:t>нельзя поставить союз и</a:t>
            </a:r>
            <a:r>
              <a:rPr lang="ru-RU" sz="6000" dirty="0" smtClean="0"/>
              <a:t>: </a:t>
            </a:r>
          </a:p>
          <a:p>
            <a:pPr>
              <a:buNone/>
            </a:pPr>
            <a:r>
              <a:rPr lang="ru-RU" sz="6000" dirty="0" smtClean="0"/>
              <a:t> </a:t>
            </a:r>
            <a:r>
              <a:rPr lang="ru-RU" sz="6000" i="1" dirty="0" smtClean="0"/>
              <a:t>В магазине он приобрёл кожаный чёрный дипломат. </a:t>
            </a:r>
            <a:endParaRPr lang="ru-RU" sz="6000" dirty="0" smtClean="0"/>
          </a:p>
          <a:p>
            <a:pPr>
              <a:buNone/>
            </a:pPr>
            <a:r>
              <a:rPr lang="ru-RU" sz="5100" dirty="0" smtClean="0"/>
              <a:t>         </a:t>
            </a:r>
            <a:endParaRPr lang="ru-RU" sz="5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</TotalTime>
  <Words>1829</Words>
  <Application>Microsoft Office PowerPoint</Application>
  <PresentationFormat>Экран (4:3)</PresentationFormat>
  <Paragraphs>156</Paragraphs>
  <Slides>35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Справедливость</vt:lpstr>
      <vt:lpstr>А 23. Однородные члены предложения.</vt:lpstr>
      <vt:lpstr>Укажите предложение, в котором нужно поставить только одну запятую (знаки препинания не расставлены).</vt:lpstr>
      <vt:lpstr>ЧТО ДЕЛАЕМ?</vt:lpstr>
      <vt:lpstr>Однородные члены предложения</vt:lpstr>
      <vt:lpstr>Однородными членами предложения могут быть все члены предложения:</vt:lpstr>
      <vt:lpstr>Однородные члены предложения </vt:lpstr>
      <vt:lpstr>Запятая ставится:</vt:lpstr>
      <vt:lpstr>Запятая не ставится:</vt:lpstr>
      <vt:lpstr>Однородные и неоднородные определения.</vt:lpstr>
      <vt:lpstr>Примечание:  </vt:lpstr>
      <vt:lpstr>Обратите внимание!</vt:lpstr>
      <vt:lpstr>Несколько рядов однородных членов</vt:lpstr>
      <vt:lpstr>Повторяющиеся союзы</vt:lpstr>
      <vt:lpstr>Примечание.</vt:lpstr>
      <vt:lpstr>Алгоритм выполнения задания. </vt:lpstr>
      <vt:lpstr>А22 Укажите предложение, в котором нужно поставить только одну запятую (знаки препинания не расставлены).</vt:lpstr>
      <vt:lpstr>А22 Укажите предложение, в котором нужно поставить только одну запятую (знаки препинания не расставлены).</vt:lpstr>
      <vt:lpstr>А22 Укажите предложение, в котором нужно поставить только одну запятую (знаки препинания не расставлены).</vt:lpstr>
      <vt:lpstr>А22 Укажите предложение, в котором нужно поставить только одну запятую (знаки препинания не расставлены).</vt:lpstr>
      <vt:lpstr>А22 Укажите предложение, в котором нужно поставить только одну запятую (знаки препинания не расставлены).</vt:lpstr>
      <vt:lpstr>А22 Укажите предложение, в котором нужно поставить только одну запятую (знаки препинания не расставлены).</vt:lpstr>
      <vt:lpstr>Тест для самостоятельной работы.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 22:</dc:title>
  <dc:creator>Учитель</dc:creator>
  <cp:lastModifiedBy>Саглай</cp:lastModifiedBy>
  <cp:revision>11</cp:revision>
  <dcterms:created xsi:type="dcterms:W3CDTF">2013-01-06T20:43:50Z</dcterms:created>
  <dcterms:modified xsi:type="dcterms:W3CDTF">2013-02-05T18:18:57Z</dcterms:modified>
</cp:coreProperties>
</file>