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3" r:id="rId4"/>
    <p:sldId id="267" r:id="rId5"/>
    <p:sldId id="270" r:id="rId6"/>
    <p:sldId id="271" r:id="rId7"/>
    <p:sldId id="268" r:id="rId8"/>
    <p:sldId id="275" r:id="rId9"/>
    <p:sldId id="276" r:id="rId10"/>
    <p:sldId id="269" r:id="rId11"/>
    <p:sldId id="27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8CAEA-1F86-4011-8A31-FDA0DA0899F9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27D4-9664-4FAA-9A10-AD5F4BA72C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8CAEA-1F86-4011-8A31-FDA0DA0899F9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27D4-9664-4FAA-9A10-AD5F4BA72C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8CAEA-1F86-4011-8A31-FDA0DA0899F9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27D4-9664-4FAA-9A10-AD5F4BA72C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8CAEA-1F86-4011-8A31-FDA0DA0899F9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27D4-9664-4FAA-9A10-AD5F4BA72C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8CAEA-1F86-4011-8A31-FDA0DA0899F9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27D4-9664-4FAA-9A10-AD5F4BA72C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8CAEA-1F86-4011-8A31-FDA0DA0899F9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27D4-9664-4FAA-9A10-AD5F4BA72C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8CAEA-1F86-4011-8A31-FDA0DA0899F9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27D4-9664-4FAA-9A10-AD5F4BA72C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8CAEA-1F86-4011-8A31-FDA0DA0899F9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27D4-9664-4FAA-9A10-AD5F4BA72C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8CAEA-1F86-4011-8A31-FDA0DA0899F9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27D4-9664-4FAA-9A10-AD5F4BA72C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8CAEA-1F86-4011-8A31-FDA0DA0899F9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27D4-9664-4FAA-9A10-AD5F4BA72C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8CAEA-1F86-4011-8A31-FDA0DA0899F9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27D4-9664-4FAA-9A10-AD5F4BA72C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8CAEA-1F86-4011-8A31-FDA0DA0899F9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727D4-9664-4FAA-9A10-AD5F4BA72C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files.school-collection.edu.ru/dlrstore/758c58b2-46b6-4daf-8c54-e45d58126348/%5bRUS7_148%5d_%5bQS_044A%5d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214290"/>
            <a:ext cx="8643998" cy="63579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857224" y="1285860"/>
            <a:ext cx="735811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УРОК РУССКОГО ЯЗЫКА</a:t>
            </a:r>
          </a:p>
          <a:p>
            <a:pPr algn="ctr"/>
            <a:endParaRPr lang="ru-RU" sz="28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 класс</a:t>
            </a:r>
          </a:p>
          <a:p>
            <a:pPr algn="ctr"/>
            <a:endParaRPr lang="ru-RU" sz="28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Учитель: Баранова Елена Владимировна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8715436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Задание 1.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Выпишите номера предложений,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 которых использованы  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союзы «тоже», «также», «чтобы».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1) Я то (же) это прочитаю.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2) Это было то (же) самое место.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3) Мы делали все что(бы) праздник удался.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4) Что(бы) ребенок не плакал ему дали игрушку.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5) Молодые сыны его то(же)оглядывали себя с головы до ног.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6) Он умел веселить так(же) как и мой отец.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7) Он долго тренировался что(бы) переплыть реку.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8) Работа была выполнена так(же) хорошо как и в прошлый раз.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642918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Домашнее задание:</a:t>
            </a:r>
          </a:p>
          <a:p>
            <a:pPr marL="342900" indent="-342900">
              <a:buAutoNum type="arabicParenR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Упражнение 399 (устно), 400 (письменно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42910" y="142852"/>
            <a:ext cx="76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Найди союзы</a:t>
            </a:r>
            <a:endParaRPr lang="ru-RU" sz="24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00042"/>
            <a:ext cx="8286808" cy="60016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Слитное написание союзов </a:t>
            </a:r>
          </a:p>
          <a:p>
            <a:pPr algn="ctr"/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«также», «тоже», «чтобы».</a:t>
            </a:r>
          </a:p>
          <a:p>
            <a:pPr algn="ctr"/>
            <a:endPara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42852"/>
            <a:ext cx="8929718" cy="7078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Объясните слитное и раздельное написание выделенных</a:t>
            </a:r>
          </a:p>
          <a:p>
            <a:pPr marL="742950" indent="-74295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слов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определив их синтаксическую роль. </a:t>
            </a:r>
          </a:p>
          <a:p>
            <a:endParaRPr lang="ru-RU" sz="32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День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прекратился ветер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тоже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затих.</a:t>
            </a:r>
          </a:p>
          <a:p>
            <a:pPr marL="742950" indent="-742950"/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Выполни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то же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задание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32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День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прошел 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так же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 как вчера. </a:t>
            </a:r>
          </a:p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повторяли физику перед 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контрольной 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также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решил заглянуть  в  учебник.</a:t>
            </a:r>
          </a:p>
          <a:p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бы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 я делал без вас. </a:t>
            </a:r>
          </a:p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пришел в библиотеку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чтобы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взять 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нужную книгу.</a:t>
            </a:r>
          </a:p>
          <a:p>
            <a:pPr marL="742950" indent="-742950"/>
            <a:endParaRPr lang="ru-RU" sz="36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26"/>
          <p:cNvGraphicFramePr>
            <a:graphicFrameLocks/>
          </p:cNvGraphicFramePr>
          <p:nvPr/>
        </p:nvGraphicFramePr>
        <p:xfrm>
          <a:off x="571472" y="857232"/>
          <a:ext cx="8167718" cy="5565648"/>
        </p:xfrm>
        <a:graphic>
          <a:graphicData uri="http://schemas.openxmlformats.org/drawingml/2006/table">
            <a:tbl>
              <a:tblPr/>
              <a:tblGrid>
                <a:gridCol w="4143404"/>
                <a:gridCol w="4024314"/>
              </a:tblGrid>
              <a:tr h="5715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Пишутся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слитно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союзы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Пишутся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раздельно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местоимения и наречия со служебными словами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72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Также = тоже = и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Одноклассники повторяли физику перед контрольной. Я 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также</a:t>
                      </a: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решил заглянуть в учебник (= и я решил заглянуть в учебник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Так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то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 </a:t>
                      </a: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можно опустить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Сегодня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так же 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пасмурно,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как и вчера.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72762">
                <a:tc>
                  <a:txBody>
                    <a:bodyPr/>
                    <a:lstStyle/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чтобы = для того чтобы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 пришёл в библиотеку,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чтобы</a:t>
                      </a: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 = для того чтобы)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взять нужную книгу.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бы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бы</a:t>
                      </a: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можно опустить или переставить в другое место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 бы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 делал без вас?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 = Что я делал (бы) без вас?)</a:t>
                      </a: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57290" y="214290"/>
            <a:ext cx="6429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Правописание  союзов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2285984" y="142852"/>
            <a:ext cx="6643702" cy="785818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При применении этого правила прежде всего обращайте внимание на смысл.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pic>
        <p:nvPicPr>
          <p:cNvPr id="3" name="Picture 5" descr="AG00004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484202" cy="2933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285984" y="1428736"/>
            <a:ext cx="6858016" cy="482441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Чтобы отличить производные союзы от омонимичных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сочетаний слов: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1) проверяю, нет ли в предложении оборотов тоже - </a:t>
            </a: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то же, также - так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же, чтобы - что бы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2) определяю, можно ли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опустить или переставить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частицы 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да                                              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нет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это союз, пишу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слитно</a:t>
            </a:r>
          </a:p>
          <a:p>
            <a:pPr marL="342900" marR="0" lvl="0" indent="-34290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это сочетание местоимения</a:t>
            </a:r>
          </a:p>
          <a:p>
            <a:pPr marL="342900" marR="0" lvl="0" indent="-34290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(наречия)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 частицей </a:t>
            </a:r>
          </a:p>
          <a:p>
            <a:pPr marL="342900" marR="0" lvl="0" indent="-34290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(предлогом), пишу слова  </a:t>
            </a:r>
          </a:p>
          <a:p>
            <a:pPr marL="342900" marR="0" lvl="0" indent="-34290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       раздельно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28992" y="928670"/>
            <a:ext cx="4643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ИНСТРУКЦИЯ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5" descr="AG00004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643050"/>
            <a:ext cx="2484202" cy="2933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AG00004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876"/>
            <a:ext cx="2484202" cy="2933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Прямая со стрелкой 9"/>
          <p:cNvCxnSpPr/>
          <p:nvPr/>
        </p:nvCxnSpPr>
        <p:spPr>
          <a:xfrm rot="10800000" flipV="1">
            <a:off x="3929058" y="3071810"/>
            <a:ext cx="128588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214942" y="3071810"/>
            <a:ext cx="150019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3250397" y="4179099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6750859" y="4036223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268760"/>
            <a:ext cx="878687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 дождя женщины спрятались под дубом, нам так(же) пришлось искать пристанища.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2) Труд необходим человеку так(же), как пища, он должен быть регулярным, систематическим.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248" y="1268760"/>
            <a:ext cx="842493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3) Трудно себе представить, что(бы) со мной случилось, если бы пароход опоздал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4) Стеклянная дверь на балкон была закрыта, что(бы) из сада не несло жаром.</a:t>
            </a: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36321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268760"/>
            <a:ext cx="871296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5) Мишка так аппетитно грыз свою порцию, что Дениске то(же) захотелось съесть с ним на пару горячую пахучую сардельку.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6) Поэтому он купил то(же), что и Мишка.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953432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292</Words>
  <Application>Microsoft Office PowerPoint</Application>
  <PresentationFormat>Экран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ASUS</cp:lastModifiedBy>
  <cp:revision>16</cp:revision>
  <dcterms:created xsi:type="dcterms:W3CDTF">2013-02-09T23:10:33Z</dcterms:created>
  <dcterms:modified xsi:type="dcterms:W3CDTF">2013-02-12T12:01:33Z</dcterms:modified>
</cp:coreProperties>
</file>