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4" autoAdjust="0"/>
    <p:restoredTop sz="94660"/>
  </p:normalViewPr>
  <p:slideViewPr>
    <p:cSldViewPr>
      <p:cViewPr>
        <p:scale>
          <a:sx n="70" d="100"/>
          <a:sy n="70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EF460-37FA-44FE-A222-5AD2B89F223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B1DD-6452-483D-8A6C-136DAFAA262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EF460-37FA-44FE-A222-5AD2B89F223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B1DD-6452-483D-8A6C-136DAFAA26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EF460-37FA-44FE-A222-5AD2B89F223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B1DD-6452-483D-8A6C-136DAFAA26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EF460-37FA-44FE-A222-5AD2B89F223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B1DD-6452-483D-8A6C-136DAFAA262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EF460-37FA-44FE-A222-5AD2B89F223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B1DD-6452-483D-8A6C-136DAFAA26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EF460-37FA-44FE-A222-5AD2B89F223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B1DD-6452-483D-8A6C-136DAFAA262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EF460-37FA-44FE-A222-5AD2B89F223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B1DD-6452-483D-8A6C-136DAFAA262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EF460-37FA-44FE-A222-5AD2B89F223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B1DD-6452-483D-8A6C-136DAFAA26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EF460-37FA-44FE-A222-5AD2B89F223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B1DD-6452-483D-8A6C-136DAFAA26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EF460-37FA-44FE-A222-5AD2B89F223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B1DD-6452-483D-8A6C-136DAFAA26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EF460-37FA-44FE-A222-5AD2B89F223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B1DD-6452-483D-8A6C-136DAFAA262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22EF460-37FA-44FE-A222-5AD2B89F223B}" type="datetimeFigureOut">
              <a:rPr lang="ru-RU" smtClean="0"/>
              <a:t>15.10.2013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8BEB1DD-6452-483D-8A6C-136DAFAA262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47182" y="716652"/>
            <a:ext cx="57449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t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Ачык тәрбия сәгате. 7 сыйныфлар өчен.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2481175"/>
            <a:ext cx="66967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tt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Социаль нормалар </a:t>
            </a:r>
            <a:r>
              <a:rPr lang="tt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арасында</a:t>
            </a:r>
          </a:p>
          <a:p>
            <a:r>
              <a:rPr lang="tt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хокук </a:t>
            </a:r>
            <a:r>
              <a:rPr lang="tt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нормалары яки </a:t>
            </a:r>
            <a:r>
              <a:rPr lang="tt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яшүсмер </a:t>
            </a:r>
          </a:p>
          <a:p>
            <a:r>
              <a:rPr lang="tt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үз хокукларыңны беләсеңме</a:t>
            </a:r>
            <a:r>
              <a:rPr lang="tt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47182" y="6093296"/>
            <a:ext cx="4945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Сыйныф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җитәкчесе: Садриев Равил мөхтәр улы.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17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20840"/>
            <a:ext cx="88924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t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-кулга алганда шәхси тентү булырга мөмкин, ул чакта чит кешеләр – пүнәтәйләр катнашырга тиеш.Бу вакытта беркетмә төзелә;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-тутырылмаган беркетмәгә кул куярга ярамый, соңрак аңа дөреслеккә туры килмәгән мәгълүматлар язарга мөмкиннәр;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-“...беркем дә үзенә каршы, тормыш иптәшенә һәм якын туганнарына каршы таныкларга бурычлы түгел...” </a:t>
            </a:r>
            <a:r>
              <a:rPr lang="tt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(РФ Конституциясенең 51 нче маддәсе).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476672"/>
            <a:ext cx="90364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t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Әгәр хокук саклау органнары хезмәткәрләре тарафыннан тоткарлансаң?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81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071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t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Укучылар үтәргә тиешле кагыйдәләр һәм аларның бурычлары.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980728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t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-Тиешле вакытта мәктәпкә килү һәм китү, мәктәпкә чиста кием белән керү;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-Башка авылдан булганда мәктәп автобусыннан гына файдалану;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-Дәрескә соңга калмыйча керү, укытучы рөхсәтеннән башка гамәлләр кылмау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-Дәрестә тәртипле булу, укытучының сөйләгәнен игътибар белән тыңлау;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-Тәнәфестә коридорда чабып йөрмәскә, мәктәп милкенә сакчыл карарга;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-Ашханәдә сөйләшеп ашамаска, савыт-сабаны илтеп куярга;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-Дәреслекләрне саклап тотарга, ертылганын ябыштырырга;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-Раздевалкада тышкы һәм эчке аяк киемнәрен бер урынга гына куеп йөрергә;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-Сәбәпсез дәрес калдырмаска, авырган очракта сыйныф җитәкчесенә хәбәр бирергә;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04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288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t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-Мәктәп бакчасында һәм җыештыру өмәләрендә эш кораллары белән сак эш итәргә, очлы предметларны кешегә каратмаска, уйнамаска;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-Походларга шырпылар тыгып йөрмәскә, учак якмаска;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-Караучысыз калган өлкәннәргә ярдәм итәргә;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-Укытучылар һәм өлкәннәр белән исәнләшергә;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-Әти-әнигә, укытучыларга һәм башка үзеңнән өлкәнрәк кешеләргә ихтирамлы булырга;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-Үзеңнән кечерәкләргә игътибарлы булырга, яхшы яктан үрнәк күрсәтергә һәм кирәк вакытта ярдәм кулын сузарга;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-Мәдәни һәйкәлләрне  һәм туган як табигатен кулдан килгәнчә сакларга.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8864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t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Укучылар үтәргә тиешле кагыйдәләр һәм аларның бурычлары.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5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080" y="1571387"/>
            <a:ext cx="657551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tt-RU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-Димәк, укучылар, хокуклардан</a:t>
            </a:r>
          </a:p>
          <a:p>
            <a:pPr algn="just"/>
            <a:r>
              <a:rPr lang="tt-RU" sz="36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tt-RU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айдалану белән беррәттән </a:t>
            </a:r>
          </a:p>
          <a:p>
            <a:pPr algn="just"/>
            <a:r>
              <a:rPr lang="tt-RU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бурычларны да үтәргә кирәк!</a:t>
            </a:r>
            <a:endParaRPr lang="ru-RU" sz="36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64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8943" y="2060848"/>
            <a:ext cx="6263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</a:t>
            </a:r>
            <a:r>
              <a:rPr lang="ru-RU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ътибарыгыз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өчен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рәхмәт</a:t>
            </a: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tt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5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052736"/>
            <a:ext cx="85689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t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Максат: 1) Укучыларның башлангыч </a:t>
            </a:r>
            <a:endParaRPr lang="tt-RU" sz="3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хокукый </a:t>
            </a:r>
            <a:r>
              <a:rPr lang="tt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белемнәрен киңәйтү;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2)Үз фикереңне курыкмый һәм </a:t>
            </a:r>
            <a:endParaRPr lang="tt-RU" sz="32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ачык </a:t>
            </a:r>
            <a:r>
              <a:rPr lang="tt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итеп әйтә белү күнекмәләрен 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үстерү;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3)Милли йолаларыбызга, </a:t>
            </a:r>
            <a:r>
              <a:rPr lang="tt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гореф-</a:t>
            </a:r>
          </a:p>
          <a:p>
            <a:pPr algn="just"/>
            <a:r>
              <a:rPr lang="tt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гадәтләребезгә </a:t>
            </a:r>
            <a:r>
              <a:rPr lang="tt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карата ихтирам 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tt-RU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тәрбияләү</a:t>
            </a:r>
            <a:r>
              <a:rPr lang="tt-RU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      </a:t>
            </a:r>
            <a:endParaRPr lang="ru-RU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24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8754" y="2276872"/>
            <a:ext cx="73579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t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циаль</a:t>
            </a: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социум </a:t>
            </a:r>
            <a:r>
              <a:rPr lang="ru-RU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диг</a:t>
            </a:r>
            <a:r>
              <a:rPr lang="tt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 с</a:t>
            </a:r>
            <a:r>
              <a:rPr lang="tt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үз нәрсәне аңлата? 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06988" y="2924944"/>
            <a:ext cx="71766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Кешеләр </a:t>
            </a:r>
            <a:r>
              <a:rPr lang="tt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төркеме, җәмәгатьчелек, кешеләрнең үзара </a:t>
            </a:r>
            <a:r>
              <a:rPr lang="tt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мөнәсәбәте.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1724" y="441394"/>
            <a:ext cx="62040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t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Норма </a:t>
            </a:r>
            <a:r>
              <a:rPr lang="tt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дигән сүзне ничек аңлыйсыз?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29442" y="1045851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Рөхсәт ителгән чик</a:t>
            </a:r>
            <a:r>
              <a:rPr lang="tt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эшләргә яраган һәм ярамаган әйберләрне </a:t>
            </a:r>
            <a:r>
              <a:rPr lang="tt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аеру.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168" y="4280720"/>
            <a:ext cx="52794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Нәрс</a:t>
            </a:r>
            <a:r>
              <a:rPr lang="tt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ru-RU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ләр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ул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социаль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нормалар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01450" y="4849416"/>
            <a:ext cx="78488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i="1" dirty="0"/>
              <a:t> </a:t>
            </a:r>
            <a:r>
              <a:rPr lang="tt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Җәмгыят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ьә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урнашкан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к</a:t>
            </a:r>
            <a:r>
              <a:rPr lang="tt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ешеләр </a:t>
            </a:r>
            <a:r>
              <a:rPr lang="tt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үзара мөнәсәбәткә кергәндә үтәлергә тиешле </a:t>
            </a:r>
            <a:r>
              <a:rPr lang="tt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кагыйдәләр. 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571867" y="2566835"/>
            <a:ext cx="1412440" cy="1275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2800" dirty="0"/>
          </a:p>
        </p:txBody>
      </p:sp>
      <p:sp>
        <p:nvSpPr>
          <p:cNvPr id="3" name="Надпись 2"/>
          <p:cNvSpPr txBox="1">
            <a:spLocks noChangeArrowheads="1"/>
          </p:cNvSpPr>
          <p:nvPr/>
        </p:nvSpPr>
        <p:spPr bwMode="auto">
          <a:xfrm>
            <a:off x="3710573" y="2839432"/>
            <a:ext cx="1157950" cy="65864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Социаль</a:t>
            </a:r>
            <a:r>
              <a:rPr lang="ru-RU" sz="1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600" b="1" spc="50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нормалар</a:t>
            </a:r>
            <a:endParaRPr lang="ru-RU" sz="28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 rot="21157207">
            <a:off x="5047562" y="2517018"/>
            <a:ext cx="2221512" cy="978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t-RU" sz="36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</a:t>
            </a:r>
            <a:r>
              <a:rPr lang="tt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ини </a:t>
            </a:r>
            <a:r>
              <a:rPr lang="ru-RU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36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 rot="19312768">
            <a:off x="4416477" y="1191688"/>
            <a:ext cx="2001207" cy="10877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Хокук</a:t>
            </a:r>
            <a:r>
              <a:rPr lang="ru-RU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право</a:t>
            </a:r>
            <a:endParaRPr lang="ru-RU" sz="28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 rot="1775176">
            <a:off x="1820549" y="1296134"/>
            <a:ext cx="2307086" cy="10913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t-RU" sz="2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Гореф - гадәтләр</a:t>
            </a:r>
            <a:endParaRPr lang="ru-RU" sz="2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 rot="21384168">
            <a:off x="1038728" y="2915688"/>
            <a:ext cx="2459668" cy="9200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t-RU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Йолалар </a:t>
            </a:r>
            <a:endParaRPr lang="ru-RU" sz="28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 rot="1755639">
            <a:off x="4493894" y="4132534"/>
            <a:ext cx="2308184" cy="1027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t-RU" sz="2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Зәукый эстетик </a:t>
            </a:r>
            <a:endParaRPr lang="ru-RU" sz="2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 rot="19582359">
            <a:off x="1983110" y="4169631"/>
            <a:ext cx="2188756" cy="10450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t-RU" sz="2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Әхлакый морал</a:t>
            </a:r>
            <a:r>
              <a:rPr lang="ru-RU" sz="2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ь</a:t>
            </a:r>
            <a:endParaRPr lang="ru-RU" sz="2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96697" y="57332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596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1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grpId="0" nodeType="clickEffect">
                                  <p:stCondLst>
                                    <p:cond delay="1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1" presetClass="entr" presetSubtype="0" fill="hold" grpId="0" nodeType="clickEffect">
                                  <p:stCondLst>
                                    <p:cond delay="1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grpId="0" nodeType="clickEffect">
                                  <p:stCondLst>
                                    <p:cond delay="1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1" presetClass="entr" presetSubtype="0" fill="hold" grpId="0" nodeType="clickEffect">
                                  <p:stCondLst>
                                    <p:cond delay="1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1" presetClass="entr" presetSubtype="0" fill="hold" grpId="0" nodeType="clickEffect">
                                  <p:stCondLst>
                                    <p:cond delay="1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124744"/>
            <a:ext cx="75120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t-RU" sz="2400" dirty="0" smtClean="0">
                <a:solidFill>
                  <a:srgbClr val="FF0000"/>
                </a:solidFill>
              </a:rPr>
              <a:t>-</a:t>
            </a:r>
            <a:r>
              <a:rPr lang="tt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 өчен </a:t>
            </a:r>
            <a:r>
              <a:rPr lang="tt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законнарны </a:t>
            </a:r>
            <a:r>
              <a:rPr lang="tt-RU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үтәргә кирәк?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3140968"/>
            <a:ext cx="2093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Видеоролик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карау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05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569240"/>
            <a:ext cx="669674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4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Кеше хокукы ул  - нәрсә дә булса эшләү, билгеле бер гамәлләр кылу, нәрсәгә дә булса иярү мөмкинлеге.</a:t>
            </a:r>
            <a:endParaRPr lang="ru-RU" sz="4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18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124744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t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Баланың гражданлык (шәхси) хокуклары :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-яшәүгә хокук;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-үзенең әти-әнисен белергә хокук;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-хат язышу, дуслар сайлау, телефоннан аралашу һ.б.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-торак кагылгысызлыгы.</a:t>
            </a:r>
            <a:endParaRPr lang="ru-RU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76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43983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Баланың 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социаль-икътисади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һәм мәдәни  хокуклары :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-хезмәткә хокук;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-һөнәрне ирекле сайлауга хокук;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-ял итүгә хокук;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-социаль тәэмин ителүгә хокук (“Мәктәпкә җыенырга булыш” акциясе, аз керемле гаиләләргә ярдәм);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-белем алуга хокук (бушлай, урта тулы гомуми белем алу);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-иҗат иреге (төрле шигырьләр, әкиятләр иҗат итеп газета-журналларда бастырту) 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-мәдәни тормышта катнашу хокукы (“Йолдызлык”, “Кинофестиваль”);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-мәдәни учреждениеләрдән файдалану хокукы (клуб, укучылар йорты, </a:t>
            </a:r>
            <a:r>
              <a:rPr lang="tt-RU" sz="2400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гитара түгәрәге </a:t>
            </a:r>
            <a:r>
              <a:rPr lang="tt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спорт мәктәбе </a:t>
            </a:r>
            <a:r>
              <a:rPr lang="tt-RU" sz="2400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көрәш</a:t>
            </a:r>
            <a:r>
              <a:rPr lang="tt-RU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63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t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Әгәр хокук саклау органнары хезмәткәрләре тарафыннан тоткарлансаң?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449661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t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-Балигъ булмаган  үсмерне 72 сәгатькә кадәр тоткарлау рөхсәт </a:t>
            </a:r>
            <a:r>
              <a:rPr lang="tt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ителә;</a:t>
            </a:r>
            <a:r>
              <a:rPr lang="tt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-ни булуы хакында шунда ук әти-әниеңә, туганнарыңа хәбәр итәргә кирәк;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-тоткарланган вакытта ук адвокат чакырырга мөмкин;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-балигъ булмаганнар үзләренең законлы вәкилләре  (әти-әнисе һ.б.) булганда гына аңлатма бирә, шуңа алар килеп җиткәнче дәшмәскә һәм үзләре турындагы мәгълүматлардан (фамилия, исем, атасының исеме, яшәү урыны) тыш берни дә сөйләмәскә була</a:t>
            </a:r>
            <a:r>
              <a:rPr lang="tt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3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292</TotalTime>
  <Words>597</Words>
  <Application>Microsoft Office PowerPoint</Application>
  <PresentationFormat>Экран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Sea</dc:creator>
  <cp:lastModifiedBy>Sea</cp:lastModifiedBy>
  <cp:revision>29</cp:revision>
  <dcterms:created xsi:type="dcterms:W3CDTF">2013-10-15T06:29:32Z</dcterms:created>
  <dcterms:modified xsi:type="dcterms:W3CDTF">2013-10-15T14:30:48Z</dcterms:modified>
</cp:coreProperties>
</file>