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9" r:id="rId3"/>
    <p:sldId id="257" r:id="rId4"/>
    <p:sldId id="268" r:id="rId5"/>
    <p:sldId id="267" r:id="rId6"/>
    <p:sldId id="266" r:id="rId7"/>
    <p:sldId id="272" r:id="rId8"/>
    <p:sldId id="274" r:id="rId9"/>
    <p:sldId id="265" r:id="rId10"/>
    <p:sldId id="264" r:id="rId11"/>
    <p:sldId id="263" r:id="rId12"/>
    <p:sldId id="280" r:id="rId13"/>
    <p:sldId id="262" r:id="rId14"/>
    <p:sldId id="271" r:id="rId15"/>
    <p:sldId id="261" r:id="rId16"/>
    <p:sldId id="260" r:id="rId17"/>
    <p:sldId id="259" r:id="rId18"/>
    <p:sldId id="258" r:id="rId19"/>
    <p:sldId id="270" r:id="rId20"/>
    <p:sldId id="275" r:id="rId21"/>
    <p:sldId id="279" r:id="rId22"/>
    <p:sldId id="278" r:id="rId23"/>
    <p:sldId id="276" r:id="rId24"/>
    <p:sldId id="277" r:id="rId25"/>
    <p:sldId id="27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79218-45AD-4AC8-BAC2-9E340CB962E8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E5A95-0DE7-44C0-88A1-0E093E8A0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E5A95-0DE7-44C0-88A1-0E093E8A0CF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E5A95-0DE7-44C0-88A1-0E093E8A0CF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E5A95-0DE7-44C0-88A1-0E093E8A0CF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E5A95-0DE7-44C0-88A1-0E093E8A0CF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E5A95-0DE7-44C0-88A1-0E093E8A0CF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E5A95-0DE7-44C0-88A1-0E093E8A0CF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E5A95-0DE7-44C0-88A1-0E093E8A0CF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E5A95-0DE7-44C0-88A1-0E093E8A0CF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E5A95-0DE7-44C0-88A1-0E093E8A0CF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E5A95-0DE7-44C0-88A1-0E093E8A0CF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E5A95-0DE7-44C0-88A1-0E093E8A0CF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E5A95-0DE7-44C0-88A1-0E093E8A0CF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E5A95-0DE7-44C0-88A1-0E093E8A0CF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E5A95-0DE7-44C0-88A1-0E093E8A0CF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E5A95-0DE7-44C0-88A1-0E093E8A0CF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E5A95-0DE7-44C0-88A1-0E093E8A0CF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E5A95-0DE7-44C0-88A1-0E093E8A0CF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E5A95-0DE7-44C0-88A1-0E093E8A0CF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E5A95-0DE7-44C0-88A1-0E093E8A0CF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E5A95-0DE7-44C0-88A1-0E093E8A0CF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E5A95-0DE7-44C0-88A1-0E093E8A0CF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E5A95-0DE7-44C0-88A1-0E093E8A0CF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E5A95-0DE7-44C0-88A1-0E093E8A0CF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E5A95-0DE7-44C0-88A1-0E093E8A0CF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E5A95-0DE7-44C0-88A1-0E093E8A0CF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594B-2D93-4569-BBA0-4F00EBAB1E63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B29DFE-CCC0-4ABC-8AC8-D2A6AA5AC7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5000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594B-2D93-4569-BBA0-4F00EBAB1E63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9DFE-CCC0-4ABC-8AC8-D2A6AA5AC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594B-2D93-4569-BBA0-4F00EBAB1E63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9DFE-CCC0-4ABC-8AC8-D2A6AA5AC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3A4594B-2D93-4569-BBA0-4F00EBAB1E63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1B29DFE-CCC0-4ABC-8AC8-D2A6AA5AC7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Tm="5000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594B-2D93-4569-BBA0-4F00EBAB1E63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9DFE-CCC0-4ABC-8AC8-D2A6AA5AC7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5000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594B-2D93-4569-BBA0-4F00EBAB1E63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9DFE-CCC0-4ABC-8AC8-D2A6AA5AC7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Tm="5000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9DFE-CCC0-4ABC-8AC8-D2A6AA5AC7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594B-2D93-4569-BBA0-4F00EBAB1E63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5000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594B-2D93-4569-BBA0-4F00EBAB1E63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9DFE-CCC0-4ABC-8AC8-D2A6AA5AC7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Tm="5000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594B-2D93-4569-BBA0-4F00EBAB1E63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29DFE-CCC0-4ABC-8AC8-D2A6AA5AC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3A4594B-2D93-4569-BBA0-4F00EBAB1E63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B29DFE-CCC0-4ABC-8AC8-D2A6AA5AC7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5000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594B-2D93-4569-BBA0-4F00EBAB1E63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B29DFE-CCC0-4ABC-8AC8-D2A6AA5AC7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5000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3A4594B-2D93-4569-BBA0-4F00EBAB1E63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1B29DFE-CCC0-4ABC-8AC8-D2A6AA5AC7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5000">
    <p:wheel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 dirty="0" smtClean="0"/>
              <a:t>МИР </a:t>
            </a:r>
            <a:r>
              <a:rPr lang="ru-RU" sz="3200" b="1" dirty="0" smtClean="0"/>
              <a:t>ВАРВАРСТВА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428868"/>
            <a:ext cx="6631367" cy="3330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3600" dirty="0"/>
              <a:t>Странное слово — «варвар». </a:t>
            </a:r>
            <a:endParaRPr lang="en-US" sz="36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3600" dirty="0" smtClean="0"/>
              <a:t>Жизнь </a:t>
            </a:r>
            <a:r>
              <a:rPr lang="ru-RU" sz="3600" dirty="0"/>
              <a:t>германских племен. </a:t>
            </a:r>
            <a:endParaRPr lang="en-US" sz="36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3600" dirty="0" smtClean="0"/>
              <a:t>Вождь</a:t>
            </a:r>
            <a:r>
              <a:rPr lang="ru-RU" sz="3600" dirty="0"/>
              <a:t>, знать, </a:t>
            </a:r>
            <a:r>
              <a:rPr lang="ru-RU" sz="3600" dirty="0" smtClean="0"/>
              <a:t>дружина</a:t>
            </a:r>
            <a:r>
              <a:rPr lang="en-US" sz="3600" dirty="0" smtClean="0"/>
              <a:t>.</a:t>
            </a:r>
            <a:r>
              <a:rPr lang="ru-RU" sz="3600" dirty="0"/>
              <a:t> </a:t>
            </a:r>
            <a:endParaRPr lang="ru-RU" sz="36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3600" dirty="0" smtClean="0"/>
              <a:t>Обычаи </a:t>
            </a:r>
            <a:r>
              <a:rPr lang="ru-RU" sz="3600" dirty="0"/>
              <a:t>и верования. </a:t>
            </a:r>
            <a:endParaRPr lang="en-US" sz="3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28596" y="1285860"/>
            <a:ext cx="1857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План: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Чупров Л.А. МОУ СШ №3 с. К-Рыболов Ханкайского района Приморского края</a:t>
            </a:r>
            <a:endParaRPr lang="ru-RU" sz="1200" dirty="0"/>
          </a:p>
        </p:txBody>
      </p:sp>
    </p:spTree>
  </p:cSld>
  <p:clrMapOvr>
    <a:masterClrMapping/>
  </p:clrMapOvr>
  <p:transition spd="slow" advTm="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500694" y="214290"/>
            <a:ext cx="3429024" cy="6429420"/>
          </a:xfrm>
        </p:spPr>
        <p:txBody>
          <a:bodyPr anchor="ctr">
            <a:normAutofit fontScale="92500" lnSpcReduction="20000"/>
          </a:bodyPr>
          <a:lstStyle/>
          <a:p>
            <a:r>
              <a:rPr lang="ru-RU" sz="1800" dirty="0" smtClean="0"/>
              <a:t>Семьи были большими, вместе жили несколько десятков ближайших родственников. </a:t>
            </a:r>
          </a:p>
          <a:p>
            <a:r>
              <a:rPr lang="ru-RU" sz="1800" dirty="0" smtClean="0"/>
              <a:t>Взрослые сыновья, имевшие собственных детей, как правило, не покидали родителей и признавали власть состарившегося отца. </a:t>
            </a:r>
          </a:p>
          <a:p>
            <a:r>
              <a:rPr lang="ru-RU" sz="1800" dirty="0" smtClean="0"/>
              <a:t>Несколько семей образовывали </a:t>
            </a:r>
            <a:r>
              <a:rPr lang="ru-RU" sz="1800" i="1" dirty="0" smtClean="0"/>
              <a:t>род. </a:t>
            </a:r>
          </a:p>
          <a:p>
            <a:r>
              <a:rPr lang="ru-RU" sz="1800" dirty="0" smtClean="0"/>
              <a:t>Из родов складывались </a:t>
            </a:r>
            <a:r>
              <a:rPr lang="ru-RU" sz="1800" b="1" i="1" dirty="0" smtClean="0"/>
              <a:t>племена, </a:t>
            </a:r>
            <a:r>
              <a:rPr lang="ru-RU" sz="1800" dirty="0" smtClean="0"/>
              <a:t>которые в </a:t>
            </a:r>
            <a:r>
              <a:rPr lang="en-US" sz="1800" dirty="0" smtClean="0"/>
              <a:t>III</a:t>
            </a:r>
            <a:r>
              <a:rPr lang="ru-RU" sz="1800" dirty="0" smtClean="0"/>
              <a:t>—IV вв. объединялись в мощные </a:t>
            </a:r>
            <a:r>
              <a:rPr lang="ru-RU" sz="1800" i="1" dirty="0" smtClean="0"/>
              <a:t>племенные союзы. </a:t>
            </a:r>
          </a:p>
          <a:p>
            <a:r>
              <a:rPr lang="ru-RU" sz="1800" dirty="0" smtClean="0"/>
              <a:t>Это племенные союзы </a:t>
            </a:r>
            <a:r>
              <a:rPr lang="ru-RU" sz="1800" i="1" dirty="0" smtClean="0"/>
              <a:t>бургундов, франков, вестготов, остготов, англов, вандалов. </a:t>
            </a:r>
          </a:p>
          <a:p>
            <a:r>
              <a:rPr lang="ru-RU" sz="1800" dirty="0" smtClean="0"/>
              <a:t>В них входили десятки и даже сотни отдельных племен.</a:t>
            </a:r>
          </a:p>
        </p:txBody>
      </p:sp>
      <p:sp>
        <p:nvSpPr>
          <p:cNvPr id="6" name="Овал 5"/>
          <p:cNvSpPr/>
          <p:nvPr/>
        </p:nvSpPr>
        <p:spPr>
          <a:xfrm>
            <a:off x="0" y="5715016"/>
            <a:ext cx="92869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Семья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4282" y="6286496"/>
            <a:ext cx="92869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Семья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0" y="5357826"/>
            <a:ext cx="92869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Семья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071538" y="6072206"/>
            <a:ext cx="92869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Семья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28662" y="5643578"/>
            <a:ext cx="92869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Семья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42844" y="3429000"/>
            <a:ext cx="2143140" cy="16430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 О 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571736" y="6215058"/>
            <a:ext cx="857256" cy="64294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Семья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714612" y="5715016"/>
            <a:ext cx="857256" cy="64294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Семья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214678" y="6215058"/>
            <a:ext cx="857256" cy="64294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Семья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357554" y="5715016"/>
            <a:ext cx="857256" cy="64294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Семья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857620" y="6215058"/>
            <a:ext cx="857256" cy="64294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Семья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786050" y="3643314"/>
            <a:ext cx="2071702" cy="164307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 О 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8596" y="928670"/>
            <a:ext cx="4286280" cy="228601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 Л Е М Я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083 -0.15764 " pathEditMode="relative" ptsTypes="AA">
                                      <p:cBhvr>
                                        <p:cTn id="8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302 -0.23102 " pathEditMode="relative" ptsTypes="AA">
                                      <p:cBhvr>
                                        <p:cTn id="8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58 -0.17847 " pathEditMode="relative" ptsTypes="AA">
                                      <p:cBhvr>
                                        <p:cTn id="9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16 -0.27291 " pathEditMode="relative" ptsTypes="AA">
                                      <p:cBhvr>
                                        <p:cTn id="9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722 -0.27292 " pathEditMode="relative" ptsTypes="AA">
                                      <p:cBhvr>
                                        <p:cTn id="10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083 -0.18889 " pathEditMode="relative" ptsTypes="AA">
                                      <p:cBhvr>
                                        <p:cTn id="1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81 -0.17848 " pathEditMode="relative" ptsTypes="AA">
                                      <p:cBhvr>
                                        <p:cTn id="1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663 -0.2625 " pathEditMode="relative" ptsTypes="AA">
                                      <p:cBhvr>
                                        <p:cTn id="1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362 -0.25209 " pathEditMode="relative" ptsTypes="AA">
                                      <p:cBhvr>
                                        <p:cTn id="1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302 -0.2625 " pathEditMode="relative" ptsTypes="AA">
                                      <p:cBhvr>
                                        <p:cTn id="1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0.18159 -0.31204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024 -0.30463 " pathEditMode="relative" ptsTypes="AA">
                                      <p:cBhvr>
                                        <p:cTn id="1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оины германцы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402" r="2402"/>
          <a:stretch>
            <a:fillRect/>
          </a:stretch>
        </p:blipFill>
        <p:spPr>
          <a:xfrm>
            <a:off x="214313" y="214313"/>
            <a:ext cx="5429250" cy="6429375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857884" y="214290"/>
            <a:ext cx="3071834" cy="6429420"/>
          </a:xfrm>
        </p:spPr>
        <p:txBody>
          <a:bodyPr anchor="ctr">
            <a:normAutofit/>
          </a:bodyPr>
          <a:lstStyle/>
          <a:p>
            <a:r>
              <a:rPr lang="ru-RU" sz="1800" dirty="0" smtClean="0"/>
              <a:t>Германское общество было обществом свободных. </a:t>
            </a:r>
          </a:p>
          <a:p>
            <a:r>
              <a:rPr lang="ru-RU" sz="1800" dirty="0" smtClean="0"/>
              <a:t>Рабов было немного, и обращались с ними сравнительно мягко. </a:t>
            </a:r>
          </a:p>
          <a:p>
            <a:r>
              <a:rPr lang="ru-RU" sz="1800" dirty="0" smtClean="0"/>
              <a:t>Каждый свободный мужчина имел оружие. </a:t>
            </a:r>
          </a:p>
          <a:p>
            <a:r>
              <a:rPr lang="ru-RU" sz="1800" dirty="0" smtClean="0"/>
              <a:t>Им он гордился, хотя и не хвастался его красотой и блеском. </a:t>
            </a:r>
          </a:p>
          <a:p>
            <a:r>
              <a:rPr lang="ru-RU" sz="1800" dirty="0" smtClean="0"/>
              <a:t>При необходимости любой германец оставлял мирный труд и шел воевать. </a:t>
            </a:r>
          </a:p>
        </p:txBody>
      </p:sp>
    </p:spTree>
  </p:cSld>
  <p:clrMapOvr>
    <a:masterClrMapping/>
  </p:clrMapOvr>
  <p:transition spd="slow" advTm="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ече у германцев тинг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0" y="714356"/>
            <a:ext cx="6357950" cy="521497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388" y="214290"/>
            <a:ext cx="2428892" cy="6357982"/>
          </a:xfrm>
        </p:spPr>
        <p:txBody>
          <a:bodyPr anchor="ctr">
            <a:normAutofit/>
          </a:bodyPr>
          <a:lstStyle/>
          <a:p>
            <a:r>
              <a:rPr lang="ru-RU" sz="2000" dirty="0" smtClean="0"/>
              <a:t>Важнейшие вопросы жизни племени решались на </a:t>
            </a:r>
            <a:r>
              <a:rPr lang="ru-RU" sz="2000" i="1" dirty="0" smtClean="0"/>
              <a:t>народном собрании.</a:t>
            </a:r>
          </a:p>
          <a:p>
            <a:r>
              <a:rPr lang="ru-RU" sz="2000" i="1" dirty="0" smtClean="0"/>
              <a:t> </a:t>
            </a:r>
            <a:r>
              <a:rPr lang="ru-RU" sz="2000" dirty="0" smtClean="0"/>
              <a:t>Приходили с копьями и щитами, шумели и бранились, не слушая призывов к тишине и порядку. </a:t>
            </a:r>
          </a:p>
          <a:p>
            <a:r>
              <a:rPr lang="ru-RU" sz="2000" dirty="0" smtClean="0"/>
              <a:t>Только </a:t>
            </a:r>
            <a:r>
              <a:rPr lang="ru-RU" sz="2000" i="1" dirty="0" smtClean="0"/>
              <a:t>жрецы </a:t>
            </a:r>
            <a:r>
              <a:rPr lang="ru-RU" sz="2000" dirty="0" smtClean="0"/>
              <a:t>могли водворить молчание. 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ожди герм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3665" b="3665"/>
          <a:stretch>
            <a:fillRect/>
          </a:stretch>
        </p:blipFill>
        <p:spPr>
          <a:xfrm>
            <a:off x="214313" y="214313"/>
            <a:ext cx="5072062" cy="6429375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857884" y="214290"/>
            <a:ext cx="3071834" cy="6429420"/>
          </a:xfrm>
        </p:spPr>
        <p:txBody>
          <a:bodyPr anchor="ctr">
            <a:normAutofit/>
          </a:bodyPr>
          <a:lstStyle/>
          <a:p>
            <a:r>
              <a:rPr lang="ru-RU" sz="1800" dirty="0" smtClean="0"/>
              <a:t>И тогда говорили </a:t>
            </a:r>
            <a:r>
              <a:rPr lang="ru-RU" sz="1800" i="1" dirty="0" smtClean="0"/>
              <a:t>старейшины </a:t>
            </a:r>
            <a:r>
              <a:rPr lang="ru-RU" sz="1800" dirty="0" smtClean="0"/>
              <a:t>и </a:t>
            </a:r>
            <a:r>
              <a:rPr lang="ru-RU" sz="1800" i="1" dirty="0" smtClean="0"/>
              <a:t>вожди, </a:t>
            </a:r>
            <a:r>
              <a:rPr lang="ru-RU" sz="1800" dirty="0" smtClean="0"/>
              <a:t>стараясь красноречием убедить собравшихся в своей правоте. </a:t>
            </a:r>
          </a:p>
          <a:p>
            <a:r>
              <a:rPr lang="ru-RU" sz="1800" dirty="0" smtClean="0"/>
              <a:t>Если мнение нравилось, поднимали вверх копья. </a:t>
            </a:r>
          </a:p>
          <a:p>
            <a:r>
              <a:rPr lang="ru-RU" sz="1800" dirty="0" smtClean="0"/>
              <a:t>Несогласие выражали шумным ропотом и неодобрительными криками. </a:t>
            </a:r>
          </a:p>
          <a:p>
            <a:r>
              <a:rPr lang="ru-RU" sz="1800" dirty="0" smtClean="0"/>
              <a:t>Приказывать в мирное время не мог даже вождь. </a:t>
            </a:r>
          </a:p>
          <a:p>
            <a:r>
              <a:rPr lang="ru-RU" sz="1800" dirty="0" smtClean="0"/>
              <a:t>Но жизнь постепенно менялась.</a:t>
            </a:r>
          </a:p>
        </p:txBody>
      </p:sp>
    </p:spTree>
  </p:cSld>
  <p:clrMapOvr>
    <a:masterClrMapping/>
  </p:clrMapOvr>
  <p:transition spd="slow" advTm="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9322" y="214290"/>
            <a:ext cx="3000396" cy="642942"/>
          </a:xfrm>
          <a:blipFill>
            <a:blip r:embed="rId3"/>
            <a:stretch>
              <a:fillRect/>
            </a:stretch>
          </a:blipFill>
          <a:ln>
            <a:solidFill>
              <a:srgbClr val="FF0000"/>
            </a:solidFill>
          </a:ln>
        </p:spPr>
        <p:txBody>
          <a:bodyPr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Вождь, знать, дружина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знать германцы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8513" b="8513"/>
          <a:stretch>
            <a:fillRect/>
          </a:stretch>
        </p:blipFill>
        <p:spPr>
          <a:xfrm>
            <a:off x="285750" y="285750"/>
            <a:ext cx="5500688" cy="6357938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929322" y="1000108"/>
            <a:ext cx="3000396" cy="5643602"/>
          </a:xfrm>
        </p:spPr>
        <p:txBody>
          <a:bodyPr anchor="ctr"/>
          <a:lstStyle/>
          <a:p>
            <a:r>
              <a:rPr lang="ru-RU" dirty="0" smtClean="0"/>
              <a:t>Общество свободных не было обществом равных. </a:t>
            </a:r>
          </a:p>
          <a:p>
            <a:r>
              <a:rPr lang="ru-RU" dirty="0" smtClean="0"/>
              <a:t>В положении германцев имелись большие различия.</a:t>
            </a:r>
          </a:p>
          <a:p>
            <a:r>
              <a:rPr lang="ru-RU" dirty="0" smtClean="0"/>
              <a:t> Свободные воины-земледельцы составляли основную массу племени. </a:t>
            </a:r>
          </a:p>
          <a:p>
            <a:r>
              <a:rPr lang="ru-RU" dirty="0" smtClean="0"/>
              <a:t>Это значит, что земледельцы были вместе с тем и воинами. </a:t>
            </a:r>
          </a:p>
          <a:p>
            <a:r>
              <a:rPr lang="ru-RU" dirty="0" smtClean="0"/>
              <a:t>Их значение было велико. </a:t>
            </a:r>
          </a:p>
          <a:p>
            <a:r>
              <a:rPr lang="ru-RU" dirty="0" smtClean="0"/>
              <a:t>Главную роль, однако, играла </a:t>
            </a:r>
            <a:r>
              <a:rPr lang="ru-RU" b="1" i="1" dirty="0" smtClean="0"/>
              <a:t>знать.</a:t>
            </a:r>
            <a:endParaRPr lang="ru-RU" dirty="0" smtClean="0"/>
          </a:p>
        </p:txBody>
      </p:sp>
    </p:spTree>
  </p:cSld>
  <p:clrMapOvr>
    <a:masterClrMapping/>
  </p:clrMapOvr>
  <p:transition spd="slow" advTm="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08px-Ancient_German_Family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3412" r="3412"/>
          <a:stretch>
            <a:fillRect/>
          </a:stretch>
        </p:blipFill>
        <p:spPr>
          <a:xfrm>
            <a:off x="214313" y="214313"/>
            <a:ext cx="5072062" cy="6429375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500694" y="214290"/>
            <a:ext cx="3429024" cy="6429420"/>
          </a:xfrm>
        </p:spPr>
        <p:txBody>
          <a:bodyPr anchor="ctr">
            <a:normAutofit fontScale="92500" lnSpcReduction="10000"/>
          </a:bodyPr>
          <a:lstStyle/>
          <a:p>
            <a:r>
              <a:rPr lang="ru-RU" sz="1800" dirty="0" smtClean="0"/>
              <a:t>Племя избирало вождя, доблестного, смелого, искусного в военном деле. </a:t>
            </a:r>
          </a:p>
          <a:p>
            <a:r>
              <a:rPr lang="ru-RU" sz="1800" dirty="0" smtClean="0"/>
              <a:t>Но вождем мог оказаться и юноша, не успевший ничем проявить себя. </a:t>
            </a:r>
          </a:p>
          <a:p>
            <a:r>
              <a:rPr lang="ru-RU" sz="1800" dirty="0" smtClean="0"/>
              <a:t>Знатность и заслуги отца обеспечивали ему это звание. 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К IV— V вв. власть вождя стала наследственной. </a:t>
            </a:r>
          </a:p>
          <a:p>
            <a:r>
              <a:rPr lang="ru-RU" sz="1800" dirty="0" smtClean="0"/>
              <a:t>Лишь из знатных семей выбирали теперь и старейшин.</a:t>
            </a:r>
          </a:p>
          <a:p>
            <a:r>
              <a:rPr lang="ru-RU" sz="1800" dirty="0" smtClean="0"/>
              <a:t> Верной опорой вождя была его </a:t>
            </a:r>
            <a:r>
              <a:rPr lang="ru-RU" sz="1800" b="1" i="1" dirty="0" smtClean="0"/>
              <a:t>дружина. </a:t>
            </a:r>
          </a:p>
          <a:p>
            <a:r>
              <a:rPr lang="ru-RU" sz="1800" dirty="0" smtClean="0"/>
              <a:t>Вождь, уступивший в храбрости дружине, покрывал себя позором. </a:t>
            </a:r>
            <a:endParaRPr lang="ru-RU" sz="1800" dirty="0"/>
          </a:p>
        </p:txBody>
      </p:sp>
    </p:spTree>
  </p:cSld>
  <p:clrMapOvr>
    <a:masterClrMapping/>
  </p:clrMapOvr>
  <p:transition spd="slow" advTm="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герман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3285" r="23285"/>
          <a:stretch>
            <a:fillRect/>
          </a:stretch>
        </p:blipFill>
        <p:spPr>
          <a:xfrm>
            <a:off x="214312" y="214313"/>
            <a:ext cx="5214943" cy="6429375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500694" y="214290"/>
            <a:ext cx="3429024" cy="6429420"/>
          </a:xfrm>
        </p:spPr>
        <p:txBody>
          <a:bodyPr anchor="ctr">
            <a:normAutofit fontScale="92500" lnSpcReduction="10000"/>
          </a:bodyPr>
          <a:lstStyle/>
          <a:p>
            <a:r>
              <a:rPr lang="ru-RU" sz="1800" dirty="0" smtClean="0"/>
              <a:t>Дружинника, вернувшегося живым из боя, в котором погиб вождь, считали трусом и человеком «без чести и совести». </a:t>
            </a:r>
          </a:p>
          <a:p>
            <a:r>
              <a:rPr lang="ru-RU" sz="1800" dirty="0" smtClean="0">
                <a:solidFill>
                  <a:srgbClr val="FFFF00"/>
                </a:solidFill>
              </a:rPr>
              <a:t>Война— вот главное занятие дружины. </a:t>
            </a:r>
          </a:p>
          <a:p>
            <a:r>
              <a:rPr lang="ru-RU" sz="1800" dirty="0" smtClean="0"/>
              <a:t>Лучше проливать кровь в жарких сражениях, чем в поте лица добывать хлеб насущный, полагали эти отчаянные вояки. </a:t>
            </a:r>
          </a:p>
          <a:p>
            <a:r>
              <a:rPr lang="ru-RU" sz="1800" dirty="0" smtClean="0"/>
              <a:t>Не зная, чем заняться в мирное время, они всегда просили вождя о новых походах и славных победах. </a:t>
            </a:r>
          </a:p>
          <a:p>
            <a:r>
              <a:rPr lang="ru-RU" sz="1800" dirty="0" smtClean="0"/>
              <a:t>Еще в детстве слышали они песни о подвигах героев и великих битвах.</a:t>
            </a:r>
          </a:p>
        </p:txBody>
      </p:sp>
    </p:spTree>
  </p:cSld>
  <p:clrMapOvr>
    <a:masterClrMapping/>
  </p:clrMapOvr>
  <p:transition spd="slow" advTm="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857884" y="214290"/>
            <a:ext cx="3071834" cy="6429420"/>
          </a:xfrm>
        </p:spPr>
        <p:txBody>
          <a:bodyPr anchor="ctr">
            <a:normAutofit fontScale="85000" lnSpcReduction="10000"/>
          </a:bodyPr>
          <a:lstStyle/>
          <a:p>
            <a:r>
              <a:rPr lang="ru-RU" sz="1800" dirty="0" smtClean="0"/>
              <a:t>Война приносила не только славу. </a:t>
            </a:r>
          </a:p>
          <a:p>
            <a:r>
              <a:rPr lang="ru-RU" sz="1800" dirty="0" smtClean="0"/>
              <a:t>Из походов возвращались с богатой добычей. </a:t>
            </a:r>
          </a:p>
          <a:p>
            <a:r>
              <a:rPr lang="ru-RU" sz="1800" dirty="0" smtClean="0"/>
              <a:t>Больше всего драгоценностей, оружия, боевых коней получали вождь и старейшины. </a:t>
            </a:r>
          </a:p>
          <a:p>
            <a:r>
              <a:rPr lang="ru-RU" sz="1800" dirty="0" smtClean="0"/>
              <a:t>Дружине также доставалось немало трофеев. </a:t>
            </a:r>
          </a:p>
          <a:p>
            <a:r>
              <a:rPr lang="ru-RU" sz="1800" dirty="0" smtClean="0"/>
              <a:t>Победы удачливого вождя внушали страх и уважение. </a:t>
            </a:r>
          </a:p>
          <a:p>
            <a:r>
              <a:rPr lang="ru-RU" sz="1800" dirty="0" smtClean="0"/>
              <a:t>Соседи не скупились на ценные подарки, да и соплеменники добровольно приносили вождям в дар скот или продукты земледелия. </a:t>
            </a:r>
          </a:p>
          <a:p>
            <a:r>
              <a:rPr lang="ru-RU" sz="1800" dirty="0" smtClean="0"/>
              <a:t>Знатные германцы имели также лучшие и более обширные земельные владения.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3643314"/>
            <a:ext cx="5286412" cy="3000396"/>
          </a:xfrm>
          <a:prstGeom prst="rect">
            <a:avLst/>
          </a:prstGeom>
          <a:blipFill dpi="0" rotWithShape="1">
            <a:blip r:embed="rId3"/>
            <a:srcRect/>
            <a:stretch>
              <a:fillRect l="-2000" t="-33000" r="-4000" b="-41000"/>
            </a:stretch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14290"/>
            <a:ext cx="5143536" cy="3357586"/>
          </a:xfrm>
          <a:prstGeom prst="rect">
            <a:avLst/>
          </a:prstGeom>
          <a:blipFill dpi="0" rotWithShape="1">
            <a:blip r:embed="rId4"/>
            <a:srcRect/>
            <a:stretch>
              <a:fillRect l="-6000" t="-35000" r="-14000" b="-41000"/>
            </a:stretch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aten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9749" r="19749"/>
          <a:stretch>
            <a:fillRect/>
          </a:stretch>
        </p:blipFill>
        <p:spPr>
          <a:xfrm>
            <a:off x="214313" y="214313"/>
            <a:ext cx="5072062" cy="6429375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500694" y="214290"/>
            <a:ext cx="3429024" cy="6429420"/>
          </a:xfrm>
        </p:spPr>
        <p:txBody>
          <a:bodyPr anchor="ctr">
            <a:normAutofit/>
          </a:bodyPr>
          <a:lstStyle/>
          <a:p>
            <a:r>
              <a:rPr lang="ru-RU" sz="1800" dirty="0" smtClean="0"/>
              <a:t>Старейшины предводительствовали на народных собраниях: </a:t>
            </a:r>
          </a:p>
          <a:p>
            <a:r>
              <a:rPr lang="ru-RU" sz="1800" dirty="0" smtClean="0"/>
              <a:t>ведь именно они заранее принимали важнейшие решения, убеждали соплеменников одобрить их. </a:t>
            </a:r>
          </a:p>
          <a:p>
            <a:r>
              <a:rPr lang="ru-RU" sz="1800" dirty="0" smtClean="0"/>
              <a:t>Многие вопросы вообще обсуждались в узком кругу племенной знати, на излюбленных ею пиршествах. </a:t>
            </a:r>
          </a:p>
          <a:p>
            <a:r>
              <a:rPr lang="ru-RU" sz="1800" dirty="0" smtClean="0"/>
              <a:t>Здесь говорили вольно и горячо, спорили, составляли планы на будущее.</a:t>
            </a:r>
            <a:endParaRPr lang="ru-RU" sz="1800" dirty="0"/>
          </a:p>
        </p:txBody>
      </p:sp>
    </p:spTree>
  </p:cSld>
  <p:clrMapOvr>
    <a:masterClrMapping/>
  </p:clrMapOvr>
  <p:transition spd="slow" advTm="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57950" y="214290"/>
            <a:ext cx="2571768" cy="642942"/>
          </a:xfrm>
          <a:blipFill>
            <a:blip r:embed="rId3"/>
            <a:stretch>
              <a:fillRect/>
            </a:stretch>
          </a:blipFill>
          <a:ln>
            <a:solidFill>
              <a:srgbClr val="FF0000"/>
            </a:solidFill>
          </a:ln>
        </p:spPr>
        <p:txBody>
          <a:bodyPr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Обычаи и верования.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asgard.jpg"/>
          <p:cNvPicPr>
            <a:picLocks noGrp="1" noChangeAspect="1"/>
          </p:cNvPicPr>
          <p:nvPr>
            <p:ph type="pic" idx="1"/>
          </p:nvPr>
        </p:nvPicPr>
        <p:blipFill>
          <a:blip r:embed="rId4"/>
          <a:stretch>
            <a:fillRect/>
          </a:stretch>
        </p:blipFill>
        <p:spPr>
          <a:xfrm>
            <a:off x="2928926" y="214290"/>
            <a:ext cx="2936684" cy="6357938"/>
          </a:xfrm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357950" y="1000108"/>
            <a:ext cx="2571768" cy="5643602"/>
          </a:xfrm>
        </p:spPr>
        <p:txBody>
          <a:bodyPr anchor="ctr">
            <a:normAutofit lnSpcReduction="10000"/>
          </a:bodyPr>
          <a:lstStyle/>
          <a:p>
            <a:r>
              <a:rPr lang="ru-RU" sz="1800" dirty="0" smtClean="0"/>
              <a:t>Обычаи предков играли в жизни германских народов огромную роль. </a:t>
            </a:r>
          </a:p>
          <a:p>
            <a:r>
              <a:rPr lang="ru-RU" sz="1800" dirty="0" smtClean="0"/>
              <a:t>Представления о добром и злом переходили из поколения в поколение. </a:t>
            </a:r>
          </a:p>
          <a:p>
            <a:r>
              <a:rPr lang="ru-RU" sz="1800" dirty="0" smtClean="0"/>
              <a:t>Родовую землю нельзя было ни продать, ни подарить: </a:t>
            </a:r>
          </a:p>
          <a:p>
            <a:r>
              <a:rPr lang="ru-RU" sz="1800" dirty="0" smtClean="0"/>
              <a:t>ее почитали как отчизну, священное место жизни отцов.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14290"/>
            <a:ext cx="2643206" cy="6357982"/>
          </a:xfrm>
          <a:prstGeom prst="rect">
            <a:avLst/>
          </a:prstGeom>
          <a:blipFill dpi="0" rotWithShape="1">
            <a:blip r:embed="rId5"/>
            <a:srcRect/>
            <a:stretch>
              <a:fillRect l="-4000" r="4000" b="-4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9322" y="214290"/>
            <a:ext cx="3000396" cy="642942"/>
          </a:xfrm>
          <a:blipFill>
            <a:blip r:embed="rId3"/>
            <a:stretch>
              <a:fillRect/>
            </a:stretch>
          </a:blipFill>
          <a:ln>
            <a:solidFill>
              <a:srgbClr val="FF0000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Странное слово — «варвар».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варвары1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9704" r="9704"/>
          <a:stretch>
            <a:fillRect/>
          </a:stretch>
        </p:blipFill>
        <p:spPr>
          <a:xfrm>
            <a:off x="285750" y="285750"/>
            <a:ext cx="5500688" cy="6357938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929322" y="1000108"/>
            <a:ext cx="3000396" cy="5643602"/>
          </a:xfrm>
        </p:spPr>
        <p:txBody>
          <a:bodyPr anchor="ctr">
            <a:normAutofit/>
          </a:bodyPr>
          <a:lstStyle/>
          <a:p>
            <a:r>
              <a:rPr lang="ru-RU" sz="1800" dirty="0" smtClean="0"/>
              <a:t>Это слово во всех европейских языках звучит почти одинаково. </a:t>
            </a:r>
          </a:p>
          <a:p>
            <a:r>
              <a:rPr lang="ru-RU" sz="1800" dirty="0" smtClean="0"/>
              <a:t>Сегодня так говорят о людях диких, невоспитанных, жестоких.</a:t>
            </a:r>
          </a:p>
          <a:p>
            <a:r>
              <a:rPr lang="ru-RU" sz="1800" dirty="0" smtClean="0"/>
              <a:t>Древние греки, воспринимавшие чужеземную речь как непонятное бормотание («бар-бар-бар»), </a:t>
            </a:r>
            <a:r>
              <a:rPr lang="ru-RU" sz="1800" i="1" dirty="0" smtClean="0"/>
              <a:t>варварами </a:t>
            </a:r>
            <a:r>
              <a:rPr lang="ru-RU" sz="1800" dirty="0" smtClean="0"/>
              <a:t>называли всех иностранцев. </a:t>
            </a:r>
          </a:p>
        </p:txBody>
      </p:sp>
    </p:spTree>
  </p:cSld>
  <p:clrMapOvr>
    <a:masterClrMapping/>
  </p:clrMapOvr>
  <p:transition spd="slow" advTm="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рейя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1081" r="11081"/>
          <a:stretch>
            <a:fillRect/>
          </a:stretch>
        </p:blipFill>
        <p:spPr>
          <a:xfrm>
            <a:off x="214313" y="214313"/>
            <a:ext cx="5072062" cy="6429375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500694" y="214290"/>
            <a:ext cx="3429024" cy="6429420"/>
          </a:xfrm>
        </p:spPr>
        <p:txBody>
          <a:bodyPr anchor="ctr">
            <a:normAutofit lnSpcReduction="10000"/>
          </a:bodyPr>
          <a:lstStyle/>
          <a:p>
            <a:r>
              <a:rPr lang="ru-RU" sz="1800" dirty="0" smtClean="0"/>
              <a:t>Гостей принимали с почестями. </a:t>
            </a:r>
          </a:p>
          <a:p>
            <a:r>
              <a:rPr lang="ru-RU" sz="1800" dirty="0" smtClean="0"/>
              <a:t>Оскорбить пришедшего в дом не позволял себе никто. </a:t>
            </a:r>
          </a:p>
          <a:p>
            <a:r>
              <a:rPr lang="ru-RU" sz="1800" dirty="0" smtClean="0"/>
              <a:t>Супружество почиталось особо. </a:t>
            </a:r>
          </a:p>
          <a:p>
            <a:r>
              <a:rPr lang="ru-RU" sz="1800" dirty="0" smtClean="0"/>
              <a:t>Измена семейному долгу жестоко каралась. </a:t>
            </a:r>
          </a:p>
          <a:p>
            <a:r>
              <a:rPr lang="ru-RU" sz="1800" dirty="0" smtClean="0"/>
              <a:t>В предательстве видели тягчайшее преступление. </a:t>
            </a:r>
          </a:p>
          <a:p>
            <a:r>
              <a:rPr lang="ru-RU" sz="1800" dirty="0" smtClean="0"/>
              <a:t>Верность и храбрость воспевали в героических сказаниях. </a:t>
            </a:r>
          </a:p>
          <a:p>
            <a:r>
              <a:rPr lang="ru-RU" sz="1800" dirty="0" smtClean="0"/>
              <a:t>С почтением относились к боевому оружию.</a:t>
            </a:r>
          </a:p>
        </p:txBody>
      </p:sp>
    </p:spTree>
  </p:cSld>
  <p:clrMapOvr>
    <a:masterClrMapping/>
  </p:clrMapOvr>
  <p:transition spd="slow" advTm="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sgard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2797" r="22797"/>
          <a:stretch>
            <a:fillRect/>
          </a:stretch>
        </p:blipFill>
        <p:spPr>
          <a:xfrm>
            <a:off x="214313" y="214313"/>
            <a:ext cx="5643562" cy="6429375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143636" y="214290"/>
            <a:ext cx="2786082" cy="6429420"/>
          </a:xfrm>
        </p:spPr>
        <p:txBody>
          <a:bodyPr anchor="ctr">
            <a:normAutofit/>
          </a:bodyPr>
          <a:lstStyle/>
          <a:p>
            <a:r>
              <a:rPr lang="ru-RU" sz="1800" dirty="0" smtClean="0"/>
              <a:t>Верили в приметы и полагали, что по полету птиц или ржанию священных белых лошадей можно узнать будущее.</a:t>
            </a:r>
          </a:p>
          <a:p>
            <a:r>
              <a:rPr lang="ru-RU" sz="1800" dirty="0" smtClean="0"/>
              <a:t>Германцы были </a:t>
            </a:r>
            <a:r>
              <a:rPr lang="ru-RU" sz="1800" b="1" i="1" dirty="0" smtClean="0"/>
              <a:t>язычниками. </a:t>
            </a:r>
          </a:p>
          <a:p>
            <a:r>
              <a:rPr lang="ru-RU" sz="1800" dirty="0" smtClean="0"/>
              <a:t>Они поклонялись силам природы, от которых так зависела их повседневная жизнь.</a:t>
            </a:r>
            <a:endParaRPr lang="ru-RU" sz="1800" dirty="0"/>
          </a:p>
        </p:txBody>
      </p:sp>
    </p:spTree>
  </p:cSld>
  <p:clrMapOvr>
    <a:masterClrMapping/>
  </p:clrMapOvr>
  <p:transition spd="slow" advTm="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отан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8110" b="8110"/>
          <a:stretch>
            <a:fillRect/>
          </a:stretch>
        </p:blipFill>
        <p:spPr>
          <a:xfrm>
            <a:off x="214313" y="214313"/>
            <a:ext cx="5072062" cy="6429375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500694" y="214290"/>
            <a:ext cx="3429024" cy="6429420"/>
          </a:xfrm>
        </p:spPr>
        <p:txBody>
          <a:bodyPr anchor="ctr">
            <a:normAutofit/>
          </a:bodyPr>
          <a:lstStyle/>
          <a:p>
            <a:r>
              <a:rPr lang="ru-RU" sz="1800" dirty="0" smtClean="0"/>
              <a:t>По своду радуги спускались на землю Водан, бог битвы и победы, в загробном дворце принимающий павших в сражении героев; </a:t>
            </a:r>
          </a:p>
          <a:p>
            <a:r>
              <a:rPr lang="ru-RU" sz="1800" dirty="0" smtClean="0"/>
              <a:t>Донар, бог грома и молнии, с огромным молотом в руках; </a:t>
            </a:r>
          </a:p>
          <a:p>
            <a:r>
              <a:rPr lang="ru-RU" sz="1800" dirty="0" smtClean="0"/>
              <a:t>Циу, бог неба;</a:t>
            </a:r>
          </a:p>
          <a:p>
            <a:r>
              <a:rPr lang="ru-RU" sz="1800" dirty="0" smtClean="0"/>
              <a:t> Фрейя, богиня плодородия, семейного счастья, радости и изобилия.</a:t>
            </a:r>
          </a:p>
          <a:p>
            <a:endParaRPr lang="ru-RU" sz="1800" dirty="0"/>
          </a:p>
        </p:txBody>
      </p:sp>
    </p:spTree>
  </p:cSld>
  <p:clrMapOvr>
    <a:masterClrMapping/>
  </p:clrMapOvr>
  <p:transition spd="slow" advTm="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жрец герм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710" r="2710"/>
          <a:stretch>
            <a:fillRect/>
          </a:stretch>
        </p:blipFill>
        <p:spPr>
          <a:xfrm>
            <a:off x="214313" y="214313"/>
            <a:ext cx="5572125" cy="6429375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143636" y="214290"/>
            <a:ext cx="2786082" cy="6429420"/>
          </a:xfrm>
        </p:spPr>
        <p:txBody>
          <a:bodyPr anchor="ctr">
            <a:normAutofit/>
          </a:bodyPr>
          <a:lstStyle/>
          <a:p>
            <a:r>
              <a:rPr lang="ru-RU" sz="1800" dirty="0" smtClean="0"/>
              <a:t>Богам приносили жертвы, и руины древних </a:t>
            </a:r>
            <a:r>
              <a:rPr lang="ru-RU" sz="1800" i="1" dirty="0" smtClean="0"/>
              <a:t>алтарей </a:t>
            </a:r>
            <a:r>
              <a:rPr lang="ru-RU" sz="1800" dirty="0" smtClean="0"/>
              <a:t>сохранились до наших дней.</a:t>
            </a:r>
          </a:p>
          <a:p>
            <a:r>
              <a:rPr lang="ru-RU" sz="1800" dirty="0" smtClean="0"/>
              <a:t> Храмов не строили. </a:t>
            </a:r>
          </a:p>
          <a:p>
            <a:r>
              <a:rPr lang="ru-RU" sz="1800" dirty="0" smtClean="0"/>
              <a:t>Молились в священных рощах, у озер и источников, камней и деревьев.</a:t>
            </a:r>
          </a:p>
          <a:p>
            <a:r>
              <a:rPr lang="ru-RU" sz="1800" dirty="0" smtClean="0"/>
              <a:t>К  жрецам, руководившим обрядами, относились с почтением.</a:t>
            </a:r>
            <a:endParaRPr lang="ru-RU" sz="1800" dirty="0"/>
          </a:p>
        </p:txBody>
      </p:sp>
    </p:spTree>
  </p:cSld>
  <p:clrMapOvr>
    <a:masterClrMapping/>
  </p:clrMapOvr>
  <p:transition spd="slow" advTm="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уны.gif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214313" y="636719"/>
            <a:ext cx="5572125" cy="5584562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143636" y="214290"/>
            <a:ext cx="2786082" cy="6429420"/>
          </a:xfrm>
        </p:spPr>
        <p:txBody>
          <a:bodyPr anchor="ctr">
            <a:normAutofit/>
          </a:bodyPr>
          <a:lstStyle/>
          <a:p>
            <a:r>
              <a:rPr lang="ru-RU" sz="2000" dirty="0" smtClean="0"/>
              <a:t>Только жрецы владели тайнами письменности. </a:t>
            </a:r>
          </a:p>
          <a:p>
            <a:r>
              <a:rPr lang="ru-RU" sz="2000" dirty="0" smtClean="0"/>
              <a:t>Это были особые знаки, </a:t>
            </a:r>
            <a:r>
              <a:rPr lang="ru-RU" sz="2000" i="1" dirty="0" smtClean="0"/>
              <a:t>руны, </a:t>
            </a:r>
            <a:r>
              <a:rPr lang="ru-RU" sz="2000" dirty="0" smtClean="0"/>
              <a:t>вырезанные на камне или оружии. </a:t>
            </a:r>
          </a:p>
          <a:p>
            <a:r>
              <a:rPr lang="ru-RU" sz="2000" dirty="0" smtClean="0"/>
              <a:t>Считалось, что они обладают волшебной, магической силой.</a:t>
            </a:r>
          </a:p>
          <a:p>
            <a:endParaRPr lang="ru-RU" sz="1800" dirty="0"/>
          </a:p>
        </p:txBody>
      </p:sp>
    </p:spTree>
  </p:cSld>
  <p:clrMapOvr>
    <a:masterClrMapping/>
  </p:clrMapOvr>
  <p:transition spd="slow" advTm="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900750" cy="1219200"/>
          </a:xfrm>
        </p:spPr>
        <p:txBody>
          <a:bodyPr anchor="ctr">
            <a:normAutofit/>
          </a:bodyPr>
          <a:lstStyle/>
          <a:p>
            <a:pPr lvl="0" algn="ctr"/>
            <a:r>
              <a:rPr lang="ru-RU" sz="440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Вопросы к параграфу</a:t>
            </a: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1428736"/>
            <a:ext cx="814393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каких значениях употребляли греческие и римские авторы слово «варвар»?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Названия каких славянских, кельтских, германских племен вам известны?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Расскажите о хозяйстве германцев. К какому типу вы бы отнесли его — к присваивающему или производящему?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Обоснуйте мнение, что германское общество было обществом свободных, но не равных. Расскажите преимуществах, которыми обладала германская знать. </a:t>
            </a:r>
            <a:endParaRPr lang="en-US" sz="2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качества людей, их поступки германцы ценили, какие осуждали?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072330" y="214290"/>
            <a:ext cx="1857388" cy="135729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ransition spd="slow" advTm="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арвары6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2732" r="12732"/>
          <a:stretch>
            <a:fillRect/>
          </a:stretch>
        </p:blipFill>
        <p:spPr>
          <a:xfrm>
            <a:off x="214313" y="214313"/>
            <a:ext cx="5072062" cy="6429375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500694" y="214290"/>
            <a:ext cx="3429024" cy="6429420"/>
          </a:xfrm>
        </p:spPr>
        <p:txBody>
          <a:bodyPr anchor="ctr">
            <a:normAutofit/>
          </a:bodyPr>
          <a:lstStyle/>
          <a:p>
            <a:r>
              <a:rPr lang="ru-RU" sz="1800" dirty="0" smtClean="0"/>
              <a:t>Римляне, которых греки тоже считали варварами (ведь они говорили на латыни), легко перенесли в свой язык это простое слово. </a:t>
            </a:r>
          </a:p>
          <a:p>
            <a:r>
              <a:rPr lang="ru-RU" sz="1800" dirty="0" smtClean="0"/>
              <a:t>Оттенок превосходства в нем был с самого начала. </a:t>
            </a:r>
          </a:p>
          <a:p>
            <a:r>
              <a:rPr lang="ru-RU" sz="1800" dirty="0" smtClean="0"/>
              <a:t>Подразумевалось, что чужестранцы являются людьми некультурными, не получившими римского или греческого воспитания, свирепыми и дикими.</a:t>
            </a:r>
          </a:p>
        </p:txBody>
      </p:sp>
    </p:spTree>
  </p:cSld>
  <p:clrMapOvr>
    <a:masterClrMapping/>
  </p:clrMapOvr>
  <p:transition spd="slow" advTm="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eleni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214313" y="428604"/>
            <a:ext cx="5072062" cy="5857916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500694" y="214290"/>
            <a:ext cx="3429024" cy="6429420"/>
          </a:xfrm>
        </p:spPr>
        <p:txBody>
          <a:bodyPr anchor="ctr">
            <a:normAutofit/>
          </a:bodyPr>
          <a:lstStyle/>
          <a:p>
            <a:r>
              <a:rPr lang="ru-RU" sz="1800" dirty="0" smtClean="0"/>
              <a:t>Так и случилось, что варварскими в римском восприятии стали в первую очередь народы, жившие на обширных пространствах современной Европы. </a:t>
            </a:r>
          </a:p>
          <a:p>
            <a:r>
              <a:rPr lang="ru-RU" sz="1800" dirty="0" smtClean="0"/>
              <a:t>Это были </a:t>
            </a:r>
            <a:r>
              <a:rPr lang="ru-RU" sz="1800" i="1" dirty="0" smtClean="0"/>
              <a:t>славяне, кельты, германцы.</a:t>
            </a:r>
            <a:endParaRPr lang="ru-RU" sz="1800" dirty="0" smtClean="0"/>
          </a:p>
          <a:p>
            <a:r>
              <a:rPr lang="ru-RU" sz="1800" i="1" dirty="0" smtClean="0"/>
              <a:t>Славяне </a:t>
            </a:r>
            <a:r>
              <a:rPr lang="ru-RU" sz="1800" dirty="0" smtClean="0"/>
              <a:t>издревле жили к востоку от рек Эльба и Висла. </a:t>
            </a:r>
          </a:p>
          <a:p>
            <a:r>
              <a:rPr lang="ru-RU" sz="1800" i="1" dirty="0" smtClean="0"/>
              <a:t>Кельты </a:t>
            </a:r>
            <a:r>
              <a:rPr lang="ru-RU" sz="1800" dirty="0" smtClean="0"/>
              <a:t>— один из древнейших европейских народов. </a:t>
            </a:r>
          </a:p>
          <a:p>
            <a:r>
              <a:rPr lang="ru-RU" sz="1800" dirty="0" smtClean="0"/>
              <a:t>Некогда они были могущественны и сильны. </a:t>
            </a:r>
          </a:p>
        </p:txBody>
      </p:sp>
    </p:spTree>
  </p:cSld>
  <p:clrMapOvr>
    <a:masterClrMapping/>
  </p:clrMapOvr>
  <p:transition spd="slow" advTm="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ельты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655" b="2655"/>
          <a:stretch>
            <a:fillRect/>
          </a:stretch>
        </p:blipFill>
        <p:spPr>
          <a:xfrm>
            <a:off x="214313" y="214313"/>
            <a:ext cx="5072062" cy="6429375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500694" y="214290"/>
            <a:ext cx="3429024" cy="6429420"/>
          </a:xfrm>
        </p:spPr>
        <p:txBody>
          <a:bodyPr anchor="ctr">
            <a:normAutofit/>
          </a:bodyPr>
          <a:lstStyle/>
          <a:p>
            <a:r>
              <a:rPr lang="ru-RU" sz="2000" dirty="0" smtClean="0"/>
              <a:t>Но уже к концу I в. до н. э. Рим в основном подчинил кельтов своей власти. </a:t>
            </a:r>
          </a:p>
          <a:p>
            <a:r>
              <a:rPr lang="ru-RU" sz="2000" dirty="0" smtClean="0"/>
              <a:t>Старинные территории их проживания:</a:t>
            </a:r>
          </a:p>
          <a:p>
            <a:pPr marL="982980" lvl="1" indent="-342900">
              <a:buClrTx/>
              <a:buFont typeface="Wingdings" pitchFamily="2" charset="2"/>
              <a:buChar char="q"/>
            </a:pPr>
            <a:endParaRPr lang="ru-RU" sz="1800" dirty="0" smtClean="0"/>
          </a:p>
          <a:p>
            <a:pPr marL="982980" lvl="1" indent="-342900">
              <a:buClrTx/>
              <a:buFont typeface="Wingdings" pitchFamily="2" charset="2"/>
              <a:buChar char="q"/>
            </a:pPr>
            <a:r>
              <a:rPr lang="ru-RU" sz="1800" dirty="0" smtClean="0"/>
              <a:t>Франция, </a:t>
            </a:r>
          </a:p>
          <a:p>
            <a:pPr marL="982980" lvl="1" indent="-342900">
              <a:buClrTx/>
              <a:buFont typeface="Wingdings" pitchFamily="2" charset="2"/>
              <a:buChar char="q"/>
            </a:pPr>
            <a:r>
              <a:rPr lang="ru-RU" sz="1800" dirty="0" smtClean="0"/>
              <a:t>Испания, </a:t>
            </a:r>
          </a:p>
          <a:p>
            <a:pPr marL="982980" lvl="1" indent="-342900">
              <a:buClrTx/>
              <a:buFont typeface="Wingdings" pitchFamily="2" charset="2"/>
              <a:buChar char="q"/>
            </a:pPr>
            <a:r>
              <a:rPr lang="ru-RU" sz="1800" dirty="0" smtClean="0"/>
              <a:t>Англия, </a:t>
            </a:r>
          </a:p>
          <a:p>
            <a:pPr marL="982980" lvl="1" indent="-342900">
              <a:buClrTx/>
              <a:buFont typeface="Wingdings" pitchFamily="2" charset="2"/>
              <a:buChar char="q"/>
            </a:pPr>
            <a:r>
              <a:rPr lang="ru-RU" sz="1800" dirty="0" smtClean="0"/>
              <a:t>Северная Италия</a:t>
            </a:r>
          </a:p>
          <a:p>
            <a:endParaRPr lang="ru-RU" sz="2000" dirty="0" smtClean="0"/>
          </a:p>
          <a:p>
            <a:r>
              <a:rPr lang="ru-RU" sz="2000" dirty="0" smtClean="0"/>
              <a:t>Кельты оказались в составе Римской державы. </a:t>
            </a:r>
          </a:p>
        </p:txBody>
      </p:sp>
    </p:spTree>
  </p:cSld>
  <p:clrMapOvr>
    <a:masterClrMapping/>
  </p:clrMapOvr>
  <p:transition spd="slow" advTm="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ельты на службе римлян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3905" b="3905"/>
          <a:stretch>
            <a:fillRect/>
          </a:stretch>
        </p:blipFill>
        <p:spPr>
          <a:xfrm>
            <a:off x="214313" y="214313"/>
            <a:ext cx="5072062" cy="6429375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500694" y="214290"/>
            <a:ext cx="3429024" cy="642942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/>
              <a:t>Оружие дало Риму новые земли. </a:t>
            </a:r>
            <a:endParaRPr lang="en-US" sz="1800" dirty="0" smtClean="0"/>
          </a:p>
          <a:p>
            <a:pPr>
              <a:lnSpc>
                <a:spcPct val="150000"/>
              </a:lnSpc>
            </a:pPr>
            <a:r>
              <a:rPr lang="ru-RU" sz="1800" dirty="0" smtClean="0"/>
              <a:t>Римские переселенцы, торговые и культурные контакты подорвали кельтскую самобытность. </a:t>
            </a:r>
          </a:p>
          <a:p>
            <a:pPr>
              <a:lnSpc>
                <a:spcPct val="150000"/>
              </a:lnSpc>
            </a:pPr>
            <a:r>
              <a:rPr lang="ru-RU" sz="1800" dirty="0" smtClean="0"/>
              <a:t>Постепенно кельты теряли свои:</a:t>
            </a:r>
          </a:p>
          <a:p>
            <a:pPr marL="982980" lvl="1" indent="-342900">
              <a:lnSpc>
                <a:spcPct val="150000"/>
              </a:lnSpc>
              <a:buClrTx/>
              <a:buFont typeface="Wingdings" pitchFamily="2" charset="2"/>
              <a:buChar char="q"/>
            </a:pPr>
            <a:r>
              <a:rPr lang="ru-RU" sz="1400" dirty="0" smtClean="0"/>
              <a:t> </a:t>
            </a:r>
            <a:r>
              <a:rPr lang="ru-RU" sz="1800" dirty="0" smtClean="0"/>
              <a:t>обычаи, </a:t>
            </a:r>
          </a:p>
          <a:p>
            <a:pPr marL="982980" lvl="1" indent="-342900">
              <a:lnSpc>
                <a:spcPct val="150000"/>
              </a:lnSpc>
              <a:buClrTx/>
              <a:buFont typeface="Wingdings" pitchFamily="2" charset="2"/>
              <a:buChar char="q"/>
            </a:pPr>
            <a:r>
              <a:rPr lang="ru-RU" sz="1800" dirty="0" smtClean="0"/>
              <a:t>язык, </a:t>
            </a:r>
          </a:p>
          <a:p>
            <a:pPr marL="982980" lvl="1" indent="-342900">
              <a:lnSpc>
                <a:spcPct val="150000"/>
              </a:lnSpc>
              <a:buClrTx/>
              <a:buFont typeface="Wingdings" pitchFamily="2" charset="2"/>
              <a:buChar char="q"/>
            </a:pPr>
            <a:r>
              <a:rPr lang="ru-RU" sz="1800" dirty="0" smtClean="0"/>
              <a:t>культуру, </a:t>
            </a:r>
          </a:p>
          <a:p>
            <a:pPr>
              <a:lnSpc>
                <a:spcPct val="150000"/>
              </a:lnSpc>
            </a:pPr>
            <a:r>
              <a:rPr lang="ru-RU" sz="1800" dirty="0" smtClean="0"/>
              <a:t>смешивались с завоевателями.</a:t>
            </a:r>
          </a:p>
          <a:p>
            <a:endParaRPr lang="ru-RU" sz="1800" dirty="0"/>
          </a:p>
        </p:txBody>
      </p:sp>
    </p:spTree>
  </p:cSld>
  <p:clrMapOvr>
    <a:masterClrMapping/>
  </p:clrMapOvr>
  <p:transition spd="slow" advTm="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9322" y="214290"/>
            <a:ext cx="3000396" cy="642942"/>
          </a:xfrm>
          <a:blipFill>
            <a:blip r:embed="rId3"/>
            <a:stretch>
              <a:fillRect/>
            </a:stretch>
          </a:blipFill>
          <a:ln>
            <a:solidFill>
              <a:srgbClr val="FF0000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Жизнь германских племен.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217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12605" r="12605"/>
          <a:stretch>
            <a:fillRect/>
          </a:stretch>
        </p:blipFill>
        <p:spPr>
          <a:xfrm>
            <a:off x="285750" y="285750"/>
            <a:ext cx="5500688" cy="6357938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929322" y="1000108"/>
            <a:ext cx="3000396" cy="5643602"/>
          </a:xfrm>
        </p:spPr>
        <p:txBody>
          <a:bodyPr anchor="ctr"/>
          <a:lstStyle/>
          <a:p>
            <a:r>
              <a:rPr lang="ru-RU" dirty="0" smtClean="0"/>
              <a:t>Земли, которые в первые века нашей эры занимали </a:t>
            </a:r>
            <a:r>
              <a:rPr lang="ru-RU" i="1" dirty="0" smtClean="0"/>
              <a:t>германцы, </a:t>
            </a:r>
            <a:r>
              <a:rPr lang="ru-RU" dirty="0" smtClean="0"/>
              <a:t>были покрыты густыми лесами. </a:t>
            </a:r>
          </a:p>
          <a:p>
            <a:r>
              <a:rPr lang="ru-RU" dirty="0" smtClean="0"/>
              <a:t>В Северное море несли свои воды реки Рейн и Эльба, часто выходившие из берегов и затоплявшие окрестности. </a:t>
            </a:r>
          </a:p>
          <a:p>
            <a:r>
              <a:rPr lang="ru-RU" dirty="0" smtClean="0"/>
              <a:t>Дремучие леса и топкие болота скрывали плодородные равнины, поляны и луга. </a:t>
            </a:r>
          </a:p>
          <a:p>
            <a:r>
              <a:rPr lang="ru-RU" dirty="0" smtClean="0"/>
              <a:t>Именно они привлекали германцев.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емья германцев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165" r="5165"/>
          <a:stretch>
            <a:fillRect/>
          </a:stretch>
        </p:blipFill>
        <p:spPr>
          <a:xfrm>
            <a:off x="214313" y="214313"/>
            <a:ext cx="5072062" cy="6429375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500694" y="214290"/>
            <a:ext cx="3429024" cy="6429420"/>
          </a:xfrm>
        </p:spPr>
        <p:txBody>
          <a:bodyPr anchor="ctr">
            <a:normAutofit/>
          </a:bodyPr>
          <a:lstStyle/>
          <a:p>
            <a:r>
              <a:rPr lang="ru-RU" sz="1800" dirty="0" smtClean="0"/>
              <a:t>Германцы не строили городов. </a:t>
            </a:r>
          </a:p>
          <a:p>
            <a:r>
              <a:rPr lang="ru-RU" sz="1800" dirty="0" smtClean="0"/>
              <a:t>Да и деревни их были мало похожи на привычные нам поселения. </a:t>
            </a:r>
          </a:p>
          <a:p>
            <a:r>
              <a:rPr lang="ru-RU" sz="1800" dirty="0" smtClean="0"/>
              <a:t>Семьи предпочитали жить в отдалении друг от друга, в обнесенных изгородями домах, окруженных пригодной для посевов и пастбищ землей. </a:t>
            </a:r>
          </a:p>
          <a:p>
            <a:r>
              <a:rPr lang="ru-RU" sz="1800" dirty="0" smtClean="0"/>
              <a:t>Выращивали рожь, ячмень, пшеницу, овес. </a:t>
            </a:r>
          </a:p>
          <a:p>
            <a:r>
              <a:rPr lang="ru-RU" sz="1800" dirty="0" smtClean="0"/>
              <a:t>Любили, чтобы в доме было много скота. </a:t>
            </a:r>
          </a:p>
          <a:p>
            <a:r>
              <a:rPr lang="ru-RU" sz="1800" dirty="0" smtClean="0"/>
              <a:t>Охотились. </a:t>
            </a:r>
          </a:p>
        </p:txBody>
      </p:sp>
    </p:spTree>
  </p:cSld>
  <p:clrMapOvr>
    <a:masterClrMapping/>
  </p:clrMapOvr>
  <p:transition spd="slow" advTm="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6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6500" b="6500"/>
          <a:stretch>
            <a:fillRect/>
          </a:stretch>
        </p:blipFill>
        <p:spPr>
          <a:xfrm>
            <a:off x="214313" y="214313"/>
            <a:ext cx="5072062" cy="6429375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500694" y="214290"/>
            <a:ext cx="3429024" cy="6429420"/>
          </a:xfrm>
        </p:spPr>
        <p:txBody>
          <a:bodyPr anchor="ctr">
            <a:normAutofit/>
          </a:bodyPr>
          <a:lstStyle/>
          <a:p>
            <a:r>
              <a:rPr lang="ru-RU" sz="2400" dirty="0" smtClean="0"/>
              <a:t>Из болотных руд добывали железо, необходимое для изготовления орудий труда и оружия. </a:t>
            </a:r>
          </a:p>
          <a:p>
            <a:r>
              <a:rPr lang="ru-RU" sz="2400" dirty="0" smtClean="0"/>
              <a:t>Германцев считают искусными мастерами, знавшими секреты производства замечательных украшений из золота, серебра, драгоценных камней, </a:t>
            </a:r>
            <a:r>
              <a:rPr lang="ru-RU" sz="2400" i="1" dirty="0" smtClean="0"/>
              <a:t>эмалей.</a:t>
            </a:r>
            <a:endParaRPr lang="ru-RU" sz="2400" dirty="0" smtClean="0"/>
          </a:p>
        </p:txBody>
      </p:sp>
    </p:spTree>
  </p:cSld>
  <p:clrMapOvr>
    <a:masterClrMapping/>
  </p:clrMapOvr>
  <p:transition spd="slow" advTm="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276</TotalTime>
  <Words>1316</Words>
  <Application>Microsoft Office PowerPoint</Application>
  <PresentationFormat>Экран (4:3)</PresentationFormat>
  <Paragraphs>168</Paragraphs>
  <Slides>25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МИР ВАРВАРСТВА</vt:lpstr>
      <vt:lpstr>Странное слово — «варвар».</vt:lpstr>
      <vt:lpstr>Слайд 3</vt:lpstr>
      <vt:lpstr>Слайд 4</vt:lpstr>
      <vt:lpstr>Слайд 5</vt:lpstr>
      <vt:lpstr>Слайд 6</vt:lpstr>
      <vt:lpstr>Жизнь германских племен.</vt:lpstr>
      <vt:lpstr>Слайд 8</vt:lpstr>
      <vt:lpstr>Слайд 9</vt:lpstr>
      <vt:lpstr>Слайд 10</vt:lpstr>
      <vt:lpstr>Слайд 11</vt:lpstr>
      <vt:lpstr>Слайд 12</vt:lpstr>
      <vt:lpstr>Слайд 13</vt:lpstr>
      <vt:lpstr>Вождь, знать, дружина</vt:lpstr>
      <vt:lpstr>Слайд 15</vt:lpstr>
      <vt:lpstr>Слайд 16</vt:lpstr>
      <vt:lpstr>Слайд 17</vt:lpstr>
      <vt:lpstr>Слайд 18</vt:lpstr>
      <vt:lpstr>Обычаи и верования.</vt:lpstr>
      <vt:lpstr>Слайд 20</vt:lpstr>
      <vt:lpstr>Слайд 21</vt:lpstr>
      <vt:lpstr>Слайд 22</vt:lpstr>
      <vt:lpstr>Слайд 23</vt:lpstr>
      <vt:lpstr>Слайд 24</vt:lpstr>
      <vt:lpstr>Вопросы к параграфу</vt:lpstr>
    </vt:vector>
  </TitlesOfParts>
  <Company>HATA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1. МИР ВАРВАРСТВА</dc:title>
  <dc:creator>Леонид</dc:creator>
  <cp:lastModifiedBy>Леонид</cp:lastModifiedBy>
  <cp:revision>86</cp:revision>
  <dcterms:created xsi:type="dcterms:W3CDTF">2009-07-22T02:41:13Z</dcterms:created>
  <dcterms:modified xsi:type="dcterms:W3CDTF">2009-08-24T10:49:02Z</dcterms:modified>
</cp:coreProperties>
</file>