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5" r:id="rId4"/>
    <p:sldId id="259" r:id="rId5"/>
    <p:sldId id="260" r:id="rId6"/>
    <p:sldId id="261" r:id="rId7"/>
    <p:sldId id="262" r:id="rId8"/>
    <p:sldId id="263" r:id="rId9"/>
    <p:sldId id="264" r:id="rId10"/>
    <p:sldId id="257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F03976A-BAC9-426B-81AF-9C3A5FF8F2C0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D825FD4-7601-42D0-902E-974B157C79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F19D1-C156-4FB1-9C34-9A15DACC3253}" type="datetime1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18E77-7BCF-4359-ADB6-80C5D22FBE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90E9C-C78B-4A2D-B230-F146E6F26FCA}" type="datetime1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35528-08ED-4ECD-BCAA-7CE3405091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C21A8-E7F7-44F7-9085-91585879DF1E}" type="datetime1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20D8F-A2AD-4F4B-9E5B-AC08A81D8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31C1B-8A3F-4284-8055-8BF0A6046374}" type="datetime1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C5A44-D245-4450-B8F5-5BE2E7CF23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09693-EFB9-4206-9D34-6186EC11426A}" type="datetime1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3F49A-5B1C-4536-8C36-20DA34E5A5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B948A-2506-4ACF-ACD1-32DE97B0DBE0}" type="datetime1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54F52-C873-45D2-BD04-19CCE11B07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B23AC-562F-4370-A53A-9AAE20B9BCD8}" type="datetime1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CB6E6-D7C9-4E0F-B007-F46365DD91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AC362-BFFC-40CE-8674-3DC844B0783B}" type="datetime1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F8B49-B3E6-4259-B3DB-AE4112140F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D6478-AE2F-4BE2-942E-E1A811DFD404}" type="datetime1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FDE7F-B300-4009-9B81-B7E6797AD7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CC408-1D92-4DC0-8A68-52FD292E1330}" type="datetime1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A1D51-E523-4FB5-95EE-CCF81C58ED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E43A4-25AE-42D9-84B1-BB5C17B075D4}" type="datetime1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FB6CE-D782-4C02-A59F-21987C8A12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6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4EB337-2622-4FFC-BF63-A29B67FD2B6B}" type="datetime1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9BB8DD-FE9D-4242-86FB-BB48882734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plit/>
  </p:transition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H:\Documents and Settings\Aida\Рабочий стол\Рисунок1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195263"/>
            <a:ext cx="8870950" cy="651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Бессоюзное сложное </a:t>
            </a: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предложение</a:t>
            </a:r>
            <a:b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Понятие</a:t>
            </a:r>
            <a:endParaRPr lang="ru-RU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43380"/>
            <a:ext cx="6400800" cy="500066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9 класс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5143512"/>
            <a:ext cx="66437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kern="0" dirty="0" smtClean="0">
                <a:solidFill>
                  <a:sysClr val="windowText" lastClr="000000"/>
                </a:solidFill>
              </a:rPr>
              <a:t>Полякова О.Е., учитель русского языка и литературы МОУ  ГСОШ филиал д. Василёво, Калязинский район  Тверская область</a:t>
            </a:r>
            <a:endParaRPr lang="ru-RU" sz="1600" kern="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Закрепляем изученное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28596" y="4500570"/>
            <a:ext cx="8229600" cy="1143008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r>
              <a:rPr lang="ru-RU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БСП: № 1,2,3,6,8,9,11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D56F060-6320-469A-BF9D-05FFDA627EC1}" type="datetime1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0C1F0C-7437-453A-BFFE-21E27FEBD0CC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3500430" y="1571612"/>
            <a:ext cx="2928958" cy="1357322"/>
          </a:xfrm>
          <a:prstGeom prst="clou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Упр. 214</a:t>
            </a:r>
            <a:endParaRPr lang="ru-RU" sz="3600" b="1" dirty="0"/>
          </a:p>
        </p:txBody>
      </p:sp>
      <p:sp>
        <p:nvSpPr>
          <p:cNvPr id="7" name="Облако 6"/>
          <p:cNvSpPr/>
          <p:nvPr/>
        </p:nvSpPr>
        <p:spPr>
          <a:xfrm>
            <a:off x="285720" y="2928934"/>
            <a:ext cx="3500462" cy="1714512"/>
          </a:xfrm>
          <a:prstGeom prst="clou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Проверяем</a:t>
            </a:r>
            <a:endParaRPr lang="ru-RU" sz="3200" b="1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600" decel="100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77472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Итоги урока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57428"/>
          </a:xfrm>
        </p:spPr>
        <p:txBody>
          <a:bodyPr/>
          <a:lstStyle/>
          <a:p>
            <a:r>
              <a:rPr lang="ru-RU" dirty="0" smtClean="0"/>
              <a:t>Какие предложения называем бессоюзными?</a:t>
            </a:r>
          </a:p>
          <a:p>
            <a:r>
              <a:rPr lang="ru-RU" dirty="0" smtClean="0"/>
              <a:t>Перечислите смысловые отношения между частями БСП.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031C1B-8A3F-4284-8055-8BF0A6046374}" type="datetime1">
              <a:rPr lang="ru-RU" smtClean="0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C5A44-D245-4450-B8F5-5BE2E7CF2319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3786190"/>
            <a:ext cx="56410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cap="all" dirty="0" smtClean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Calibri"/>
                <a:ea typeface="+mj-ea"/>
                <a:cs typeface="+mj-cs"/>
              </a:rPr>
              <a:t>Домашнее задание</a:t>
            </a:r>
            <a:endParaRPr lang="ru-RU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Готовимся к ГИА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     </a:t>
            </a:r>
            <a:r>
              <a:rPr lang="ru-RU" sz="2800" b="1" dirty="0" smtClean="0"/>
              <a:t>В7.   </a:t>
            </a:r>
            <a:r>
              <a:rPr lang="ru-RU" sz="2800" dirty="0" smtClean="0"/>
              <a:t>В приведенном ниже предложении из прочитанного текста пронумерованы все запятые. Выпишите цифры, обозначающие запятые между частями </a:t>
            </a:r>
            <a:r>
              <a:rPr lang="ru-RU" sz="2800" b="1" dirty="0" smtClean="0"/>
              <a:t>сложносочиненного </a:t>
            </a:r>
            <a:r>
              <a:rPr lang="ru-RU" sz="2800" dirty="0" smtClean="0"/>
              <a:t>предложения.</a:t>
            </a:r>
            <a:endParaRPr lang="ru-RU" sz="3600" dirty="0" smtClean="0"/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sz="3600" b="1" dirty="0" smtClean="0"/>
              <a:t>Любовь же и дружба,(1) разрастаясь и распространяясь на многое,(2) обретают новые силы,(3) становятся все выше,(4) а человек,(5) их центр,(6) мудрее.</a:t>
            </a:r>
            <a:endParaRPr lang="ru-RU" b="1" dirty="0" smtClean="0"/>
          </a:p>
        </p:txBody>
      </p:sp>
      <p:sp>
        <p:nvSpPr>
          <p:cNvPr id="7" name="16-конечная звезда 6"/>
          <p:cNvSpPr/>
          <p:nvPr/>
        </p:nvSpPr>
        <p:spPr>
          <a:xfrm rot="16200000">
            <a:off x="6822298" y="4250536"/>
            <a:ext cx="1000132" cy="3071835"/>
          </a:xfrm>
          <a:prstGeom prst="star16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4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Готовимся к ГИА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В.7.</a:t>
            </a:r>
            <a:r>
              <a:rPr lang="ru-RU" dirty="0" smtClean="0"/>
              <a:t> </a:t>
            </a:r>
            <a:r>
              <a:rPr lang="ru-RU" sz="2800" dirty="0" smtClean="0"/>
              <a:t>В приведённых ниже предложениях из прочитанного текста пронумерованы все запятые. Выпишите цифры, обозначающие запятые между частями сложного предложения, связанными </a:t>
            </a:r>
            <a:r>
              <a:rPr lang="ru-RU" sz="2800" b="1" dirty="0" smtClean="0"/>
              <a:t>подчинительной </a:t>
            </a:r>
            <a:r>
              <a:rPr lang="ru-RU" sz="2800" dirty="0" smtClean="0"/>
              <a:t>связью.</a:t>
            </a:r>
            <a:endParaRPr lang="ru-RU" dirty="0" smtClean="0"/>
          </a:p>
          <a:p>
            <a:pPr>
              <a:buNone/>
            </a:pPr>
            <a:r>
              <a:rPr lang="ru-RU" sz="2800" b="1" i="1" dirty="0" smtClean="0"/>
              <a:t>       Анна Федотовна ощупала</a:t>
            </a:r>
            <a:r>
              <a:rPr lang="ru-RU" sz="2800" dirty="0" smtClean="0"/>
              <a:t> </a:t>
            </a:r>
            <a:r>
              <a:rPr lang="ru-RU" sz="2800" b="1" i="1" dirty="0" smtClean="0"/>
              <a:t>каждый листок,(1) удостоверилась,(2) что они подлинные,(3) аккуратно</a:t>
            </a:r>
            <a:r>
              <a:rPr lang="ru-RU" sz="2800" dirty="0" smtClean="0"/>
              <a:t> </a:t>
            </a:r>
            <a:r>
              <a:rPr lang="ru-RU" sz="2800" b="1" i="1" dirty="0" smtClean="0"/>
              <a:t>сложила в шкатулку и сказала:</a:t>
            </a:r>
            <a:endParaRPr lang="ru-RU" sz="2800" dirty="0" smtClean="0"/>
          </a:p>
          <a:p>
            <a:pPr>
              <a:buNone/>
            </a:pPr>
            <a:r>
              <a:rPr lang="ru-RU" sz="2800" b="1" i="1" dirty="0" smtClean="0"/>
              <a:t>– Мальчик,(4) поставь шкатулку на  место. И задвинь ящик плотно,(5)</a:t>
            </a:r>
            <a:r>
              <a:rPr lang="ru-RU" sz="2800" dirty="0" smtClean="0"/>
              <a:t> </a:t>
            </a:r>
            <a:r>
              <a:rPr lang="ru-RU" sz="2800" b="1" i="1" dirty="0" smtClean="0"/>
              <a:t>чтобы я слышала.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6" name="16-конечная звезда 5"/>
          <p:cNvSpPr/>
          <p:nvPr/>
        </p:nvSpPr>
        <p:spPr>
          <a:xfrm rot="16200000">
            <a:off x="7108017" y="4679165"/>
            <a:ext cx="1000132" cy="3071835"/>
          </a:xfrm>
          <a:prstGeom prst="star16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2,3,5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714356"/>
            <a:ext cx="8229600" cy="928688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Наблюдаем…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500188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600" b="1" i="1" dirty="0" smtClean="0">
                <a:latin typeface="Times New Roman" charset="0"/>
                <a:cs typeface="Times New Roman" charset="0"/>
              </a:rPr>
              <a:t> Улыбкой ясною природа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b="1" i="1" dirty="0" smtClean="0">
                <a:latin typeface="Times New Roman" charset="0"/>
                <a:cs typeface="Times New Roman" charset="0"/>
              </a:rPr>
              <a:t> Сквозь сон встречает утро года;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b="1" i="1" dirty="0" smtClean="0">
                <a:latin typeface="Times New Roman" charset="0"/>
                <a:cs typeface="Times New Roman" charset="0"/>
              </a:rPr>
              <a:t> Синея, блещут небеса.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b="1" i="1" dirty="0" smtClean="0">
                <a:latin typeface="Times New Roman" charset="0"/>
                <a:cs typeface="Times New Roman" charset="0"/>
              </a:rPr>
              <a:t>                                             А. Пушкин</a:t>
            </a:r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  <a:p>
            <a:pPr eaLnBrk="1" hangingPunct="1"/>
            <a:r>
              <a:rPr lang="ru-RU" sz="2000" dirty="0" smtClean="0"/>
              <a:t>Какое это предложение по количеству грамматических основ? Докажите.</a:t>
            </a:r>
          </a:p>
          <a:p>
            <a:pPr eaLnBrk="1" hangingPunct="1"/>
            <a:r>
              <a:rPr lang="ru-RU" sz="2000" dirty="0" smtClean="0"/>
              <a:t>При помощи чего соединяются части этого сложного предложения?</a:t>
            </a:r>
          </a:p>
          <a:p>
            <a:pPr eaLnBrk="1" hangingPunct="1"/>
            <a:r>
              <a:rPr lang="ru-RU" sz="2000" dirty="0" smtClean="0"/>
              <a:t>Каковы смысловые отношения между частями сложного предложении?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000500" y="2071688"/>
            <a:ext cx="1643063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071813" y="2928938"/>
            <a:ext cx="2214562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286000" y="3571875"/>
            <a:ext cx="150018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286000" y="3429000"/>
            <a:ext cx="150018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929063" y="3429000"/>
            <a:ext cx="142875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071813" y="2786063"/>
            <a:ext cx="2214562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714375" y="3786188"/>
            <a:ext cx="1714500" cy="5000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714625" y="3786188"/>
            <a:ext cx="1714500" cy="5000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857250" y="3929063"/>
            <a:ext cx="500063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571625" y="4071938"/>
            <a:ext cx="500063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571625" y="3929063"/>
            <a:ext cx="500063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928938" y="3929063"/>
            <a:ext cx="500062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928938" y="4071938"/>
            <a:ext cx="500062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643313" y="4000500"/>
            <a:ext cx="50006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2428875" y="3929063"/>
            <a:ext cx="285750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FF0000"/>
                </a:solidFill>
              </a:rPr>
              <a:t>,</a:t>
            </a:r>
          </a:p>
        </p:txBody>
      </p:sp>
      <p:pic>
        <p:nvPicPr>
          <p:cNvPr id="4115" name="Picture 5" descr="D:\файлы с диска Е\Documents and Settings\Ольга Евгеньевна\Мои документы\Мои рисунки\Анимашки\Смайлики\Смайлик думает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3500438"/>
            <a:ext cx="1161715" cy="114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0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0"/>
                            </p:stCondLst>
                            <p:childTnLst>
                              <p:par>
                                <p:cTn id="97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18" grpId="0" animBg="1"/>
      <p:bldP spid="19" grpId="0" animBg="1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86055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l" eaLnBrk="1" hangingPunct="1">
              <a:defRPr/>
            </a:pPr>
            <a:r>
              <a:rPr lang="ru-RU" sz="54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Вывод</a:t>
            </a:r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-Какие предложения называются бессоюзными?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2071688"/>
            <a:ext cx="8229600" cy="2857500"/>
          </a:xfrm>
        </p:spPr>
        <p:txBody>
          <a:bodyPr/>
          <a:lstStyle/>
          <a:p>
            <a:pPr eaLnBrk="1" hangingPunct="1"/>
            <a:r>
              <a:rPr lang="ru-RU" sz="3600" dirty="0" smtClean="0">
                <a:latin typeface="Times New Roman" charset="0"/>
                <a:cs typeface="Times New Roman" charset="0"/>
              </a:rPr>
              <a:t>Сложное предложение, части которого соединяются между собой только по смыслу и интонации, без помощи союзов или союзных слов, называется </a:t>
            </a:r>
            <a:r>
              <a:rPr lang="ru-RU" sz="3600" b="1" i="1" u="sng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бессоюзным</a:t>
            </a:r>
            <a:r>
              <a:rPr lang="ru-RU" sz="3600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                          </a:t>
            </a:r>
            <a:r>
              <a:rPr lang="ru-RU" sz="5400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с. 94</a:t>
            </a:r>
            <a:endParaRPr lang="ru-RU" sz="3600" dirty="0" smtClean="0">
              <a:solidFill>
                <a:srgbClr val="FF0000"/>
              </a:solidFill>
              <a:latin typeface="Times New Roman" charset="0"/>
              <a:cs typeface="Times New Roman" charset="0"/>
            </a:endParaRPr>
          </a:p>
        </p:txBody>
      </p:sp>
      <p:pic>
        <p:nvPicPr>
          <p:cNvPr id="5124" name="Picture 4" descr="D:\файлы с диска Е\Documents and Settings\Ольга Евгеньевна\Мои документы\Мои рисунки\Анимашки\Смайлики\смайлик в очках читает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3" y="4357688"/>
            <a:ext cx="1717675" cy="170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571480"/>
            <a:ext cx="8229600" cy="1785938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ru-RU" sz="48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Наблюдаем…</a:t>
            </a:r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 Какие смысловые отношения между частями сложного бессоюзного предложения?</a:t>
            </a:r>
            <a:endParaRPr lang="ru-RU" sz="40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2285992"/>
            <a:ext cx="8229600" cy="41433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Наступила весна 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стало тепло.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Наступила весна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стало тепло.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(Последовательность событий, интонация перечисления.)</a:t>
            </a: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Наступила весна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стало тепло.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(Вторая часть содержит в себе </a:t>
            </a:r>
            <a:r>
              <a:rPr lang="ru-RU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следствие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того, о чём говорится в первой.)</a:t>
            </a:r>
          </a:p>
        </p:txBody>
      </p:sp>
      <p:pic>
        <p:nvPicPr>
          <p:cNvPr id="6148" name="Picture 5" descr="D:\файлы с диска Е\Documents and Settings\Ольга Евгеньевна\Мои документы\Мои рисунки\Анимашки\Смайлики\Смайлик думает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4000504"/>
            <a:ext cx="1379538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936625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Вывод: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285720" y="2214554"/>
            <a:ext cx="8229600" cy="325755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4000" b="1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  </a:t>
            </a:r>
            <a:r>
              <a:rPr lang="ru-RU" sz="4000" b="1" u="sng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Интонация</a:t>
            </a:r>
            <a:r>
              <a:rPr lang="ru-RU" sz="4000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в устной речи и </a:t>
            </a:r>
            <a:r>
              <a:rPr lang="ru-RU" sz="4000" b="1" u="sng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знаки препинания </a:t>
            </a:r>
            <a:r>
              <a:rPr lang="ru-RU" sz="4000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в письменно выражают </a:t>
            </a:r>
            <a:r>
              <a:rPr lang="ru-RU" sz="4000" b="1" u="sng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смысловые отношения </a:t>
            </a:r>
            <a:r>
              <a:rPr lang="ru-RU" sz="4000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между частями бессоюзного сложного предложения.</a:t>
            </a:r>
          </a:p>
        </p:txBody>
      </p:sp>
      <p:pic>
        <p:nvPicPr>
          <p:cNvPr id="7172" name="Picture 4" descr="D:\файлы с диска Е\Documents and Settings\Ольга Евгеньевна\Мои документы\Мои рисунки\Анимашки\Смайлики\смайлик в очках читает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4572008"/>
            <a:ext cx="11811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pPr marL="0" indent="715963">
              <a:lnSpc>
                <a:spcPct val="12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ru-RU" sz="2000" smtClean="0">
                <a:latin typeface="Arial" charset="0"/>
              </a:rPr>
              <a:t>В </a:t>
            </a:r>
            <a:r>
              <a:rPr lang="ru-RU" sz="2000" b="1" smtClean="0">
                <a:latin typeface="Arial" charset="0"/>
              </a:rPr>
              <a:t>бессоюзных сложных предложениях</a:t>
            </a:r>
            <a:r>
              <a:rPr lang="ru-RU" sz="2000" smtClean="0">
                <a:latin typeface="Arial" charset="0"/>
              </a:rPr>
              <a:t> возможны следующие виды смысловых отношений между простыми предложениями (частями)</a:t>
            </a:r>
            <a:r>
              <a:rPr lang="en-US" sz="2000" smtClean="0">
                <a:latin typeface="Arial" charset="0"/>
              </a:rPr>
              <a:t>:</a:t>
            </a:r>
          </a:p>
          <a:p>
            <a:pPr marL="0" indent="715963">
              <a:lnSpc>
                <a:spcPct val="12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smtClean="0">
                <a:solidFill>
                  <a:srgbClr val="FF0000"/>
                </a:solidFill>
                <a:latin typeface="Arial" charset="0"/>
              </a:rPr>
              <a:t>I</a:t>
            </a:r>
            <a:r>
              <a:rPr lang="ru-RU" sz="2000" b="1" smtClean="0">
                <a:solidFill>
                  <a:srgbClr val="FF0000"/>
                </a:solidFill>
                <a:latin typeface="Arial" charset="0"/>
              </a:rPr>
              <a:t>. </a:t>
            </a:r>
            <a:r>
              <a:rPr lang="ru-RU" sz="2000" b="1" i="1" smtClean="0">
                <a:solidFill>
                  <a:srgbClr val="FF0000"/>
                </a:solidFill>
                <a:latin typeface="Arial" charset="0"/>
              </a:rPr>
              <a:t>Перечислительные</a:t>
            </a:r>
            <a:r>
              <a:rPr lang="ru-RU" sz="2000" b="1" smtClean="0">
                <a:solidFill>
                  <a:srgbClr val="FF0000"/>
                </a:solidFill>
                <a:latin typeface="Arial" charset="0"/>
              </a:rPr>
              <a:t> </a:t>
            </a:r>
            <a:endParaRPr lang="en-US" sz="2000" b="1" smtClean="0">
              <a:solidFill>
                <a:srgbClr val="FF0000"/>
              </a:solidFill>
              <a:latin typeface="Arial" charset="0"/>
            </a:endParaRPr>
          </a:p>
          <a:p>
            <a:pPr marL="0" indent="715963">
              <a:lnSpc>
                <a:spcPct val="12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smtClean="0">
                <a:solidFill>
                  <a:srgbClr val="FF0000"/>
                </a:solidFill>
                <a:latin typeface="Arial" charset="0"/>
              </a:rPr>
              <a:t>II</a:t>
            </a:r>
            <a:r>
              <a:rPr lang="ru-RU" sz="2000" b="1" smtClean="0">
                <a:solidFill>
                  <a:srgbClr val="FF0000"/>
                </a:solidFill>
                <a:latin typeface="Arial" charset="0"/>
              </a:rPr>
              <a:t>. </a:t>
            </a:r>
            <a:r>
              <a:rPr lang="ru-RU" sz="2000" b="1" i="1" smtClean="0">
                <a:solidFill>
                  <a:srgbClr val="FF0000"/>
                </a:solidFill>
                <a:latin typeface="Arial" charset="0"/>
              </a:rPr>
              <a:t>Причинные </a:t>
            </a:r>
            <a:endParaRPr lang="en-US" sz="2000" b="1" smtClean="0">
              <a:solidFill>
                <a:srgbClr val="FF0000"/>
              </a:solidFill>
              <a:latin typeface="Arial" charset="0"/>
            </a:endParaRPr>
          </a:p>
          <a:p>
            <a:pPr marL="0" indent="715963">
              <a:lnSpc>
                <a:spcPct val="12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smtClean="0">
                <a:solidFill>
                  <a:srgbClr val="FF0000"/>
                </a:solidFill>
                <a:latin typeface="Arial" charset="0"/>
              </a:rPr>
              <a:t>III</a:t>
            </a:r>
            <a:r>
              <a:rPr lang="ru-RU" sz="2000" b="1" smtClean="0">
                <a:solidFill>
                  <a:srgbClr val="FF0000"/>
                </a:solidFill>
                <a:latin typeface="Arial" charset="0"/>
              </a:rPr>
              <a:t>. </a:t>
            </a:r>
            <a:r>
              <a:rPr lang="ru-RU" sz="2000" b="1" i="1" smtClean="0">
                <a:solidFill>
                  <a:srgbClr val="FF0000"/>
                </a:solidFill>
                <a:latin typeface="Arial" charset="0"/>
              </a:rPr>
              <a:t>Пояснительные</a:t>
            </a:r>
            <a:r>
              <a:rPr lang="ru-RU" sz="2000" b="1" smtClean="0">
                <a:solidFill>
                  <a:srgbClr val="FF0000"/>
                </a:solidFill>
                <a:latin typeface="Arial" charset="0"/>
              </a:rPr>
              <a:t> </a:t>
            </a:r>
            <a:endParaRPr lang="en-US" sz="2000" b="1" smtClean="0">
              <a:solidFill>
                <a:srgbClr val="FF0000"/>
              </a:solidFill>
              <a:latin typeface="Arial" charset="0"/>
            </a:endParaRPr>
          </a:p>
          <a:p>
            <a:pPr marL="0" indent="715963">
              <a:lnSpc>
                <a:spcPct val="12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smtClean="0">
                <a:solidFill>
                  <a:srgbClr val="FF0000"/>
                </a:solidFill>
                <a:latin typeface="Arial" charset="0"/>
              </a:rPr>
              <a:t>IV</a:t>
            </a:r>
            <a:r>
              <a:rPr lang="ru-RU" sz="2000" b="1" smtClean="0">
                <a:solidFill>
                  <a:srgbClr val="FF0000"/>
                </a:solidFill>
                <a:latin typeface="Arial" charset="0"/>
              </a:rPr>
              <a:t>. </a:t>
            </a:r>
            <a:r>
              <a:rPr lang="ru-RU" sz="2000" b="1" i="1" smtClean="0">
                <a:solidFill>
                  <a:srgbClr val="FF0000"/>
                </a:solidFill>
                <a:latin typeface="Arial" charset="0"/>
              </a:rPr>
              <a:t>Пояснительно</a:t>
            </a:r>
            <a:r>
              <a:rPr lang="en-US" sz="2000" b="1" i="1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ru-RU" sz="2000" b="1" i="1" smtClean="0">
                <a:solidFill>
                  <a:srgbClr val="FF0000"/>
                </a:solidFill>
                <a:latin typeface="Arial" charset="0"/>
              </a:rPr>
              <a:t>–</a:t>
            </a:r>
            <a:r>
              <a:rPr lang="en-US" sz="2000" b="1" i="1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ru-RU" sz="2000" b="1" i="1" smtClean="0">
                <a:solidFill>
                  <a:srgbClr val="FF0000"/>
                </a:solidFill>
                <a:latin typeface="Arial" charset="0"/>
              </a:rPr>
              <a:t>изъяснительные</a:t>
            </a:r>
            <a:endParaRPr lang="en-US" sz="2000" b="1" i="1" smtClean="0">
              <a:solidFill>
                <a:srgbClr val="FF0000"/>
              </a:solidFill>
              <a:latin typeface="Arial" charset="0"/>
            </a:endParaRPr>
          </a:p>
          <a:p>
            <a:pPr marL="0" indent="715963">
              <a:lnSpc>
                <a:spcPct val="12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i="1" smtClean="0">
                <a:solidFill>
                  <a:srgbClr val="FF0000"/>
                </a:solidFill>
                <a:latin typeface="Arial" charset="0"/>
              </a:rPr>
              <a:t>V. </a:t>
            </a:r>
            <a:r>
              <a:rPr lang="ru-RU" sz="2000" b="1" i="1" smtClean="0">
                <a:solidFill>
                  <a:srgbClr val="FF0000"/>
                </a:solidFill>
                <a:latin typeface="Arial" charset="0"/>
              </a:rPr>
              <a:t>Сопоставительно-противительные </a:t>
            </a:r>
            <a:r>
              <a:rPr lang="ru-RU" sz="2000" b="1" smtClean="0">
                <a:solidFill>
                  <a:srgbClr val="FF0000"/>
                </a:solidFill>
                <a:latin typeface="Arial" charset="0"/>
              </a:rPr>
              <a:t>отношения </a:t>
            </a:r>
            <a:endParaRPr lang="en-US" sz="2000" b="1" smtClean="0">
              <a:solidFill>
                <a:srgbClr val="FF0000"/>
              </a:solidFill>
              <a:latin typeface="Arial" charset="0"/>
            </a:endParaRPr>
          </a:p>
          <a:p>
            <a:pPr marL="0" indent="715963">
              <a:lnSpc>
                <a:spcPct val="12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smtClean="0">
                <a:solidFill>
                  <a:srgbClr val="FF0000"/>
                </a:solidFill>
                <a:latin typeface="Arial" charset="0"/>
              </a:rPr>
              <a:t>VI</a:t>
            </a:r>
            <a:r>
              <a:rPr lang="ru-RU" sz="2000" b="1" smtClean="0">
                <a:solidFill>
                  <a:srgbClr val="FF0000"/>
                </a:solidFill>
                <a:latin typeface="Arial" charset="0"/>
              </a:rPr>
              <a:t>.  </a:t>
            </a:r>
            <a:r>
              <a:rPr lang="ru-RU" sz="2000" b="1" i="1" smtClean="0">
                <a:solidFill>
                  <a:srgbClr val="FF0000"/>
                </a:solidFill>
                <a:latin typeface="Arial" charset="0"/>
              </a:rPr>
              <a:t>Условно-временные</a:t>
            </a:r>
            <a:r>
              <a:rPr lang="ru-RU" sz="2000" b="1" smtClean="0">
                <a:solidFill>
                  <a:srgbClr val="FF0000"/>
                </a:solidFill>
                <a:latin typeface="Arial" charset="0"/>
              </a:rPr>
              <a:t> </a:t>
            </a:r>
            <a:endParaRPr lang="en-US" sz="2000" b="1" smtClean="0">
              <a:solidFill>
                <a:srgbClr val="FF0000"/>
              </a:solidFill>
              <a:latin typeface="Arial" charset="0"/>
            </a:endParaRPr>
          </a:p>
          <a:p>
            <a:pPr marL="0" indent="715963">
              <a:lnSpc>
                <a:spcPct val="12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smtClean="0">
                <a:solidFill>
                  <a:srgbClr val="FF0000"/>
                </a:solidFill>
                <a:latin typeface="Arial" charset="0"/>
              </a:rPr>
              <a:t>VII</a:t>
            </a:r>
            <a:r>
              <a:rPr lang="ru-RU" sz="2000" b="1" smtClean="0">
                <a:solidFill>
                  <a:srgbClr val="FF0000"/>
                </a:solidFill>
                <a:latin typeface="Arial" charset="0"/>
              </a:rPr>
              <a:t>. </a:t>
            </a:r>
            <a:r>
              <a:rPr lang="ru-RU" sz="2000" b="1" i="1" smtClean="0">
                <a:solidFill>
                  <a:srgbClr val="FF0000"/>
                </a:solidFill>
                <a:latin typeface="Arial" charset="0"/>
              </a:rPr>
              <a:t>Следствия</a:t>
            </a:r>
            <a:r>
              <a:rPr lang="ru-RU" sz="2000" b="1" smtClean="0">
                <a:solidFill>
                  <a:srgbClr val="FF0000"/>
                </a:solidFill>
                <a:latin typeface="Arial" charset="0"/>
              </a:rPr>
              <a:t> </a:t>
            </a:r>
            <a:endParaRPr lang="en-US" sz="2000" b="1" smtClean="0">
              <a:solidFill>
                <a:srgbClr val="FF0000"/>
              </a:solidFill>
              <a:latin typeface="Arial" charset="0"/>
            </a:endParaRPr>
          </a:p>
          <a:p>
            <a:pPr marL="0" indent="715963">
              <a:lnSpc>
                <a:spcPct val="11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000" smtClean="0">
              <a:latin typeface="Arial" charset="0"/>
            </a:endParaRPr>
          </a:p>
          <a:p>
            <a:pPr marL="0" indent="715963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ru-RU" sz="2000" smtClean="0">
              <a:latin typeface="Arial" charset="0"/>
            </a:endParaRPr>
          </a:p>
        </p:txBody>
      </p:sp>
      <p:sp>
        <p:nvSpPr>
          <p:cNvPr id="8195" name="WordArt 4"/>
          <p:cNvSpPr>
            <a:spLocks noChangeArrowheads="1" noChangeShapeType="1" noTextEdit="1"/>
          </p:cNvSpPr>
          <p:nvPr/>
        </p:nvSpPr>
        <p:spPr bwMode="auto">
          <a:xfrm>
            <a:off x="428625" y="285750"/>
            <a:ext cx="822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Batang"/>
              </a:rPr>
              <a:t>Виды отношений</a:t>
            </a:r>
          </a:p>
          <a:p>
            <a:r>
              <a:rPr lang="ru-RU" sz="3600" b="1" kern="1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Batang"/>
              </a:rPr>
              <a:t>между простыми предложениями</a:t>
            </a:r>
          </a:p>
        </p:txBody>
      </p:sp>
      <p:pic>
        <p:nvPicPr>
          <p:cNvPr id="8196" name="Picture 2" descr="D:\файлы с диска Е\Documents and Settings\Ольга Евгеньевна\Мои документы\Мои рисунки\Анимашки\Смайлики\Смайлик удивлен-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38" y="5286375"/>
            <a:ext cx="1651000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285688" y="1071546"/>
            <a:ext cx="8858312" cy="114300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</a:t>
            </a:r>
            <a:r>
              <a:rPr lang="ru-RU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Изменится ли интонация в зависимости от знака препинания?</a:t>
            </a:r>
            <a:endParaRPr lang="ru-RU" sz="40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525963"/>
          </a:xfrm>
        </p:spPr>
        <p:txBody>
          <a:bodyPr/>
          <a:lstStyle/>
          <a:p>
            <a:r>
              <a:rPr lang="ru-RU" sz="3200" dirty="0" smtClean="0">
                <a:latin typeface="Times New Roman" charset="0"/>
                <a:cs typeface="Times New Roman" charset="0"/>
              </a:rPr>
              <a:t>Бабушка сердилась</a:t>
            </a:r>
            <a:r>
              <a:rPr lang="ru-RU" sz="3200" b="1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,</a:t>
            </a:r>
            <a:r>
              <a:rPr lang="ru-RU" sz="3200" dirty="0" smtClean="0">
                <a:latin typeface="Times New Roman" charset="0"/>
                <a:cs typeface="Times New Roman" charset="0"/>
              </a:rPr>
              <a:t> внучка не слушалась.</a:t>
            </a:r>
          </a:p>
          <a:p>
            <a:pPr>
              <a:buFont typeface="Wingdings" pitchFamily="2" charset="2"/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(интонация перечисления)</a:t>
            </a:r>
          </a:p>
          <a:p>
            <a:r>
              <a:rPr lang="ru-RU" sz="3200" dirty="0" smtClean="0">
                <a:latin typeface="Times New Roman" charset="0"/>
                <a:cs typeface="Times New Roman" charset="0"/>
              </a:rPr>
              <a:t>Бабушка сердилась</a:t>
            </a:r>
            <a:r>
              <a:rPr lang="ru-RU" sz="3200" b="1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:</a:t>
            </a:r>
            <a:r>
              <a:rPr lang="ru-RU" sz="3200" dirty="0" smtClean="0">
                <a:latin typeface="Times New Roman" charset="0"/>
                <a:cs typeface="Times New Roman" charset="0"/>
              </a:rPr>
              <a:t> внучка не слушалась.</a:t>
            </a:r>
          </a:p>
          <a:p>
            <a:pPr>
              <a:buFont typeface="Wingdings" pitchFamily="2" charset="2"/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(значение причины, пояснения, дополнения)</a:t>
            </a:r>
          </a:p>
          <a:p>
            <a:r>
              <a:rPr lang="ru-RU" sz="3200" dirty="0" smtClean="0">
                <a:latin typeface="Times New Roman" charset="0"/>
                <a:cs typeface="Times New Roman" charset="0"/>
              </a:rPr>
              <a:t>Бабушка сердилась</a:t>
            </a:r>
            <a:r>
              <a:rPr lang="ru-RU" sz="3200" b="1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– </a:t>
            </a:r>
            <a:r>
              <a:rPr lang="ru-RU" sz="3200" dirty="0" smtClean="0">
                <a:latin typeface="Times New Roman" charset="0"/>
                <a:cs typeface="Times New Roman" charset="0"/>
              </a:rPr>
              <a:t>внучка не слушалась.</a:t>
            </a:r>
          </a:p>
          <a:p>
            <a:pPr>
              <a:buFont typeface="Wingdings" pitchFamily="2" charset="2"/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(значение противопоставления)</a:t>
            </a:r>
          </a:p>
        </p:txBody>
      </p:sp>
      <p:pic>
        <p:nvPicPr>
          <p:cNvPr id="9220" name="Picture 5" descr="D:\файлы с диска Е\Documents and Settings\Ольга Евгеньевна\Мои документы\Мои рисунки\Анимашки\Смайлики\Смайлик думает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00" y="5072063"/>
            <a:ext cx="1379538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Снежинки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Снежинки 1</Template>
  <TotalTime>44</TotalTime>
  <Words>422</Words>
  <Application>Microsoft Office PowerPoint</Application>
  <PresentationFormat>Экран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Снежинки 1</vt:lpstr>
      <vt:lpstr>Бессоюзное сложное предложение Понятие</vt:lpstr>
      <vt:lpstr>Готовимся к ГИА</vt:lpstr>
      <vt:lpstr>Готовимся к ГИА</vt:lpstr>
      <vt:lpstr>Наблюдаем…</vt:lpstr>
      <vt:lpstr>Вывод -Какие предложения называются бессоюзными?</vt:lpstr>
      <vt:lpstr>Наблюдаем… - Какие смысловые отношения между частями сложного бессоюзного предложения?</vt:lpstr>
      <vt:lpstr>Вывод:</vt:lpstr>
      <vt:lpstr>Слайд 8</vt:lpstr>
      <vt:lpstr>-Изменится ли интонация в зависимости от знака препинания?</vt:lpstr>
      <vt:lpstr>Закрепляем изученное</vt:lpstr>
      <vt:lpstr>Итоги урока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Бессоюзное сложное предложение</dc:title>
  <dc:creator>Admin</dc:creator>
  <dc:description>http://aida.ucoz.ru</dc:description>
  <cp:lastModifiedBy>Admin</cp:lastModifiedBy>
  <cp:revision>5</cp:revision>
  <dcterms:created xsi:type="dcterms:W3CDTF">2013-02-10T14:10:44Z</dcterms:created>
  <dcterms:modified xsi:type="dcterms:W3CDTF">2013-02-19T09:18:15Z</dcterms:modified>
  <cp:category>шаблоны к Powerpoint</cp:category>
</cp:coreProperties>
</file>