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042B-4483-4845-99FD-75F43A6BE334}" type="datetimeFigureOut">
              <a:rPr lang="ru-RU" smtClean="0"/>
              <a:pPr/>
              <a:t>28.03.2011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5789-0A22-42C7-B036-D50F9F481D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042B-4483-4845-99FD-75F43A6BE334}" type="datetimeFigureOut">
              <a:rPr lang="ru-RU" smtClean="0"/>
              <a:pPr/>
              <a:t>28.03.2011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5789-0A22-42C7-B036-D50F9F481D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042B-4483-4845-99FD-75F43A6BE334}" type="datetimeFigureOut">
              <a:rPr lang="ru-RU" smtClean="0"/>
              <a:pPr/>
              <a:t>28.03.2011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5789-0A22-42C7-B036-D50F9F481D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042B-4483-4845-99FD-75F43A6BE334}" type="datetimeFigureOut">
              <a:rPr lang="ru-RU" smtClean="0"/>
              <a:pPr/>
              <a:t>28.03.2011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5789-0A22-42C7-B036-D50F9F481D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042B-4483-4845-99FD-75F43A6BE334}" type="datetimeFigureOut">
              <a:rPr lang="ru-RU" smtClean="0"/>
              <a:pPr/>
              <a:t>28.03.2011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5789-0A22-42C7-B036-D50F9F481D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042B-4483-4845-99FD-75F43A6BE334}" type="datetimeFigureOut">
              <a:rPr lang="ru-RU" smtClean="0"/>
              <a:pPr/>
              <a:t>28.03.2011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5789-0A22-42C7-B036-D50F9F481D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042B-4483-4845-99FD-75F43A6BE334}" type="datetimeFigureOut">
              <a:rPr lang="ru-RU" smtClean="0"/>
              <a:pPr/>
              <a:t>28.03.2011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5789-0A22-42C7-B036-D50F9F481D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042B-4483-4845-99FD-75F43A6BE334}" type="datetimeFigureOut">
              <a:rPr lang="ru-RU" smtClean="0"/>
              <a:pPr/>
              <a:t>28.03.2011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5789-0A22-42C7-B036-D50F9F481D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042B-4483-4845-99FD-75F43A6BE334}" type="datetimeFigureOut">
              <a:rPr lang="ru-RU" smtClean="0"/>
              <a:pPr/>
              <a:t>28.03.2011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5789-0A22-42C7-B036-D50F9F481D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042B-4483-4845-99FD-75F43A6BE334}" type="datetimeFigureOut">
              <a:rPr lang="ru-RU" smtClean="0"/>
              <a:pPr/>
              <a:t>28.03.2011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5789-0A22-42C7-B036-D50F9F481D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1042B-4483-4845-99FD-75F43A6BE334}" type="datetimeFigureOut">
              <a:rPr lang="ru-RU" smtClean="0"/>
              <a:pPr/>
              <a:t>28.03.2011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5789-0A22-42C7-B036-D50F9F481D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1042B-4483-4845-99FD-75F43A6BE334}" type="datetimeFigureOut">
              <a:rPr lang="ru-RU" smtClean="0"/>
              <a:pPr/>
              <a:t>28.03.2011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B5789-0A22-42C7-B036-D50F9F481D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214290"/>
            <a:ext cx="2786082" cy="428627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innerShdw blurRad="114300">
                    <a:prstClr val="black"/>
                  </a:innerShdw>
                </a:effectLst>
              </a:rPr>
              <a:t>Имя прилагательное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786874" cy="507209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857364"/>
            <a:ext cx="6286544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СТЕПЕНИ СРАВНЕНИЯ ПРИЛАГАТЕЛЬНЫХ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428868"/>
            <a:ext cx="2928958" cy="3571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Сравнительная</a:t>
            </a:r>
            <a:endParaRPr lang="ru-RU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2428868"/>
            <a:ext cx="2928958" cy="3571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/>
              <a:t>П</a:t>
            </a:r>
            <a:r>
              <a:rPr lang="ru-RU" b="1" dirty="0" smtClean="0"/>
              <a:t>ревосходная</a:t>
            </a:r>
          </a:p>
          <a:p>
            <a:pPr algn="ctr"/>
            <a:endParaRPr lang="ru-RU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3000372"/>
            <a:ext cx="1357322" cy="21431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Образуется при помощи суффиксов </a:t>
            </a:r>
          </a:p>
          <a:p>
            <a:pPr algn="ctr"/>
            <a:r>
              <a:rPr lang="ru-RU" b="1" i="1" dirty="0" smtClean="0"/>
              <a:t>- ее/- ей, - е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3071810"/>
            <a:ext cx="1357322" cy="21431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Образуется при помощи суффиксов </a:t>
            </a:r>
          </a:p>
          <a:p>
            <a:pPr algn="ctr">
              <a:buFontTx/>
              <a:buChar char="-"/>
            </a:pPr>
            <a:r>
              <a:rPr lang="ru-RU" b="1" i="1" dirty="0" err="1" smtClean="0"/>
              <a:t>ейш</a:t>
            </a:r>
            <a:r>
              <a:rPr lang="ru-RU" b="1" i="1" dirty="0" smtClean="0"/>
              <a:t> -, </a:t>
            </a:r>
          </a:p>
          <a:p>
            <a:pPr algn="ctr"/>
            <a:r>
              <a:rPr lang="ru-RU" b="1" i="1" dirty="0" smtClean="0"/>
              <a:t>- </a:t>
            </a:r>
            <a:r>
              <a:rPr lang="ru-RU" b="1" i="1" dirty="0" err="1" smtClean="0"/>
              <a:t>айш</a:t>
            </a:r>
            <a:r>
              <a:rPr lang="ru-RU" b="1" i="1" dirty="0" smtClean="0"/>
              <a:t>- 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43108" y="3000372"/>
            <a:ext cx="1214446" cy="21431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 помощи слов </a:t>
            </a:r>
            <a:r>
              <a:rPr lang="ru-RU" b="1" i="1" dirty="0" smtClean="0"/>
              <a:t>более/менее</a:t>
            </a:r>
            <a:endParaRPr lang="ru-RU" b="1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572132" y="3071810"/>
            <a:ext cx="1143008" cy="21431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 помощи слов </a:t>
            </a:r>
            <a:r>
              <a:rPr lang="ru-RU" b="1" i="1" dirty="0" smtClean="0"/>
              <a:t>самый/</a:t>
            </a:r>
          </a:p>
          <a:p>
            <a:pPr algn="ctr"/>
            <a:r>
              <a:rPr lang="ru-RU" b="1" i="1" dirty="0" smtClean="0"/>
              <a:t>наиболее</a:t>
            </a:r>
            <a:endParaRPr lang="ru-RU" b="1" i="1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428596" y="2786058"/>
            <a:ext cx="484632" cy="335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2714612" y="2786058"/>
            <a:ext cx="484632" cy="335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000496" y="2786058"/>
            <a:ext cx="484632" cy="335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6215074" y="2786058"/>
            <a:ext cx="484632" cy="335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14282" y="5286388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Светл</a:t>
            </a:r>
            <a:r>
              <a:rPr lang="ru-RU" sz="1600" b="1" i="1" dirty="0" smtClean="0"/>
              <a:t>ее</a:t>
            </a:r>
            <a:r>
              <a:rPr lang="ru-RU" sz="1600" i="1" dirty="0" smtClean="0"/>
              <a:t>/</a:t>
            </a:r>
          </a:p>
          <a:p>
            <a:r>
              <a:rPr lang="ru-RU" sz="1600" i="1" dirty="0" smtClean="0"/>
              <a:t>светл</a:t>
            </a:r>
            <a:r>
              <a:rPr lang="ru-RU" sz="1600" b="1" i="1" dirty="0" smtClean="0"/>
              <a:t>ей</a:t>
            </a:r>
            <a:r>
              <a:rPr lang="ru-RU" sz="1600" i="1" dirty="0" smtClean="0"/>
              <a:t>, </a:t>
            </a:r>
          </a:p>
          <a:p>
            <a:r>
              <a:rPr lang="ru-RU" sz="1600" i="1" dirty="0" smtClean="0"/>
              <a:t>суш</a:t>
            </a:r>
            <a:r>
              <a:rPr lang="ru-RU" sz="1600" b="1" i="1" dirty="0" smtClean="0"/>
              <a:t>е</a:t>
            </a:r>
            <a:endParaRPr lang="ru-RU" sz="16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928794" y="5286388"/>
            <a:ext cx="1643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Более</a:t>
            </a:r>
            <a:r>
              <a:rPr lang="ru-RU" sz="1600" i="1" dirty="0" smtClean="0"/>
              <a:t> чистый, </a:t>
            </a:r>
          </a:p>
          <a:p>
            <a:r>
              <a:rPr lang="ru-RU" sz="1600" b="1" i="1" dirty="0" smtClean="0"/>
              <a:t>менее</a:t>
            </a:r>
            <a:r>
              <a:rPr lang="ru-RU" sz="1600" i="1" dirty="0" smtClean="0"/>
              <a:t> трудный</a:t>
            </a:r>
            <a:endParaRPr lang="ru-RU" sz="16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3643306" y="535782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Сильн</a:t>
            </a:r>
            <a:r>
              <a:rPr lang="ru-RU" sz="1600" b="1" i="1" dirty="0" smtClean="0"/>
              <a:t>ейш</a:t>
            </a:r>
            <a:r>
              <a:rPr lang="ru-RU" sz="1600" i="1" dirty="0" smtClean="0"/>
              <a:t>ий,</a:t>
            </a:r>
          </a:p>
          <a:p>
            <a:r>
              <a:rPr lang="ru-RU" sz="1600" i="1" dirty="0" smtClean="0"/>
              <a:t>тонч</a:t>
            </a:r>
            <a:r>
              <a:rPr lang="ru-RU" sz="1600" b="1" i="1" dirty="0" smtClean="0"/>
              <a:t>айш</a:t>
            </a:r>
            <a:r>
              <a:rPr lang="ru-RU" sz="1600" i="1" dirty="0" smtClean="0"/>
              <a:t>ий</a:t>
            </a:r>
            <a:endParaRPr lang="ru-RU" sz="16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5214942" y="5357827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Самый</a:t>
            </a:r>
            <a:r>
              <a:rPr lang="ru-RU" sz="1600" i="1" dirty="0" smtClean="0"/>
              <a:t> сладкий,</a:t>
            </a:r>
          </a:p>
          <a:p>
            <a:r>
              <a:rPr lang="ru-RU" sz="1600" b="1" i="1" dirty="0" smtClean="0"/>
              <a:t>наиболее </a:t>
            </a:r>
            <a:r>
              <a:rPr lang="ru-RU" sz="1600" i="1" dirty="0" smtClean="0"/>
              <a:t>верный</a:t>
            </a:r>
            <a:endParaRPr lang="ru-RU" sz="1600" i="1" dirty="0"/>
          </a:p>
        </p:txBody>
      </p:sp>
      <p:sp>
        <p:nvSpPr>
          <p:cNvPr id="31" name="Овал 30"/>
          <p:cNvSpPr/>
          <p:nvPr/>
        </p:nvSpPr>
        <p:spPr>
          <a:xfrm>
            <a:off x="357158" y="214290"/>
            <a:ext cx="2643206" cy="50006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ПРИТЯЖАТЕЛЬНЫЕ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6143636" y="214290"/>
            <a:ext cx="2643206" cy="50006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ОТНОСИТЕЛЬНЫЕ</a:t>
            </a:r>
          </a:p>
          <a:p>
            <a:pPr algn="ctr"/>
            <a:endParaRPr lang="ru-RU" sz="1600" dirty="0"/>
          </a:p>
        </p:txBody>
      </p:sp>
      <p:sp>
        <p:nvSpPr>
          <p:cNvPr id="34" name="Стрелка вниз 33"/>
          <p:cNvSpPr/>
          <p:nvPr/>
        </p:nvSpPr>
        <p:spPr>
          <a:xfrm rot="2932689">
            <a:off x="2578661" y="984532"/>
            <a:ext cx="226135" cy="11038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1333308">
            <a:off x="5469074" y="1339706"/>
            <a:ext cx="1935573" cy="212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000364" y="857232"/>
            <a:ext cx="2928958" cy="50006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КАЧЕСТВЕННЫЕ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000892" y="1857364"/>
            <a:ext cx="1643074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ФОРМЫ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858016" y="2571744"/>
            <a:ext cx="857256" cy="18573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ПОЛНАЯ</a:t>
            </a:r>
          </a:p>
          <a:p>
            <a:pPr algn="ctr"/>
            <a:endParaRPr lang="ru-RU" sz="1400" b="1" dirty="0" smtClean="0"/>
          </a:p>
          <a:p>
            <a:pPr algn="ctr"/>
            <a:r>
              <a:rPr lang="ru-RU" sz="1400" i="1" dirty="0" smtClean="0"/>
              <a:t>КАКОЙ?</a:t>
            </a:r>
          </a:p>
          <a:p>
            <a:pPr algn="ctr"/>
            <a:r>
              <a:rPr lang="ru-RU" sz="1400" i="1" dirty="0" smtClean="0"/>
              <a:t>КАКАЯ?</a:t>
            </a:r>
          </a:p>
          <a:p>
            <a:pPr algn="ctr"/>
            <a:r>
              <a:rPr lang="ru-RU" sz="1400" i="1" dirty="0" smtClean="0"/>
              <a:t>КАКОЕ?</a:t>
            </a:r>
          </a:p>
          <a:p>
            <a:pPr algn="ctr"/>
            <a:r>
              <a:rPr lang="ru-RU" sz="1400" i="1" dirty="0" smtClean="0"/>
              <a:t>КАКИЕ?</a:t>
            </a:r>
            <a:endParaRPr lang="ru-RU" sz="1400" i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858148" y="2571744"/>
            <a:ext cx="1000132" cy="18573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/>
              <a:t>КРАТКАЯ</a:t>
            </a:r>
          </a:p>
          <a:p>
            <a:pPr algn="ctr"/>
            <a:endParaRPr lang="ru-RU" sz="1400" b="1" dirty="0" smtClean="0"/>
          </a:p>
          <a:p>
            <a:pPr algn="ctr"/>
            <a:r>
              <a:rPr lang="ru-RU" sz="1400" i="1" dirty="0" smtClean="0"/>
              <a:t>КАКОВ?</a:t>
            </a:r>
          </a:p>
          <a:p>
            <a:pPr algn="ctr"/>
            <a:r>
              <a:rPr lang="ru-RU" sz="1400" i="1" dirty="0" smtClean="0"/>
              <a:t>КАКОВА?</a:t>
            </a:r>
          </a:p>
          <a:p>
            <a:pPr algn="ctr"/>
            <a:r>
              <a:rPr lang="ru-RU" sz="1400" i="1" dirty="0" smtClean="0"/>
              <a:t>КАКОВО?</a:t>
            </a:r>
          </a:p>
          <a:p>
            <a:pPr algn="ctr"/>
            <a:r>
              <a:rPr lang="ru-RU" sz="1400" i="1" dirty="0" smtClean="0"/>
              <a:t>КАКОВЫ?</a:t>
            </a:r>
          </a:p>
          <a:p>
            <a:pPr algn="ctr"/>
            <a:endParaRPr lang="ru-RU" dirty="0"/>
          </a:p>
        </p:txBody>
      </p:sp>
      <p:sp>
        <p:nvSpPr>
          <p:cNvPr id="40" name="Стрелка вниз 39"/>
          <p:cNvSpPr/>
          <p:nvPr/>
        </p:nvSpPr>
        <p:spPr>
          <a:xfrm>
            <a:off x="7143768" y="2285992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7929586" y="2285992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6858016" y="4643446"/>
            <a:ext cx="2000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Близкий         Близок</a:t>
            </a:r>
            <a:endParaRPr lang="ru-RU" sz="1600" i="1" dirty="0"/>
          </a:p>
        </p:txBody>
      </p:sp>
      <p:cxnSp>
        <p:nvCxnSpPr>
          <p:cNvPr id="44" name="Прямая соединительная линия 43"/>
          <p:cNvCxnSpPr>
            <a:endCxn id="32" idx="6"/>
          </p:cNvCxnSpPr>
          <p:nvPr/>
        </p:nvCxnSpPr>
        <p:spPr>
          <a:xfrm rot="10800000" flipV="1">
            <a:off x="5929322" y="642915"/>
            <a:ext cx="857256" cy="464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9897201">
            <a:off x="6090334" y="703731"/>
            <a:ext cx="1117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КАКОЙ?</a:t>
            </a:r>
            <a:endParaRPr lang="ru-RU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642910" y="1071546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ЧЕЙ? ЧЬЯ? ЧЬЁ? ЧЬИ?</a:t>
            </a:r>
            <a:endParaRPr lang="ru-RU" sz="1200" dirty="0"/>
          </a:p>
        </p:txBody>
      </p:sp>
      <p:cxnSp>
        <p:nvCxnSpPr>
          <p:cNvPr id="56" name="Прямая соединительная линия 55"/>
          <p:cNvCxnSpPr>
            <a:stCxn id="31" idx="4"/>
          </p:cNvCxnSpPr>
          <p:nvPr/>
        </p:nvCxnSpPr>
        <p:spPr>
          <a:xfrm rot="16200000" flipH="1">
            <a:off x="1589463" y="803653"/>
            <a:ext cx="357192" cy="178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1321571" y="892951"/>
            <a:ext cx="42862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1071538" y="857232"/>
            <a:ext cx="35719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750067" y="750075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10800000" flipV="1">
            <a:off x="2857488" y="285727"/>
            <a:ext cx="357190" cy="71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6000760" y="285728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endCxn id="32" idx="0"/>
          </p:cNvCxnSpPr>
          <p:nvPr/>
        </p:nvCxnSpPr>
        <p:spPr>
          <a:xfrm rot="5400000">
            <a:off x="4375548" y="732216"/>
            <a:ext cx="214312" cy="357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43932" cy="5714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/>
              <a:t>Исправьте ошибки в образовании степеней сравнения прилагательных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AutoNum type="arabicPeriod"/>
            </a:pPr>
            <a:r>
              <a:rPr lang="ru-RU" sz="1800" dirty="0" smtClean="0"/>
              <a:t>У команды соперников более хуже соотношение забитых и пропущенных мячей.</a:t>
            </a:r>
          </a:p>
          <a:p>
            <a:pPr>
              <a:buAutoNum type="arabicPeriod"/>
            </a:pPr>
            <a:r>
              <a:rPr lang="ru-RU" sz="1800" dirty="0" smtClean="0"/>
              <a:t>Сергеев – наиболее лучший игрок  в нашей команде.</a:t>
            </a:r>
          </a:p>
          <a:p>
            <a:pPr>
              <a:buAutoNum type="arabicPeriod"/>
            </a:pPr>
            <a:r>
              <a:rPr lang="ru-RU" sz="1800" dirty="0" smtClean="0"/>
              <a:t>Воздух становится всё более суше.</a:t>
            </a:r>
          </a:p>
          <a:p>
            <a:pPr>
              <a:buAutoNum type="arabicPeriod"/>
            </a:pPr>
            <a:r>
              <a:rPr lang="ru-RU" sz="1800" dirty="0" smtClean="0"/>
              <a:t>Эта ткань наиболее дешевле.</a:t>
            </a:r>
          </a:p>
          <a:p>
            <a:pPr>
              <a:buAutoNum type="arabicPeriod"/>
            </a:pPr>
            <a:r>
              <a:rPr lang="ru-RU" sz="1800" dirty="0" smtClean="0"/>
              <a:t>Твой голос </a:t>
            </a:r>
            <a:r>
              <a:rPr lang="ru-RU" sz="1800" dirty="0" err="1" smtClean="0"/>
              <a:t>звончее</a:t>
            </a:r>
            <a:r>
              <a:rPr lang="ru-RU" sz="1800" dirty="0" smtClean="0"/>
              <a:t> моего.</a:t>
            </a:r>
          </a:p>
          <a:p>
            <a:pPr>
              <a:buAutoNum type="arabicPeriod"/>
            </a:pPr>
            <a:r>
              <a:rPr lang="ru-RU" sz="1800" dirty="0" smtClean="0"/>
              <a:t>Сделай  узел </a:t>
            </a:r>
            <a:r>
              <a:rPr lang="ru-RU" sz="1800" dirty="0" err="1" smtClean="0"/>
              <a:t>послабже</a:t>
            </a:r>
            <a:r>
              <a:rPr lang="ru-RU" sz="1800" dirty="0" smtClean="0"/>
              <a:t>.</a:t>
            </a:r>
          </a:p>
          <a:p>
            <a:pPr>
              <a:buAutoNum type="arabicPeriod"/>
            </a:pPr>
            <a:r>
              <a:rPr lang="ru-RU" sz="1800" dirty="0" smtClean="0"/>
              <a:t>Он самый старейший член нашего коллектива.</a:t>
            </a:r>
          </a:p>
          <a:p>
            <a:pPr>
              <a:buAutoNum type="arabicPeriod"/>
            </a:pPr>
            <a:r>
              <a:rPr lang="ru-RU" sz="1800" dirty="0" smtClean="0"/>
              <a:t>Эта задача наиболее легчайшая.</a:t>
            </a:r>
          </a:p>
          <a:p>
            <a:pPr>
              <a:buAutoNum type="arabicPeriod"/>
            </a:pPr>
            <a:r>
              <a:rPr lang="ru-RU" sz="1800" dirty="0" smtClean="0"/>
              <a:t>Это был самый красивейший пейзаж</a:t>
            </a:r>
          </a:p>
          <a:p>
            <a:pPr>
              <a:buAutoNum type="arabicPeriod"/>
            </a:pPr>
            <a:r>
              <a:rPr lang="ru-RU" sz="1800" dirty="0" smtClean="0"/>
              <a:t>Дорога показалась нам более ровнее.</a:t>
            </a:r>
          </a:p>
          <a:p>
            <a:pPr>
              <a:buAutoNum type="arabicPeriod"/>
            </a:pPr>
            <a:endParaRPr lang="ru-RU" sz="1800" dirty="0" smtClean="0"/>
          </a:p>
          <a:p>
            <a:pPr>
              <a:buAutoNum type="arabicPeriod"/>
            </a:pPr>
            <a:endParaRPr lang="ru-RU" sz="1800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Проведи самопроверку: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ru-RU" sz="2100" dirty="0" smtClean="0"/>
              <a:t>У команды соперников </a:t>
            </a:r>
            <a:r>
              <a:rPr lang="ru-RU" sz="2100" b="1" dirty="0" smtClean="0"/>
              <a:t>хуже</a:t>
            </a:r>
            <a:r>
              <a:rPr lang="ru-RU" sz="2100" dirty="0" smtClean="0"/>
              <a:t> соотношение забитых и пропущенных мячей. </a:t>
            </a:r>
          </a:p>
          <a:p>
            <a:pPr>
              <a:buAutoNum type="arabicPeriod"/>
            </a:pPr>
            <a:r>
              <a:rPr lang="ru-RU" sz="2100" dirty="0" smtClean="0"/>
              <a:t>Сергеев – </a:t>
            </a:r>
            <a:r>
              <a:rPr lang="ru-RU" sz="2100" b="1" dirty="0" smtClean="0"/>
              <a:t>самый лучший </a:t>
            </a:r>
            <a:r>
              <a:rPr lang="ru-RU" sz="2100" dirty="0" smtClean="0"/>
              <a:t>игрок  в нашей команде.</a:t>
            </a:r>
          </a:p>
          <a:p>
            <a:pPr>
              <a:buAutoNum type="arabicPeriod"/>
            </a:pPr>
            <a:r>
              <a:rPr lang="ru-RU" sz="2100" dirty="0" smtClean="0"/>
              <a:t>Воздух становится всё </a:t>
            </a:r>
            <a:r>
              <a:rPr lang="ru-RU" sz="2100" b="1" dirty="0" smtClean="0"/>
              <a:t>более сухим</a:t>
            </a:r>
            <a:r>
              <a:rPr lang="ru-RU" sz="2100" dirty="0" smtClean="0"/>
              <a:t>. (или: Воздух становится </a:t>
            </a:r>
            <a:r>
              <a:rPr lang="ru-RU" sz="2100" b="1" dirty="0" smtClean="0"/>
              <a:t>суше.</a:t>
            </a:r>
            <a:r>
              <a:rPr lang="ru-RU" sz="2100" dirty="0" smtClean="0"/>
              <a:t>)</a:t>
            </a:r>
          </a:p>
          <a:p>
            <a:pPr>
              <a:buAutoNum type="arabicPeriod"/>
            </a:pPr>
            <a:r>
              <a:rPr lang="ru-RU" sz="2100" dirty="0" smtClean="0"/>
              <a:t>Эта ткань </a:t>
            </a:r>
            <a:r>
              <a:rPr lang="ru-RU" sz="2100" b="1" dirty="0" smtClean="0"/>
              <a:t>наиболее дешевая.</a:t>
            </a:r>
          </a:p>
          <a:p>
            <a:pPr>
              <a:buAutoNum type="arabicPeriod"/>
            </a:pPr>
            <a:r>
              <a:rPr lang="ru-RU" sz="2100" dirty="0" smtClean="0"/>
              <a:t>Твой голос </a:t>
            </a:r>
            <a:r>
              <a:rPr lang="ru-RU" sz="2100" b="1" dirty="0" smtClean="0"/>
              <a:t>звонче</a:t>
            </a:r>
            <a:r>
              <a:rPr lang="ru-RU" sz="2100" dirty="0" smtClean="0"/>
              <a:t> моего.</a:t>
            </a:r>
          </a:p>
          <a:p>
            <a:pPr>
              <a:buAutoNum type="arabicPeriod"/>
            </a:pPr>
            <a:r>
              <a:rPr lang="ru-RU" sz="2100" dirty="0" smtClean="0"/>
              <a:t>Сделай  узел </a:t>
            </a:r>
            <a:r>
              <a:rPr lang="ru-RU" sz="2100" b="1" dirty="0" smtClean="0"/>
              <a:t>послабее.</a:t>
            </a:r>
          </a:p>
          <a:p>
            <a:pPr>
              <a:buAutoNum type="arabicPeriod"/>
            </a:pPr>
            <a:r>
              <a:rPr lang="ru-RU" sz="2100" dirty="0" smtClean="0"/>
              <a:t>Он </a:t>
            </a:r>
            <a:r>
              <a:rPr lang="ru-RU" sz="2100" b="1" dirty="0" smtClean="0"/>
              <a:t>старейший</a:t>
            </a:r>
            <a:r>
              <a:rPr lang="ru-RU" sz="2100" dirty="0" smtClean="0"/>
              <a:t> член нашего коллектива.</a:t>
            </a:r>
          </a:p>
          <a:p>
            <a:pPr>
              <a:buAutoNum type="arabicPeriod"/>
            </a:pPr>
            <a:r>
              <a:rPr lang="ru-RU" sz="2100" dirty="0" smtClean="0"/>
              <a:t>Эта задача наиболее </a:t>
            </a:r>
            <a:r>
              <a:rPr lang="ru-RU" sz="2100" b="1" dirty="0" smtClean="0"/>
              <a:t>легкая. </a:t>
            </a:r>
            <a:r>
              <a:rPr lang="ru-RU" sz="2100" dirty="0" smtClean="0"/>
              <a:t>(или: Эта задача </a:t>
            </a:r>
            <a:r>
              <a:rPr lang="ru-RU" sz="2100" b="1" dirty="0" smtClean="0"/>
              <a:t>легчайшая</a:t>
            </a:r>
            <a:r>
              <a:rPr lang="ru-RU" sz="2100" dirty="0" smtClean="0"/>
              <a:t>.)</a:t>
            </a:r>
          </a:p>
          <a:p>
            <a:pPr>
              <a:buFont typeface="Arial" pitchFamily="34" charset="0"/>
              <a:buAutoNum type="arabicPeriod"/>
            </a:pPr>
            <a:r>
              <a:rPr lang="ru-RU" sz="2100" dirty="0" smtClean="0"/>
              <a:t>Это был </a:t>
            </a:r>
            <a:r>
              <a:rPr lang="ru-RU" sz="2100" b="1" dirty="0" smtClean="0"/>
              <a:t>самый красивый </a:t>
            </a:r>
            <a:r>
              <a:rPr lang="ru-RU" sz="2100" dirty="0" smtClean="0"/>
              <a:t>пейзаж. (или: Это был </a:t>
            </a:r>
            <a:r>
              <a:rPr lang="ru-RU" sz="2100" b="1" dirty="0" smtClean="0"/>
              <a:t>красивейший</a:t>
            </a:r>
            <a:r>
              <a:rPr lang="ru-RU" sz="2100" dirty="0" smtClean="0"/>
              <a:t> пейзаж.)</a:t>
            </a:r>
          </a:p>
          <a:p>
            <a:pPr>
              <a:buAutoNum type="arabicPeriod"/>
            </a:pPr>
            <a:r>
              <a:rPr lang="ru-RU" sz="2000" dirty="0" smtClean="0"/>
              <a:t>Дорога показалась нам </a:t>
            </a:r>
            <a:r>
              <a:rPr lang="ru-RU" sz="2000" b="1" dirty="0" smtClean="0"/>
              <a:t>более ровной</a:t>
            </a:r>
            <a:r>
              <a:rPr lang="ru-RU" sz="2000" dirty="0" smtClean="0"/>
              <a:t>. (или: Дорога показалась нам </a:t>
            </a:r>
            <a:r>
              <a:rPr lang="ru-RU" sz="2000" b="1" dirty="0" smtClean="0"/>
              <a:t>ровнее</a:t>
            </a:r>
            <a:r>
              <a:rPr lang="ru-RU" sz="2000" dirty="0" smtClean="0"/>
              <a:t>.)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253</Words>
  <Application>Microsoft Office PowerPoint</Application>
  <PresentationFormat>Экран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Имя прилагательное</vt:lpstr>
      <vt:lpstr>Исправьте ошибки в образовании степеней сравнения прилагательных</vt:lpstr>
      <vt:lpstr>Проведи самопроверку: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19</cp:revision>
  <dcterms:created xsi:type="dcterms:W3CDTF">2011-03-25T15:23:37Z</dcterms:created>
  <dcterms:modified xsi:type="dcterms:W3CDTF">2011-03-28T18:51:58Z</dcterms:modified>
</cp:coreProperties>
</file>