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303231-5676-4CA9-8415-B05B593CDB38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4475E9-DA41-4343-BF69-C2FA8E544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FEF9-9B4B-44FF-8652-073B8E5CB86C}" type="datetime1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B4A9-43CB-41F7-A1F5-70AAB8561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01F9-BDFB-4763-B191-3E9BBD7E1230}" type="datetime1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348E-6984-49CC-84A6-93DB13AF4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C63A-428C-4C76-A6D2-72F1C54B67C9}" type="datetime1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FE4E-DF0E-4607-A494-AF11ACD7C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5C4C-BAAB-4FDA-930A-FF4ADA3F288B}" type="datetime1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035F-44D4-4946-A085-0C57A1A47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C890-1B09-47BD-88A3-54634DDDCAC3}" type="datetime1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1DCA-E56A-423B-911F-19BED7036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1BB4C-F850-4486-8B48-F46AF2D5518C}" type="datetime1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F95C-3020-47CA-A02C-545DA55F0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B178-431C-4B13-990C-78CFFCF5F585}" type="datetime1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A4D52-FC4C-462E-9462-9801FB251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6BD1-F454-4D8E-968A-0DAD88280D89}" type="datetime1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4765-A9C3-40E5-A816-173E6BEA3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A51C-1481-4EC3-83B0-AC6B8F8CBC95}" type="datetime1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338B-09B3-4FF9-BA4E-43AC2AFC3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0D25-AD23-491B-9443-A5141898FD9E}" type="datetime1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FCB4-A4FA-4CD3-9F72-5F3C563D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F564-E096-411E-870A-9BB69F7AC183}" type="datetime1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30C5-00A7-4860-AEA3-69B1DCD9A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C10A2D-B9E5-4416-BA7D-217A30B7E9FD}" type="datetime1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9635D9-999C-4BD1-B128-9F812C8A3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92882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Обособление определений 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приложений, относящихся 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 личному местоимению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000750"/>
            <a:ext cx="450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</a:t>
            </a:r>
            <a:endParaRPr lang="ru-RU" b="1" dirty="0" smtClean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умения: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обособлять определения, относящиеся к личному местоимению;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графически объяснять условия обособления второстепенных членов;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выразительно читать предложения с обособленными членами.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CD6CA-28C1-4F05-9573-47CF1CF871F5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 орфографию!</a:t>
            </a:r>
            <a:endParaRPr lang="ru-RU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9001156" cy="4786345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(Не) подумав о предстоящих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е,и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о,а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бразованиях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(не)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усиливающ.йся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 утихающий шум; (не)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е,и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о,а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долев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е,и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пятствия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думавший 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целос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(т)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восприятия произведения; (не)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боящ.йся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опас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(т)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(не) уча(в)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ствуя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соревновани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.; (не) встретив его (в)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последстви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е,и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2035F-44D4-4946-A085-0C57A1A4784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Вспомним теорию!</a:t>
            </a:r>
            <a:endParaRPr lang="ru-RU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члены предложения называются обособленными?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выделяются в речи и на письме?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Расскажите о знаках препинания при обособленных определениях, выраженных причастным оборотом.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каком случае согласованные определения и приложения, стоящие перед определяемым существительным обособляются?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2035F-44D4-4946-A085-0C57A1A4784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предложений</a:t>
            </a:r>
            <a:endParaRPr lang="ru-RU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Врач Сергеева прибыла к геологам.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Врач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она не могла оставить больных.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Мы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врачи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давали клятву Гиппократа и обязаны её сдержать.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Ты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прямой и честный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не сможешь так поступить.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Измученный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он не мог сказать ни слова.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95C4C-BAAB-4FDA-930A-FF4ADA3F288B}" type="datetime1">
              <a:rPr lang="ru-RU" smtClean="0"/>
              <a:pPr>
                <a:defRPr/>
              </a:pPr>
              <a:t>19.02.2013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2035F-44D4-4946-A085-0C57A1A4784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357430"/>
            <a:ext cx="64294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857496"/>
            <a:ext cx="64294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783080" y="3208020"/>
            <a:ext cx="1060704" cy="126492"/>
          </a:xfrm>
          <a:custGeom>
            <a:avLst/>
            <a:gdLst>
              <a:gd name="connsiteX0" fmla="*/ 0 w 1060704"/>
              <a:gd name="connsiteY0" fmla="*/ 111252 h 126492"/>
              <a:gd name="connsiteX1" fmla="*/ 219456 w 1060704"/>
              <a:gd name="connsiteY1" fmla="*/ 1524 h 126492"/>
              <a:gd name="connsiteX2" fmla="*/ 420624 w 1060704"/>
              <a:gd name="connsiteY2" fmla="*/ 111252 h 126492"/>
              <a:gd name="connsiteX3" fmla="*/ 658368 w 1060704"/>
              <a:gd name="connsiteY3" fmla="*/ 1524 h 126492"/>
              <a:gd name="connsiteX4" fmla="*/ 896112 w 1060704"/>
              <a:gd name="connsiteY4" fmla="*/ 120396 h 126492"/>
              <a:gd name="connsiteX5" fmla="*/ 1060704 w 1060704"/>
              <a:gd name="connsiteY5" fmla="*/ 38100 h 126492"/>
              <a:gd name="connsiteX6" fmla="*/ 1060704 w 1060704"/>
              <a:gd name="connsiteY6" fmla="*/ 38100 h 126492"/>
              <a:gd name="connsiteX7" fmla="*/ 1060704 w 1060704"/>
              <a:gd name="connsiteY7" fmla="*/ 38100 h 126492"/>
              <a:gd name="connsiteX8" fmla="*/ 1060704 w 1060704"/>
              <a:gd name="connsiteY8" fmla="*/ 38100 h 12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704" h="126492">
                <a:moveTo>
                  <a:pt x="0" y="111252"/>
                </a:moveTo>
                <a:cubicBezTo>
                  <a:pt x="74676" y="56388"/>
                  <a:pt x="149352" y="1524"/>
                  <a:pt x="219456" y="1524"/>
                </a:cubicBezTo>
                <a:cubicBezTo>
                  <a:pt x="289560" y="1524"/>
                  <a:pt x="347472" y="111252"/>
                  <a:pt x="420624" y="111252"/>
                </a:cubicBezTo>
                <a:cubicBezTo>
                  <a:pt x="493776" y="111252"/>
                  <a:pt x="579120" y="0"/>
                  <a:pt x="658368" y="1524"/>
                </a:cubicBezTo>
                <a:cubicBezTo>
                  <a:pt x="737616" y="3048"/>
                  <a:pt x="829056" y="114300"/>
                  <a:pt x="896112" y="120396"/>
                </a:cubicBezTo>
                <a:cubicBezTo>
                  <a:pt x="963168" y="126492"/>
                  <a:pt x="1060704" y="38100"/>
                  <a:pt x="1060704" y="38100"/>
                </a:cubicBezTo>
                <a:lnTo>
                  <a:pt x="1060704" y="38100"/>
                </a:lnTo>
                <a:lnTo>
                  <a:pt x="1060704" y="38100"/>
                </a:lnTo>
                <a:lnTo>
                  <a:pt x="1060704" y="3810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857628"/>
            <a:ext cx="64294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714480" y="4286256"/>
            <a:ext cx="3071834" cy="214314"/>
          </a:xfrm>
          <a:custGeom>
            <a:avLst/>
            <a:gdLst>
              <a:gd name="connsiteX0" fmla="*/ 0 w 1060704"/>
              <a:gd name="connsiteY0" fmla="*/ 111252 h 126492"/>
              <a:gd name="connsiteX1" fmla="*/ 219456 w 1060704"/>
              <a:gd name="connsiteY1" fmla="*/ 1524 h 126492"/>
              <a:gd name="connsiteX2" fmla="*/ 420624 w 1060704"/>
              <a:gd name="connsiteY2" fmla="*/ 111252 h 126492"/>
              <a:gd name="connsiteX3" fmla="*/ 658368 w 1060704"/>
              <a:gd name="connsiteY3" fmla="*/ 1524 h 126492"/>
              <a:gd name="connsiteX4" fmla="*/ 896112 w 1060704"/>
              <a:gd name="connsiteY4" fmla="*/ 120396 h 126492"/>
              <a:gd name="connsiteX5" fmla="*/ 1060704 w 1060704"/>
              <a:gd name="connsiteY5" fmla="*/ 38100 h 126492"/>
              <a:gd name="connsiteX6" fmla="*/ 1060704 w 1060704"/>
              <a:gd name="connsiteY6" fmla="*/ 38100 h 126492"/>
              <a:gd name="connsiteX7" fmla="*/ 1060704 w 1060704"/>
              <a:gd name="connsiteY7" fmla="*/ 38100 h 126492"/>
              <a:gd name="connsiteX8" fmla="*/ 1060704 w 1060704"/>
              <a:gd name="connsiteY8" fmla="*/ 38100 h 12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704" h="126492">
                <a:moveTo>
                  <a:pt x="0" y="111252"/>
                </a:moveTo>
                <a:cubicBezTo>
                  <a:pt x="74676" y="56388"/>
                  <a:pt x="149352" y="1524"/>
                  <a:pt x="219456" y="1524"/>
                </a:cubicBezTo>
                <a:cubicBezTo>
                  <a:pt x="289560" y="1524"/>
                  <a:pt x="347472" y="111252"/>
                  <a:pt x="420624" y="111252"/>
                </a:cubicBezTo>
                <a:cubicBezTo>
                  <a:pt x="493776" y="111252"/>
                  <a:pt x="579120" y="0"/>
                  <a:pt x="658368" y="1524"/>
                </a:cubicBezTo>
                <a:cubicBezTo>
                  <a:pt x="737616" y="3048"/>
                  <a:pt x="829056" y="114300"/>
                  <a:pt x="896112" y="120396"/>
                </a:cubicBezTo>
                <a:cubicBezTo>
                  <a:pt x="963168" y="126492"/>
                  <a:pt x="1060704" y="38100"/>
                  <a:pt x="1060704" y="38100"/>
                </a:cubicBezTo>
                <a:lnTo>
                  <a:pt x="1060704" y="38100"/>
                </a:lnTo>
                <a:lnTo>
                  <a:pt x="1060704" y="38100"/>
                </a:lnTo>
                <a:lnTo>
                  <a:pt x="1060704" y="3810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071538" y="2643182"/>
            <a:ext cx="846390" cy="142876"/>
          </a:xfrm>
          <a:custGeom>
            <a:avLst/>
            <a:gdLst>
              <a:gd name="connsiteX0" fmla="*/ 0 w 1060704"/>
              <a:gd name="connsiteY0" fmla="*/ 111252 h 126492"/>
              <a:gd name="connsiteX1" fmla="*/ 219456 w 1060704"/>
              <a:gd name="connsiteY1" fmla="*/ 1524 h 126492"/>
              <a:gd name="connsiteX2" fmla="*/ 420624 w 1060704"/>
              <a:gd name="connsiteY2" fmla="*/ 111252 h 126492"/>
              <a:gd name="connsiteX3" fmla="*/ 658368 w 1060704"/>
              <a:gd name="connsiteY3" fmla="*/ 1524 h 126492"/>
              <a:gd name="connsiteX4" fmla="*/ 896112 w 1060704"/>
              <a:gd name="connsiteY4" fmla="*/ 120396 h 126492"/>
              <a:gd name="connsiteX5" fmla="*/ 1060704 w 1060704"/>
              <a:gd name="connsiteY5" fmla="*/ 38100 h 126492"/>
              <a:gd name="connsiteX6" fmla="*/ 1060704 w 1060704"/>
              <a:gd name="connsiteY6" fmla="*/ 38100 h 126492"/>
              <a:gd name="connsiteX7" fmla="*/ 1060704 w 1060704"/>
              <a:gd name="connsiteY7" fmla="*/ 38100 h 126492"/>
              <a:gd name="connsiteX8" fmla="*/ 1060704 w 1060704"/>
              <a:gd name="connsiteY8" fmla="*/ 38100 h 12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704" h="126492">
                <a:moveTo>
                  <a:pt x="0" y="111252"/>
                </a:moveTo>
                <a:cubicBezTo>
                  <a:pt x="74676" y="56388"/>
                  <a:pt x="149352" y="1524"/>
                  <a:pt x="219456" y="1524"/>
                </a:cubicBezTo>
                <a:cubicBezTo>
                  <a:pt x="289560" y="1524"/>
                  <a:pt x="347472" y="111252"/>
                  <a:pt x="420624" y="111252"/>
                </a:cubicBezTo>
                <a:cubicBezTo>
                  <a:pt x="493776" y="111252"/>
                  <a:pt x="579120" y="0"/>
                  <a:pt x="658368" y="1524"/>
                </a:cubicBezTo>
                <a:cubicBezTo>
                  <a:pt x="737616" y="3048"/>
                  <a:pt x="829056" y="114300"/>
                  <a:pt x="896112" y="120396"/>
                </a:cubicBezTo>
                <a:cubicBezTo>
                  <a:pt x="963168" y="126492"/>
                  <a:pt x="1060704" y="38100"/>
                  <a:pt x="1060704" y="38100"/>
                </a:cubicBezTo>
                <a:lnTo>
                  <a:pt x="1060704" y="38100"/>
                </a:lnTo>
                <a:lnTo>
                  <a:pt x="1060704" y="38100"/>
                </a:lnTo>
                <a:lnTo>
                  <a:pt x="1060704" y="3810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071538" y="5429264"/>
            <a:ext cx="2214578" cy="142876"/>
          </a:xfrm>
          <a:custGeom>
            <a:avLst/>
            <a:gdLst>
              <a:gd name="connsiteX0" fmla="*/ 0 w 1060704"/>
              <a:gd name="connsiteY0" fmla="*/ 111252 h 126492"/>
              <a:gd name="connsiteX1" fmla="*/ 219456 w 1060704"/>
              <a:gd name="connsiteY1" fmla="*/ 1524 h 126492"/>
              <a:gd name="connsiteX2" fmla="*/ 420624 w 1060704"/>
              <a:gd name="connsiteY2" fmla="*/ 111252 h 126492"/>
              <a:gd name="connsiteX3" fmla="*/ 658368 w 1060704"/>
              <a:gd name="connsiteY3" fmla="*/ 1524 h 126492"/>
              <a:gd name="connsiteX4" fmla="*/ 896112 w 1060704"/>
              <a:gd name="connsiteY4" fmla="*/ 120396 h 126492"/>
              <a:gd name="connsiteX5" fmla="*/ 1060704 w 1060704"/>
              <a:gd name="connsiteY5" fmla="*/ 38100 h 126492"/>
              <a:gd name="connsiteX6" fmla="*/ 1060704 w 1060704"/>
              <a:gd name="connsiteY6" fmla="*/ 38100 h 126492"/>
              <a:gd name="connsiteX7" fmla="*/ 1060704 w 1060704"/>
              <a:gd name="connsiteY7" fmla="*/ 38100 h 126492"/>
              <a:gd name="connsiteX8" fmla="*/ 1060704 w 1060704"/>
              <a:gd name="connsiteY8" fmla="*/ 38100 h 12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704" h="126492">
                <a:moveTo>
                  <a:pt x="0" y="111252"/>
                </a:moveTo>
                <a:cubicBezTo>
                  <a:pt x="74676" y="56388"/>
                  <a:pt x="149352" y="1524"/>
                  <a:pt x="219456" y="1524"/>
                </a:cubicBezTo>
                <a:cubicBezTo>
                  <a:pt x="289560" y="1524"/>
                  <a:pt x="347472" y="111252"/>
                  <a:pt x="420624" y="111252"/>
                </a:cubicBezTo>
                <a:cubicBezTo>
                  <a:pt x="493776" y="111252"/>
                  <a:pt x="579120" y="0"/>
                  <a:pt x="658368" y="1524"/>
                </a:cubicBezTo>
                <a:cubicBezTo>
                  <a:pt x="737616" y="3048"/>
                  <a:pt x="829056" y="114300"/>
                  <a:pt x="896112" y="120396"/>
                </a:cubicBezTo>
                <a:cubicBezTo>
                  <a:pt x="963168" y="126492"/>
                  <a:pt x="1060704" y="38100"/>
                  <a:pt x="1060704" y="38100"/>
                </a:cubicBezTo>
                <a:lnTo>
                  <a:pt x="1060704" y="38100"/>
                </a:lnTo>
                <a:lnTo>
                  <a:pt x="1060704" y="38100"/>
                </a:lnTo>
                <a:lnTo>
                  <a:pt x="1060704" y="3810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5000636"/>
            <a:ext cx="500066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786454"/>
            <a:ext cx="864399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Сделайте вывод об обособлении определений и приложений, относящихся к личному местоимению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WordArt 108"/>
          <p:cNvSpPr>
            <a:spLocks noChangeArrowheads="1" noChangeShapeType="1" noTextEdit="1"/>
          </p:cNvSpPr>
          <p:nvPr/>
        </p:nvSpPr>
        <p:spPr bwMode="auto">
          <a:xfrm rot="19644206">
            <a:off x="8084239" y="4776546"/>
            <a:ext cx="723900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dist="64758" dir="20921404" algn="ctr" rotWithShape="0">
                    <a:schemeClr val="bg2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Закрепляем!</a:t>
            </a:r>
            <a:endParaRPr lang="ru-RU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о чём тебе молодцу кручиниться?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оно началось моё время?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широкоплечий он обладал атлетическим сложением.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Увлечённые рассказом мы ничего не замечали вокруг.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даже снился мне этот рояль.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2035F-44D4-4946-A085-0C57A1A4784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857364"/>
            <a:ext cx="28575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857364"/>
            <a:ext cx="28575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3071810"/>
            <a:ext cx="28575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2500306"/>
            <a:ext cx="28575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3071810"/>
            <a:ext cx="28575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5214950"/>
            <a:ext cx="28575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4143380"/>
            <a:ext cx="28575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2000240"/>
            <a:ext cx="78581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2571744"/>
            <a:ext cx="71438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3143248"/>
            <a:ext cx="4286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4214818"/>
            <a:ext cx="64294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5286388"/>
            <a:ext cx="64294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WordArt 108"/>
          <p:cNvSpPr>
            <a:spLocks noChangeArrowheads="1" noChangeShapeType="1" noTextEdit="1"/>
          </p:cNvSpPr>
          <p:nvPr/>
        </p:nvSpPr>
        <p:spPr bwMode="auto">
          <a:xfrm rot="19644206">
            <a:off x="297497" y="5705240"/>
            <a:ext cx="723900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dist="64758" dir="20921404" algn="ctr" rotWithShape="0">
                    <a:schemeClr val="bg2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5643578"/>
            <a:ext cx="8072494" cy="1214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Обособленные определения, относящиеся к личным местоимениям, обычно заключают в себе эмоциональную характеристику лица или предмета.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Объяснительный диктант</a:t>
            </a:r>
            <a:endParaRPr lang="ru-RU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DSC00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641822">
            <a:off x="634830" y="1550475"/>
            <a:ext cx="3310465" cy="2482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2035F-44D4-4946-A085-0C57A1A4784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6386" name="Picture 2" descr="D:\Мои документы\Мой фотоальбом\Экскурсии\Питер-2009\DSC00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4451">
            <a:off x="5084687" y="1359750"/>
            <a:ext cx="3259129" cy="2444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7" name="Picture 3" descr="D:\Мои документы\Мой фотоальбом\Экскурсии\Питер-2009\DSC00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143380"/>
            <a:ext cx="3214710" cy="2410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Picture 4" descr="D:\Мои документы\Мой фотоальбом\Экскурсии\Питер-2009\DSC00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1942"/>
            <a:ext cx="3429024" cy="2571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§ 29, повторить правило,</a:t>
            </a:r>
          </a:p>
          <a:p>
            <a:pPr algn="ctr">
              <a:buNone/>
            </a:pPr>
            <a:r>
              <a:rPr lang="ru-RU" sz="4000" b="1" dirty="0" smtClean="0"/>
              <a:t>выполнить упражнения </a:t>
            </a:r>
          </a:p>
          <a:p>
            <a:pPr algn="ctr">
              <a:buFont typeface="Wingdings" pitchFamily="2" charset="2"/>
              <a:buChar char="ü"/>
            </a:pPr>
            <a:r>
              <a:rPr lang="ru-RU" sz="4000" b="1" dirty="0" smtClean="0"/>
              <a:t> 309 (на «3»)</a:t>
            </a:r>
          </a:p>
          <a:p>
            <a:pPr algn="ctr">
              <a:buFont typeface="Wingdings" pitchFamily="2" charset="2"/>
              <a:buChar char="ü"/>
            </a:pPr>
            <a:r>
              <a:rPr lang="ru-RU" sz="4000" b="1" dirty="0" smtClean="0"/>
              <a:t> 310 (1-5) на «4»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000" b="1" dirty="0" smtClean="0"/>
              <a:t> 311 (на «5»)</a:t>
            </a:r>
            <a:endParaRPr lang="ru-RU" sz="4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2035F-44D4-4946-A085-0C57A1A4784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7410" name="Picture 2" descr="D:\Мои документы\Мои рисунки\КАРТИНКИ школьные и не только\Спасибо...и т.д\Спасибо\c2ddb5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256"/>
            <a:ext cx="1928826" cy="216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1</Template>
  <TotalTime>73</TotalTime>
  <Words>301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Зелень 1</vt:lpstr>
      <vt:lpstr>Обособление определений  и приложений, относящихся  к личному местоимению</vt:lpstr>
      <vt:lpstr>Цель урока:</vt:lpstr>
      <vt:lpstr>Повторим орфографию!</vt:lpstr>
      <vt:lpstr>Вспомним теорию!</vt:lpstr>
      <vt:lpstr>Анализ предложений</vt:lpstr>
      <vt:lpstr>Закрепляем!</vt:lpstr>
      <vt:lpstr>Объяснительный диктант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Обособление определений и приложений, относящихся к личному местоимению</dc:title>
  <dc:creator>Полякова О.Е.</dc:creator>
  <dc:description>русский язык 8 класс</dc:description>
  <cp:lastModifiedBy>Admin</cp:lastModifiedBy>
  <dcterms:created xsi:type="dcterms:W3CDTF">2013-02-19T10:00:34Z</dcterms:created>
  <dcterms:modified xsi:type="dcterms:W3CDTF">2013-02-19T11:13:50Z</dcterms:modified>
</cp:coreProperties>
</file>