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79" r:id="rId3"/>
    <p:sldId id="256" r:id="rId4"/>
    <p:sldId id="257" r:id="rId5"/>
    <p:sldId id="259" r:id="rId6"/>
    <p:sldId id="263" r:id="rId7"/>
    <p:sldId id="278" r:id="rId8"/>
    <p:sldId id="260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8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CC2A"/>
    <a:srgbClr val="CD3529"/>
    <a:srgbClr val="2DC931"/>
    <a:srgbClr val="E6104D"/>
    <a:srgbClr val="DC281A"/>
    <a:srgbClr val="A4DA1C"/>
    <a:srgbClr val="17DF7B"/>
    <a:srgbClr val="C69830"/>
    <a:srgbClr val="B9493D"/>
    <a:srgbClr val="DB291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5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img_url=http://www.edu.cap.ru/home/4671/priem_1_and_10_klass/filin.jpg&amp;p=32&amp;text=%D1%80%D0%B8%D1%81%D1%83%D0%BD%D0%BA%D0%B8%20%D0%B4%D0%BB%D1%8F%20%D1%88%D0%BA%D0%BE%D0%BB%D1%8C%D0%BD%D0%B8%D0%BA%D0%BE%D0%B2%20%D0%BF%D0%BE%20%D0%BF%D1%80%D0%B5%D0%B4%D0%BC%D0%B5%D1%82%D0%B0%D0%BC&amp;noreask=1&amp;pos=965&amp;lr=1093&amp;rpt=simage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img_url=http://www.edu.cap.ru/home/4671/priem_1_and_10_klass/filin.jpg&amp;p=32&amp;text=%D1%80%D0%B8%D1%81%D1%83%D0%BD%D0%BA%D0%B8%20%D0%B4%D0%BB%D1%8F%20%D1%88%D0%BA%D0%BE%D0%BB%D1%8C%D0%BD%D0%B8%D0%BA%D0%BE%D0%B2%20%D0%BF%D0%BE%20%D0%BF%D1%80%D0%B5%D0%B4%D0%BC%D0%B5%D1%82%D0%B0%D0%BC&amp;noreask=1&amp;pos=965&amp;lr=1093&amp;rpt=simage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img_url=http://www.edu.cap.ru/home/4671/priem_1_and_10_klass/filin.jpg&amp;p=32&amp;text=%D1%80%D0%B8%D1%81%D1%83%D0%BD%D0%BA%D0%B8%20%D0%B4%D0%BB%D1%8F%20%D1%88%D0%BA%D0%BE%D0%BB%D1%8C%D0%BD%D0%B8%D0%BA%D0%BE%D0%B2%20%D0%BF%D0%BE%20%D0%BF%D1%80%D0%B5%D0%B4%D0%BC%D0%B5%D1%82%D0%B0%D0%BC&amp;noreask=1&amp;pos=965&amp;lr=1093&amp;rpt=simage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img_url=http://www.edu.cap.ru/home/4671/priem_1_and_10_klass/filin.jpg&amp;p=32&amp;text=%D1%80%D0%B8%D1%81%D1%83%D0%BD%D0%BA%D0%B8%20%D0%B4%D0%BB%D1%8F%20%D1%88%D0%BA%D0%BE%D0%BB%D1%8C%D0%BD%D0%B8%D0%BA%D0%BE%D0%B2%20%D0%BF%D0%BE%20%D0%BF%D1%80%D0%B5%D0%B4%D0%BC%D0%B5%D1%82%D0%B0%D0%BC&amp;noreask=1&amp;pos=965&amp;lr=1093&amp;rpt=simage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img_url=http://www.edu.cap.ru/home/4671/priem_1_and_10_klass/filin.jpg&amp;p=32&amp;text=%D1%80%D0%B8%D1%81%D1%83%D0%BD%D0%BA%D0%B8%20%D0%B4%D0%BB%D1%8F%20%D1%88%D0%BA%D0%BE%D0%BB%D1%8C%D0%BD%D0%B8%D0%BA%D0%BE%D0%B2%20%D0%BF%D0%BE%20%D0%BF%D1%80%D0%B5%D0%B4%D0%BC%D0%B5%D1%82%D0%B0%D0%BC&amp;noreask=1&amp;pos=965&amp;lr=1093&amp;rpt=simage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img_url=http://www.edu.cap.ru/home/4671/priem_1_and_10_klass/filin.jpg&amp;p=32&amp;text=%D1%80%D0%B8%D1%81%D1%83%D0%BD%D0%BA%D0%B8%20%D0%B4%D0%BB%D1%8F%20%D1%88%D0%BA%D0%BE%D0%BB%D1%8C%D0%BD%D0%B8%D0%BA%D0%BE%D0%B2%20%D0%BF%D0%BE%20%D0%BF%D1%80%D0%B5%D0%B4%D0%BC%D0%B5%D1%82%D0%B0%D0%BC&amp;noreask=1&amp;pos=965&amp;lr=1093&amp;rpt=simage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img_url=http://www.edu.cap.ru/home/4671/priem_1_and_10_klass/filin.jpg&amp;p=32&amp;text=%D1%80%D0%B8%D1%81%D1%83%D0%BD%D0%BA%D0%B8%20%D0%B4%D0%BB%D1%8F%20%D1%88%D0%BA%D0%BE%D0%BB%D1%8C%D0%BD%D0%B8%D0%BA%D0%BE%D0%B2%20%D0%BF%D0%BE%20%D0%BF%D1%80%D0%B5%D0%B4%D0%BC%D0%B5%D1%82%D0%B0%D0%BC&amp;noreask=1&amp;pos=965&amp;lr=1093&amp;rpt=simage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img_url=http://www.edu.cap.ru/home/4671/priem_1_and_10_klass/filin.jpg&amp;p=32&amp;text=%D1%80%D0%B8%D1%81%D1%83%D0%BD%D0%BA%D0%B8%20%D0%B4%D0%BB%D1%8F%20%D1%88%D0%BA%D0%BE%D0%BB%D1%8C%D0%BD%D0%B8%D0%BA%D0%BE%D0%B2%20%D0%BF%D0%BE%20%D0%BF%D1%80%D0%B5%D0%B4%D0%BC%D0%B5%D1%82%D0%B0%D0%BC&amp;noreask=1&amp;pos=965&amp;lr=1093&amp;rpt=simage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img_url=http://www.edu.cap.ru/home/4671/priem_1_and_10_klass/filin.jpg&amp;p=32&amp;text=%D1%80%D0%B8%D1%81%D1%83%D0%BD%D0%BA%D0%B8%20%D0%B4%D0%BB%D1%8F%20%D1%88%D0%BA%D0%BE%D0%BB%D1%8C%D0%BD%D0%B8%D0%BA%D0%BE%D0%B2%20%D0%BF%D0%BE%20%D0%BF%D1%80%D0%B5%D0%B4%D0%BC%D0%B5%D1%82%D0%B0%D0%BC&amp;noreask=1&amp;pos=965&amp;lr=1093&amp;rpt=simage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img_url=http://www.edu.cap.ru/home/4671/priem_1_and_10_klass/filin.jpg&amp;p=32&amp;text=%D1%80%D0%B8%D1%81%D1%83%D0%BD%D0%BA%D0%B8%20%D0%B4%D0%BB%D1%8F%20%D1%88%D0%BA%D0%BE%D0%BB%D1%8C%D0%BD%D0%B8%D0%BA%D0%BE%D0%B2%20%D0%BF%D0%BE%20%D0%BF%D1%80%D0%B5%D0%B4%D0%BC%D0%B5%D1%82%D0%B0%D0%BC&amp;noreask=1&amp;pos=965&amp;lr=1093&amp;rpt=simage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img_url=http://www.edu.cap.ru/home/4671/priem_1_and_10_klass/filin.jpg&amp;p=32&amp;text=%D1%80%D0%B8%D1%81%D1%83%D0%BD%D0%BA%D0%B8%20%D0%B4%D0%BB%D1%8F%20%D1%88%D0%BA%D0%BE%D0%BB%D1%8C%D0%BD%D0%B8%D0%BA%D0%BE%D0%B2%20%D0%BF%D0%BE%20%D0%BF%D1%80%D0%B5%D0%B4%D0%BC%D0%B5%D1%82%D0%B0%D0%BC&amp;noreask=1&amp;pos=965&amp;lr=1093&amp;rpt=simage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img_url=http://www.edu.cap.ru/home/4671/priem_1_and_10_klass/filin.jpg&amp;p=32&amp;text=%D1%80%D0%B8%D1%81%D1%83%D0%BD%D0%BA%D0%B8%20%D0%B4%D0%BB%D1%8F%20%D1%88%D0%BA%D0%BE%D0%BB%D1%8C%D0%BD%D0%B8%D0%BA%D0%BE%D0%B2%20%D0%BF%D0%BE%20%D0%BF%D1%80%D0%B5%D0%B4%D0%BC%D0%B5%D1%82%D0%B0%D0%BC&amp;noreask=1&amp;pos=965&amp;lr=1093&amp;rpt=simage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img_url=http://www.edu.cap.ru/home/4671/priem_1_and_10_klass/filin.jpg&amp;p=32&amp;text=%D1%80%D0%B8%D1%81%D1%83%D0%BD%D0%BA%D0%B8%20%D0%B4%D0%BB%D1%8F%20%D1%88%D0%BA%D0%BE%D0%BB%D1%8C%D0%BD%D0%B8%D0%BA%D0%BE%D0%B2%20%D0%BF%D0%BE%20%D0%BF%D1%80%D0%B5%D0%B4%D0%BC%D0%B5%D1%82%D0%B0%D0%BC&amp;noreask=1&amp;pos=965&amp;lr=1093&amp;rpt=simage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img_url=http://www.edu.cap.ru/home/4671/priem_1_and_10_klass/filin.jpg&amp;p=32&amp;text=%D1%80%D0%B8%D1%81%D1%83%D0%BD%D0%BA%D0%B8%20%D0%B4%D0%BB%D1%8F%20%D1%88%D0%BA%D0%BE%D0%BB%D1%8C%D0%BD%D0%B8%D0%BA%D0%BE%D0%B2%20%D0%BF%D0%BE%20%D0%BF%D1%80%D0%B5%D0%B4%D0%BC%D0%B5%D1%82%D0%B0%D0%BC&amp;noreask=1&amp;pos=965&amp;lr=1093&amp;rpt=simage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E%D1%80%D1%84%D0%BE%D0%B3%D1%80%D0%B0%D0%BC%D0%BC%D0%B0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img_url=http://www.edu.cap.ru/home/4671/priem_1_and_10_klass/filin.jpg&amp;p=32&amp;text=%D1%80%D0%B8%D1%81%D1%83%D0%BD%D0%BA%D0%B8%20%D0%B4%D0%BB%D1%8F%20%D1%88%D0%BA%D0%BE%D0%BB%D1%8C%D0%BD%D0%B8%D0%BA%D0%BE%D0%B2%20%D0%BF%D0%BE%20%D0%BF%D1%80%D0%B5%D0%B4%D0%BC%D0%B5%D1%82%D0%B0%D0%BC&amp;noreask=1&amp;pos=965&amp;lr=1093&amp;rpt=simage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img_url=http://www.edu.cap.ru/home/4671/priem_1_and_10_klass/filin.jpg&amp;p=32&amp;text=%D1%80%D0%B8%D1%81%D1%83%D0%BD%D0%BA%D0%B8%20%D0%B4%D0%BB%D1%8F%20%D1%88%D0%BA%D0%BE%D0%BB%D1%8C%D0%BD%D0%B8%D0%BA%D0%BE%D0%B2%20%D0%BF%D0%BE%20%D0%BF%D1%80%D0%B5%D0%B4%D0%BC%D0%B5%D1%82%D0%B0%D0%BC&amp;noreask=1&amp;pos=965&amp;lr=1093&amp;rpt=simage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img_url=http://www.edu.cap.ru/home/4671/priem_1_and_10_klass/filin.jpg&amp;p=32&amp;text=%D1%80%D0%B8%D1%81%D1%83%D0%BD%D0%BA%D0%B8%20%D0%B4%D0%BB%D1%8F%20%D1%88%D0%BA%D0%BE%D0%BB%D1%8C%D0%BD%D0%B8%D0%BA%D0%BE%D0%B2%20%D0%BF%D0%BE%20%D0%BF%D1%80%D0%B5%D0%B4%D0%BC%D0%B5%D1%82%D0%B0%D0%BC&amp;noreask=1&amp;pos=965&amp;lr=1093&amp;rpt=simage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img_url=http://www.edu.cap.ru/home/4671/priem_1_and_10_klass/filin.jpg&amp;p=32&amp;text=%D1%80%D0%B8%D1%81%D1%83%D0%BD%D0%BA%D0%B8%20%D0%B4%D0%BB%D1%8F%20%D1%88%D0%BA%D0%BE%D0%BB%D1%8C%D0%BD%D0%B8%D0%BA%D0%BE%D0%B2%20%D0%BF%D0%BE%20%D0%BF%D1%80%D0%B5%D0%B4%D0%BC%D0%B5%D1%82%D0%B0%D0%BC&amp;noreask=1&amp;pos=965&amp;lr=1093&amp;rpt=simage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img_url=http://www.edu.cap.ru/home/4671/priem_1_and_10_klass/filin.jpg&amp;p=32&amp;text=%D1%80%D0%B8%D1%81%D1%83%D0%BD%D0%BA%D0%B8%20%D0%B4%D0%BB%D1%8F%20%D1%88%D0%BA%D0%BE%D0%BB%D1%8C%D0%BD%D0%B8%D0%BA%D0%BE%D0%B2%20%D0%BF%D0%BE%20%D0%BF%D1%80%D0%B5%D0%B4%D0%BC%D0%B5%D1%82%D0%B0%D0%BC&amp;noreask=1&amp;pos=965&amp;lr=1093&amp;rpt=simage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img_url=http://www.edu.cap.ru/home/4671/priem_1_and_10_klass/filin.jpg&amp;p=32&amp;text=%D1%80%D0%B8%D1%81%D1%83%D0%BD%D0%BA%D0%B8%20%D0%B4%D0%BB%D1%8F%20%D1%88%D0%BA%D0%BE%D0%BB%D1%8C%D0%BD%D0%B8%D0%BA%D0%BE%D0%B2%20%D0%BF%D0%BE%20%D0%BF%D1%80%D0%B5%D0%B4%D0%BC%D0%B5%D1%82%D0%B0%D0%BC&amp;noreask=1&amp;pos=965&amp;lr=1093&amp;rpt=simage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img_url=http://www.edu.cap.ru/home/4671/priem_1_and_10_klass/filin.jpg&amp;p=32&amp;text=%D1%80%D0%B8%D1%81%D1%83%D0%BD%D0%BA%D0%B8%20%D0%B4%D0%BB%D1%8F%20%D1%88%D0%BA%D0%BE%D0%BB%D1%8C%D0%BD%D0%B8%D0%BA%D0%BE%D0%B2%20%D0%BF%D0%BE%20%D0%BF%D1%80%D0%B5%D0%B4%D0%BC%D0%B5%D1%82%D0%B0%D0%BC&amp;noreask=1&amp;pos=965&amp;lr=1093&amp;rpt=simage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4949548" cy="2391544"/>
          </a:xfrm>
          <a:solidFill>
            <a:srgbClr val="FFFF00"/>
          </a:solidFill>
        </p:spPr>
        <p:txBody>
          <a:bodyPr/>
          <a:lstStyle/>
          <a:p>
            <a:r>
              <a:rPr lang="ru-RU" sz="7200" dirty="0" smtClean="0"/>
              <a:t>Все виды разбора</a:t>
            </a:r>
            <a:endParaRPr lang="ru-RU" sz="7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91880" y="4941167"/>
            <a:ext cx="48245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ГБОУ «Адыгейская республиканская гимназия»</a:t>
            </a:r>
          </a:p>
          <a:p>
            <a:endParaRPr lang="ru-RU" sz="1600" dirty="0" smtClean="0"/>
          </a:p>
          <a:p>
            <a:r>
              <a:rPr lang="ru-RU" sz="1600" dirty="0" smtClean="0"/>
              <a:t>                Презентацию подготовила</a:t>
            </a:r>
          </a:p>
          <a:p>
            <a:r>
              <a:rPr lang="ru-RU" sz="1600" dirty="0" smtClean="0"/>
              <a:t>                учитель русского языка и литературы</a:t>
            </a:r>
          </a:p>
          <a:p>
            <a:r>
              <a:rPr lang="ru-RU" sz="1600" dirty="0" smtClean="0"/>
              <a:t>                </a:t>
            </a:r>
            <a:r>
              <a:rPr lang="ru-RU" sz="1600" dirty="0" err="1" smtClean="0"/>
              <a:t>Куадже</a:t>
            </a:r>
            <a:r>
              <a:rPr lang="ru-RU" sz="1600" dirty="0" smtClean="0"/>
              <a:t> Ася </a:t>
            </a:r>
            <a:r>
              <a:rPr lang="ru-RU" sz="1600" dirty="0" err="1" smtClean="0"/>
              <a:t>Шумафовна</a:t>
            </a:r>
            <a:endParaRPr lang="ru-RU" sz="1600" dirty="0" smtClean="0"/>
          </a:p>
          <a:p>
            <a:r>
              <a:rPr lang="ru-RU" sz="1600" dirty="0" smtClean="0"/>
              <a:t>г. Майкоп, 2013</a:t>
            </a:r>
            <a:endParaRPr lang="ru-RU" sz="1600" dirty="0"/>
          </a:p>
        </p:txBody>
      </p:sp>
      <p:pic>
        <p:nvPicPr>
          <p:cNvPr id="1026" name="Picture 2" descr="http://glendale.shs.k12.ny.us/GL_Teacher_Pages/paperod/017C8732-00758307.2/82808_91925_0.gif?src=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1728192" cy="5976664"/>
          </a:xfrm>
          <a:prstGeom prst="rect">
            <a:avLst/>
          </a:prstGeom>
          <a:noFill/>
        </p:spPr>
      </p:pic>
      <p:sp>
        <p:nvSpPr>
          <p:cNvPr id="8" name="Рамка 7"/>
          <p:cNvSpPr/>
          <p:nvPr/>
        </p:nvSpPr>
        <p:spPr>
          <a:xfrm>
            <a:off x="3059832" y="548680"/>
            <a:ext cx="5616624" cy="2520280"/>
          </a:xfrm>
          <a:prstGeom prst="fram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Рамка 8"/>
          <p:cNvSpPr/>
          <p:nvPr/>
        </p:nvSpPr>
        <p:spPr>
          <a:xfrm>
            <a:off x="179512" y="260648"/>
            <a:ext cx="2304256" cy="6264696"/>
          </a:xfrm>
          <a:prstGeom prst="fram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Рамка 9"/>
          <p:cNvSpPr/>
          <p:nvPr/>
        </p:nvSpPr>
        <p:spPr>
          <a:xfrm>
            <a:off x="3059832" y="4725144"/>
            <a:ext cx="5616624" cy="213285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323528" y="1484784"/>
            <a:ext cx="7488832" cy="5373216"/>
          </a:xfrm>
          <a:prstGeom prst="horizontalScroll">
            <a:avLst/>
          </a:prstGeom>
          <a:solidFill>
            <a:srgbClr val="D91D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Часть речи.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Начальная форма (именительный падеж единственного числа мужского рода).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Разряд (качественное, относительное или притяжательное).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Полная или краткая форма (у качественных прилагательных).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Степень сравнения (у качественных прилагательных).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Падеж.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Число.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Род (в единственном числе).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Синтаксическая роль.</a:t>
            </a:r>
            <a:endParaRPr lang="ru-RU" sz="2000" dirty="0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395536" y="0"/>
            <a:ext cx="6552728" cy="1988840"/>
          </a:xfrm>
          <a:prstGeom prst="horizontalScroll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/>
              <a:t>План морфологического разбора имени прилагательного</a:t>
            </a:r>
            <a:endParaRPr lang="ru-RU" sz="2800" dirty="0"/>
          </a:p>
        </p:txBody>
      </p:sp>
      <p:sp>
        <p:nvSpPr>
          <p:cNvPr id="4" name="7-конечная звезда 3"/>
          <p:cNvSpPr/>
          <p:nvPr/>
        </p:nvSpPr>
        <p:spPr>
          <a:xfrm>
            <a:off x="5652120" y="4005064"/>
            <a:ext cx="2088232" cy="1944216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im2-tub-ru.yandex.net/i?id=514862927-59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437112"/>
            <a:ext cx="1080120" cy="1008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395536" y="1628800"/>
            <a:ext cx="7416824" cy="5229200"/>
          </a:xfrm>
          <a:prstGeom prst="horizontalScroll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Зацвела черемуха, и грянули черемуховые холода.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Черемуховые – прилагательное.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Начальная форма – черемуховый.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Относительное.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Именительного падежа.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Множественного числа.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Холода (какие?) черемуховые (определение).</a:t>
            </a:r>
            <a:endParaRPr lang="ru-RU" sz="4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395536" y="0"/>
            <a:ext cx="6624736" cy="1941992"/>
          </a:xfrm>
          <a:prstGeom prst="horizontalScroll">
            <a:avLst/>
          </a:prstGeom>
          <a:solidFill>
            <a:srgbClr val="E7480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Образец морфологического разбора имени прилагательного</a:t>
            </a:r>
            <a:endParaRPr lang="ru-RU" sz="2800" dirty="0"/>
          </a:p>
        </p:txBody>
      </p:sp>
      <p:sp>
        <p:nvSpPr>
          <p:cNvPr id="5" name="7-конечная звезда 4"/>
          <p:cNvSpPr/>
          <p:nvPr/>
        </p:nvSpPr>
        <p:spPr>
          <a:xfrm>
            <a:off x="5652120" y="3140968"/>
            <a:ext cx="2016224" cy="1944216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http://im2-tub-ru.yandex.net/i?id=514862927-59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645024"/>
            <a:ext cx="1008112" cy="93610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323528" y="1196752"/>
            <a:ext cx="7488832" cy="5661248"/>
          </a:xfrm>
          <a:prstGeom prst="horizontalScroll">
            <a:avLst/>
          </a:prstGeom>
          <a:solidFill>
            <a:srgbClr val="3BBB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Часть речи.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Начальная форма (именительный падеж – у количественных,</a:t>
            </a:r>
            <a:br>
              <a:rPr lang="ru-RU" sz="2000" dirty="0" smtClean="0"/>
            </a:br>
            <a:r>
              <a:rPr lang="ru-RU" sz="2000" dirty="0" smtClean="0"/>
              <a:t> дробных и собирательных числительных.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Именительный падеж единственного числа мужского рода у порядковых числительных).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Простое, сложное или составное.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Разряд (количественное, дробное, </a:t>
            </a:r>
          </a:p>
          <a:p>
            <a:r>
              <a:rPr lang="ru-RU" sz="2000" dirty="0" smtClean="0"/>
              <a:t>собирательное или порядковое).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Падеж.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Число.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Род.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Синтаксическая роль.</a:t>
            </a:r>
            <a:endParaRPr lang="ru-RU" sz="2000" dirty="0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323528" y="0"/>
            <a:ext cx="6696744" cy="1772816"/>
          </a:xfrm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/>
              <a:t>План морфологического разбора имени числительного</a:t>
            </a:r>
            <a:endParaRPr lang="ru-RU" sz="3200" dirty="0"/>
          </a:p>
        </p:txBody>
      </p:sp>
      <p:sp>
        <p:nvSpPr>
          <p:cNvPr id="4" name="7-конечная звезда 3"/>
          <p:cNvSpPr/>
          <p:nvPr/>
        </p:nvSpPr>
        <p:spPr>
          <a:xfrm>
            <a:off x="5580112" y="3789040"/>
            <a:ext cx="2088232" cy="2088232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im2-tub-ru.yandex.net/i?id=514862927-59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4293096"/>
            <a:ext cx="1080120" cy="1008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323528" y="1412776"/>
            <a:ext cx="7416824" cy="5445224"/>
          </a:xfrm>
          <a:prstGeom prst="horizontalScroll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Семеро одного не ждут.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Семеро – числительное.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Начальная форма – семеро.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Простое, собирательное.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Именительного падежа.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Семеро  (подлежащее).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395536" y="0"/>
            <a:ext cx="6480720" cy="1772816"/>
          </a:xfrm>
          <a:prstGeom prst="horizontalScroll">
            <a:avLst/>
          </a:prstGeom>
          <a:solidFill>
            <a:srgbClr val="0E95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Образец морфологического разбора имени числительного</a:t>
            </a:r>
            <a:endParaRPr lang="ru-RU" sz="32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187624" y="5229200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7-конечная звезда 8"/>
          <p:cNvSpPr/>
          <p:nvPr/>
        </p:nvSpPr>
        <p:spPr>
          <a:xfrm>
            <a:off x="5364088" y="2852936"/>
            <a:ext cx="2088232" cy="216024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http://im2-tub-ru.yandex.net/i?id=514862927-59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3356992"/>
            <a:ext cx="1080120" cy="1008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395536" y="1484784"/>
            <a:ext cx="7344816" cy="5373216"/>
          </a:xfrm>
          <a:prstGeom prst="horizontalScroll">
            <a:avLst/>
          </a:prstGeom>
          <a:solidFill>
            <a:srgbClr val="4390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Часть речи.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Начальная форма (именительный падеж единственного числа).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Разряд.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Лицо (у личных местоимений).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Падеж.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Число (если есть).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Род (если есть).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Синтаксическая роль.</a:t>
            </a:r>
            <a:endParaRPr lang="ru-RU" sz="2400" dirty="0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395536" y="0"/>
            <a:ext cx="6552728" cy="2086008"/>
          </a:xfrm>
          <a:prstGeom prst="horizont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683568" y="-231325"/>
            <a:ext cx="597666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План морфологического разбора местоимения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7-конечная звезда 4"/>
          <p:cNvSpPr/>
          <p:nvPr/>
        </p:nvSpPr>
        <p:spPr>
          <a:xfrm>
            <a:off x="5436096" y="3933056"/>
            <a:ext cx="2088232" cy="201622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http://im2-tub-ru.yandex.net/i?id=514862927-59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4437112"/>
            <a:ext cx="936104" cy="93610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395536" y="1484784"/>
            <a:ext cx="7344816" cy="5373216"/>
          </a:xfrm>
          <a:prstGeom prst="horizontalScroll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Таков мой вывод.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Таков – местоимение.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Начальная форма – таковой.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Указательное.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Единственное число.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Мужской род.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Вывод (каков?) таков (сказуемое).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395536" y="0"/>
            <a:ext cx="6552728" cy="1916832"/>
          </a:xfrm>
          <a:prstGeom prst="horizontalScroll">
            <a:avLst/>
          </a:prstGeom>
          <a:solidFill>
            <a:srgbClr val="DF17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Образец морфологического разбора местоимения</a:t>
            </a:r>
            <a:endParaRPr lang="ru-RU" sz="3600" dirty="0"/>
          </a:p>
        </p:txBody>
      </p:sp>
      <p:sp>
        <p:nvSpPr>
          <p:cNvPr id="5" name="7-конечная звезда 4"/>
          <p:cNvSpPr/>
          <p:nvPr/>
        </p:nvSpPr>
        <p:spPr>
          <a:xfrm>
            <a:off x="5220072" y="2852936"/>
            <a:ext cx="2376264" cy="216024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http://im2-tub-ru.yandex.net/i?id=514862927-59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3356992"/>
            <a:ext cx="1008112" cy="10801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3131840" y="5373216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131840" y="5445224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395536" y="1268760"/>
            <a:ext cx="7344816" cy="5589240"/>
          </a:xfrm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Часть речи.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Начальная форма (инфинитив).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Возвратный или невозвратный.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Переходный или непереходный.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Вид.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Спряжение.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Наклонение.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Время (у глаголов в изъявительном наклонении).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Лицо (если есть).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Число.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Род (если есть).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Синтаксическая роль.</a:t>
            </a:r>
            <a:endParaRPr lang="ru-RU" sz="2000" dirty="0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395536" y="0"/>
            <a:ext cx="6480720" cy="1869984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683568" y="-104714"/>
            <a:ext cx="583264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План морфологического разбора глагола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7-конечная звезда 4"/>
          <p:cNvSpPr/>
          <p:nvPr/>
        </p:nvSpPr>
        <p:spPr>
          <a:xfrm>
            <a:off x="5436096" y="2204864"/>
            <a:ext cx="2160240" cy="199452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http://im2-tub-ru.yandex.net/i?id=514862927-59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708920"/>
            <a:ext cx="936104" cy="93610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323528" y="1124744"/>
            <a:ext cx="7488832" cy="5733256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 моря дул свежий ветер.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Дул – глагол.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Начальная форма – дуть.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Невозвратный, непереходный, несовершенного вида.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Первого спряжения, изъявительного наклонения,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прошедшего времени, единственного числа, мужского рода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Ветер (что делал?) дул (сказуемое).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395536" y="0"/>
            <a:ext cx="6552728" cy="1581952"/>
          </a:xfrm>
          <a:prstGeom prst="horizontalScroll">
            <a:avLst/>
          </a:prstGeom>
          <a:solidFill>
            <a:srgbClr val="52A4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Образец морфологического разбора глагола</a:t>
            </a:r>
            <a:endParaRPr lang="ru-RU" sz="36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635896" y="5805264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635896" y="5877272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7-конечная звезда 12"/>
          <p:cNvSpPr/>
          <p:nvPr/>
        </p:nvSpPr>
        <p:spPr>
          <a:xfrm>
            <a:off x="5652120" y="2060848"/>
            <a:ext cx="2088232" cy="1944216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 descr="http://im2-tub-ru.yandex.net/i?id=514862927-59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2564904"/>
            <a:ext cx="936104" cy="93610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323528" y="1340768"/>
            <a:ext cx="7488832" cy="5517232"/>
          </a:xfrm>
          <a:prstGeom prst="horizontalScroll">
            <a:avLst/>
          </a:prstGeom>
          <a:solidFill>
            <a:srgbClr val="DB29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Часть речи.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Начальная форма (именительный падеж единственного числа мужского рода).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Действительное или страдательное.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Время.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Вид.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Возвратное или невозвратное.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Полная или краткая форма </a:t>
            </a:r>
          </a:p>
          <a:p>
            <a:r>
              <a:rPr lang="ru-RU" sz="2000" dirty="0" smtClean="0"/>
              <a:t>(у страдательных причастий).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Падеж (у полных причастий).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Число.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Род (в единственном числе).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Синтаксическая роль.</a:t>
            </a:r>
            <a:endParaRPr lang="ru-RU" sz="2000" dirty="0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323528" y="0"/>
            <a:ext cx="6480720" cy="1725968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План морфологического разбора причастия</a:t>
            </a:r>
            <a:endParaRPr lang="ru-RU" sz="3600" dirty="0"/>
          </a:p>
        </p:txBody>
      </p:sp>
      <p:sp>
        <p:nvSpPr>
          <p:cNvPr id="4" name="7-конечная звезда 3"/>
          <p:cNvSpPr/>
          <p:nvPr/>
        </p:nvSpPr>
        <p:spPr>
          <a:xfrm>
            <a:off x="5652120" y="3573016"/>
            <a:ext cx="2016224" cy="1778496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im2-tub-ru.yandex.net/i?id=514862927-59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005064"/>
            <a:ext cx="864096" cy="93610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395536" y="1340768"/>
            <a:ext cx="7416824" cy="5517232"/>
          </a:xfrm>
          <a:prstGeom prst="horizontalScroll">
            <a:avLst/>
          </a:prstGeom>
          <a:solidFill>
            <a:srgbClr val="8ECC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Глаза у птицы были закрыты, но клюв не закрывался.</a:t>
            </a: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Закрыты – причастие.</a:t>
            </a: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Начальная форма – закрытый.</a:t>
            </a: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Страдательное, прошедшего времени.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Совершенного вида.</a:t>
            </a: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Невозвратное, краткой формы. </a:t>
            </a: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Множественного числа.</a:t>
            </a: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Глаза (каковы?) были закрыты (входит в состав сказуемого).</a:t>
            </a: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323528" y="0"/>
            <a:ext cx="6624736" cy="1772816"/>
          </a:xfrm>
          <a:prstGeom prst="horizontalScroll">
            <a:avLst/>
          </a:prstGeom>
          <a:solidFill>
            <a:srgbClr val="CD35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Образец морфологического разбора причастия</a:t>
            </a:r>
            <a:endParaRPr lang="ru-RU" sz="36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915816" y="5157192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915816" y="5229200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7-конечная звезда 15"/>
          <p:cNvSpPr/>
          <p:nvPr/>
        </p:nvSpPr>
        <p:spPr>
          <a:xfrm>
            <a:off x="5580112" y="3068960"/>
            <a:ext cx="2088232" cy="18002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http://im2-tub-ru.yandex.net/i?id=514862927-59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501008"/>
            <a:ext cx="936104" cy="93610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Вертикальный свиток 6"/>
          <p:cNvSpPr/>
          <p:nvPr/>
        </p:nvSpPr>
        <p:spPr>
          <a:xfrm>
            <a:off x="0" y="1628800"/>
            <a:ext cx="4283968" cy="4536504"/>
          </a:xfrm>
          <a:prstGeom prst="verticalScroll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2800" dirty="0" smtClean="0"/>
              <a:t>Фонетический разбор.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Разбор слова по составу.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Слово-</a:t>
            </a:r>
          </a:p>
          <a:p>
            <a:r>
              <a:rPr lang="ru-RU" sz="2800" dirty="0" smtClean="0"/>
              <a:t>образовательный разбор.</a:t>
            </a:r>
            <a:endParaRPr lang="ru-RU" sz="2800" dirty="0"/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3851920" y="1628800"/>
            <a:ext cx="4248472" cy="4464496"/>
          </a:xfrm>
          <a:prstGeom prst="verticalScrol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2800" dirty="0" smtClean="0"/>
              <a:t>Морфологи-</a:t>
            </a:r>
          </a:p>
          <a:p>
            <a:r>
              <a:rPr lang="ru-RU" sz="2800" dirty="0" err="1" smtClean="0"/>
              <a:t>ческий</a:t>
            </a:r>
            <a:r>
              <a:rPr lang="ru-RU" sz="2800" dirty="0" smtClean="0"/>
              <a:t> разбор всех само-</a:t>
            </a:r>
          </a:p>
          <a:p>
            <a:r>
              <a:rPr lang="ru-RU" sz="2800" dirty="0" err="1" smtClean="0"/>
              <a:t>стоятельных</a:t>
            </a:r>
            <a:r>
              <a:rPr lang="ru-RU" sz="2800" dirty="0" smtClean="0"/>
              <a:t> </a:t>
            </a:r>
          </a:p>
          <a:p>
            <a:r>
              <a:rPr lang="ru-RU" sz="2800" dirty="0" smtClean="0"/>
              <a:t>частей речи.</a:t>
            </a:r>
            <a:endParaRPr lang="ru-RU" sz="2800" dirty="0"/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1763688" y="0"/>
            <a:ext cx="4104456" cy="1268760"/>
          </a:xfrm>
          <a:prstGeom prst="horizontalScrol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Содержание</a:t>
            </a:r>
            <a:endParaRPr lang="ru-RU" sz="36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395536" y="1484784"/>
            <a:ext cx="7416824" cy="5353752"/>
          </a:xfrm>
          <a:prstGeom prst="horizontalScroll">
            <a:avLst/>
          </a:prstGeom>
          <a:solidFill>
            <a:srgbClr val="C698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Часть речи.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Вид.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Возвратное или невозвратное.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Неизменяемость.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Синтаксическая роль.</a:t>
            </a:r>
            <a:endParaRPr lang="ru-RU" sz="2400" dirty="0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395536" y="0"/>
            <a:ext cx="6480720" cy="1941992"/>
          </a:xfrm>
          <a:prstGeom prst="horizontalScroll">
            <a:avLst/>
          </a:prstGeom>
          <a:solidFill>
            <a:srgbClr val="17DF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План морфологического разбора деепричастия </a:t>
            </a:r>
            <a:endParaRPr lang="ru-RU" sz="3600" dirty="0"/>
          </a:p>
        </p:txBody>
      </p:sp>
      <p:sp>
        <p:nvSpPr>
          <p:cNvPr id="4" name="7-конечная звезда 3"/>
          <p:cNvSpPr/>
          <p:nvPr/>
        </p:nvSpPr>
        <p:spPr>
          <a:xfrm>
            <a:off x="5220072" y="2636912"/>
            <a:ext cx="2304256" cy="201622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im2-tub-ru.yandex.net/i?id=514862927-59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3140968"/>
            <a:ext cx="1080120" cy="93610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395536" y="1556792"/>
            <a:ext cx="7344816" cy="5301208"/>
          </a:xfrm>
          <a:prstGeom prst="horizontalScroll">
            <a:avLst/>
          </a:prstGeom>
          <a:solidFill>
            <a:srgbClr val="17DF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Будучи в Париже, я посетила Лувр.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Будучи – деепричастие.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Несовершенного вида.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Невозвратное.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Неизменяемая часть речи.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Посетила (когда?) будучи в Париже (обстоятельство времени,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выраженное  деепричастным оборотом).</a:t>
            </a:r>
            <a:r>
              <a:rPr lang="ru-RU" sz="2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467544" y="0"/>
            <a:ext cx="6408712" cy="2014000"/>
          </a:xfrm>
          <a:prstGeom prst="horizontalScroll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Образец морфологического разбора деепричастия </a:t>
            </a:r>
            <a:endParaRPr lang="ru-RU" sz="3600" dirty="0"/>
          </a:p>
        </p:txBody>
      </p:sp>
      <p:sp>
        <p:nvSpPr>
          <p:cNvPr id="5" name="7-конечная звезда 4"/>
          <p:cNvSpPr/>
          <p:nvPr/>
        </p:nvSpPr>
        <p:spPr>
          <a:xfrm>
            <a:off x="5364088" y="2780928"/>
            <a:ext cx="2160240" cy="1922512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http://im2-tub-ru.yandex.net/i?id=514862927-59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3212976"/>
            <a:ext cx="936104" cy="93610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395536" y="1340768"/>
            <a:ext cx="7416824" cy="5517232"/>
          </a:xfrm>
          <a:prstGeom prst="horizontalScroll">
            <a:avLst/>
          </a:prstGeom>
          <a:solidFill>
            <a:srgbClr val="A4DA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Часть речи.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Разряд по значению.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Начальная форма </a:t>
            </a:r>
          </a:p>
          <a:p>
            <a:r>
              <a:rPr lang="ru-RU" sz="2400" dirty="0" smtClean="0"/>
              <a:t>(для степеней сравнения).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Степень сравнения (если есть).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Неизменяемость.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Синтаксическая  роль.</a:t>
            </a:r>
            <a:endParaRPr lang="ru-RU" sz="2400" dirty="0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395536" y="0"/>
            <a:ext cx="6480720" cy="1797976"/>
          </a:xfrm>
          <a:prstGeom prst="horizontalScroll">
            <a:avLst/>
          </a:prstGeom>
          <a:solidFill>
            <a:srgbClr val="DC281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План морфологического разбора наречия </a:t>
            </a:r>
            <a:endParaRPr lang="ru-RU" sz="3600" dirty="0"/>
          </a:p>
        </p:txBody>
      </p:sp>
      <p:sp>
        <p:nvSpPr>
          <p:cNvPr id="4" name="7-конечная звезда 3"/>
          <p:cNvSpPr/>
          <p:nvPr/>
        </p:nvSpPr>
        <p:spPr>
          <a:xfrm>
            <a:off x="5364088" y="2204864"/>
            <a:ext cx="2232248" cy="199452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im2-tub-ru.yandex.net/i?id=514862927-59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2708920"/>
            <a:ext cx="1008112" cy="1008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323528" y="1268760"/>
            <a:ext cx="7416824" cy="5589240"/>
          </a:xfrm>
          <a:prstGeom prst="horizontalScroll">
            <a:avLst/>
          </a:prstGeom>
          <a:solidFill>
            <a:srgbClr val="E610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395536" y="0"/>
            <a:ext cx="6480720" cy="1869984"/>
          </a:xfrm>
          <a:prstGeom prst="horizontalScroll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Образец морфологического разбора наречия </a:t>
            </a:r>
            <a:endParaRPr lang="ru-RU" sz="3600" dirty="0"/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043608" y="2781541"/>
            <a:ext cx="583264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Они уехали в деревню еще на прошлой неделе.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Еще – наречие.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Неизменяемая часть речи.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Уехали (когда?) еще на прошлой неделе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(обстоятельство времени).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7-конечная звезда 4"/>
          <p:cNvSpPr/>
          <p:nvPr/>
        </p:nvSpPr>
        <p:spPr>
          <a:xfrm>
            <a:off x="5652120" y="3068960"/>
            <a:ext cx="1872208" cy="151216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http://im2-tub-ru.yandex.net/i?id=514862927-59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3501008"/>
            <a:ext cx="720080" cy="72008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ертикальный свиток 4"/>
          <p:cNvSpPr/>
          <p:nvPr/>
        </p:nvSpPr>
        <p:spPr>
          <a:xfrm>
            <a:off x="0" y="2276872"/>
            <a:ext cx="3995936" cy="3816424"/>
          </a:xfrm>
          <a:prstGeom prst="verticalScroll">
            <a:avLst/>
          </a:prstGeom>
          <a:solidFill>
            <a:srgbClr val="CD35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О.Д.Ушакова</a:t>
            </a:r>
          </a:p>
          <a:p>
            <a:pPr algn="ctr"/>
            <a:r>
              <a:rPr lang="ru-RU" sz="2400" dirty="0" smtClean="0"/>
              <a:t>Все виды разбора</a:t>
            </a:r>
          </a:p>
          <a:p>
            <a:pPr algn="ctr"/>
            <a:r>
              <a:rPr lang="ru-RU" sz="2400" dirty="0" smtClean="0"/>
              <a:t>по русскому языку</a:t>
            </a:r>
          </a:p>
          <a:p>
            <a:pPr algn="ctr"/>
            <a:r>
              <a:rPr lang="ru-RU" sz="2400" dirty="0" smtClean="0"/>
              <a:t>5-9 классы</a:t>
            </a:r>
            <a:endParaRPr lang="ru-RU" sz="2400" dirty="0"/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4067944" y="2276872"/>
            <a:ext cx="4032448" cy="3816424"/>
          </a:xfrm>
          <a:prstGeom prst="verticalScroll">
            <a:avLst/>
          </a:prstGeom>
          <a:solidFill>
            <a:srgbClr val="8ECC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hlinkClick r:id="rId2"/>
              </a:rPr>
              <a:t>ru.wikipedia.org/wiki</a:t>
            </a:r>
            <a:endParaRPr lang="ru-RU" sz="2000" i="1" dirty="0" smtClean="0">
              <a:hlinkClick r:id="rId2"/>
            </a:endParaRPr>
          </a:p>
          <a:p>
            <a:pPr algn="ctr"/>
            <a:r>
              <a:rPr lang="en-US" sz="2000" i="1" dirty="0" smtClean="0">
                <a:hlinkClick r:id="rId2"/>
              </a:rPr>
              <a:t>/</a:t>
            </a:r>
            <a:r>
              <a:rPr lang="ru-RU" sz="2000" i="1" dirty="0" smtClean="0">
                <a:hlinkClick r:id="rId2"/>
              </a:rPr>
              <a:t>Орфограмма</a:t>
            </a:r>
            <a:endParaRPr lang="ru-RU" sz="2000" dirty="0"/>
          </a:p>
        </p:txBody>
      </p:sp>
      <p:sp>
        <p:nvSpPr>
          <p:cNvPr id="7" name="Лента лицом вниз 6"/>
          <p:cNvSpPr/>
          <p:nvPr/>
        </p:nvSpPr>
        <p:spPr>
          <a:xfrm>
            <a:off x="395536" y="476672"/>
            <a:ext cx="7632848" cy="1152128"/>
          </a:xfrm>
          <a:prstGeom prst="ribbon">
            <a:avLst>
              <a:gd name="adj1" fmla="val 0"/>
              <a:gd name="adj2" fmla="val 50000"/>
            </a:avLst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Источники</a:t>
            </a:r>
            <a:endParaRPr lang="ru-RU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251520" y="1124744"/>
            <a:ext cx="7632848" cy="5733256"/>
          </a:xfrm>
          <a:prstGeom prst="horizontalScrol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Записать слово, разделить на слоги, поставить ударение.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Записать транскрипцию слова.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Указать, какими буквами обозначены звуки, и охарактеризовать их по порядку: гласный – ударный или безударный; согласный – звонкий или глухой, твердый или мягкий.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Определить количество букв и звуков в слове.</a:t>
            </a:r>
            <a:endParaRPr lang="ru-RU" sz="2800" dirty="0"/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251520" y="0"/>
            <a:ext cx="6912768" cy="1556792"/>
          </a:xfrm>
          <a:prstGeom prst="horizontalScroll">
            <a:avLst/>
          </a:prstGeom>
          <a:solidFill>
            <a:srgbClr val="31C5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 smtClean="0"/>
              <a:t>План фонетического разбора</a:t>
            </a:r>
            <a:endParaRPr lang="ru-RU" sz="3600" dirty="0"/>
          </a:p>
        </p:txBody>
      </p:sp>
      <p:sp>
        <p:nvSpPr>
          <p:cNvPr id="5" name="7-конечная звезда 4"/>
          <p:cNvSpPr/>
          <p:nvPr/>
        </p:nvSpPr>
        <p:spPr>
          <a:xfrm>
            <a:off x="6300192" y="4725144"/>
            <a:ext cx="1512168" cy="144016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http://im2-tub-ru.yandex.net/i?id=514862927-59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5085184"/>
            <a:ext cx="648072" cy="72008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B0F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251520" y="1484784"/>
            <a:ext cx="7632848" cy="5373216"/>
          </a:xfrm>
          <a:prstGeom prst="horizont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/>
              <a:t>Аист  а – </a:t>
            </a:r>
            <a:r>
              <a:rPr lang="ru-RU" sz="2800" dirty="0" err="1" smtClean="0"/>
              <a:t>ист</a:t>
            </a:r>
            <a:r>
              <a:rPr lang="ru-RU" sz="2800" dirty="0" smtClean="0"/>
              <a:t> [аист]</a:t>
            </a:r>
          </a:p>
          <a:p>
            <a:r>
              <a:rPr lang="ru-RU" sz="2800" dirty="0" smtClean="0"/>
              <a:t>А [</a:t>
            </a:r>
            <a:r>
              <a:rPr lang="ru-RU" sz="2800" dirty="0" err="1" smtClean="0"/>
              <a:t>а</a:t>
            </a:r>
            <a:r>
              <a:rPr lang="ru-RU" sz="2800" dirty="0" smtClean="0"/>
              <a:t>]- гласный, ударный.</a:t>
            </a:r>
          </a:p>
          <a:p>
            <a:r>
              <a:rPr lang="ru-RU" sz="2800" dirty="0" smtClean="0"/>
              <a:t>И [</a:t>
            </a:r>
            <a:r>
              <a:rPr lang="ru-RU" sz="2800" dirty="0" err="1" smtClean="0"/>
              <a:t>и</a:t>
            </a:r>
            <a:r>
              <a:rPr lang="ru-RU" sz="2800" dirty="0" smtClean="0"/>
              <a:t>]- гласный, безударный.</a:t>
            </a:r>
          </a:p>
          <a:p>
            <a:r>
              <a:rPr lang="ru-RU" sz="2800" dirty="0" smtClean="0"/>
              <a:t>С [</a:t>
            </a:r>
            <a:r>
              <a:rPr lang="ru-RU" sz="2800" dirty="0" err="1" smtClean="0"/>
              <a:t>с</a:t>
            </a:r>
            <a:r>
              <a:rPr lang="ru-RU" sz="2800" dirty="0" smtClean="0"/>
              <a:t>]- согласный, глухой, твердый.</a:t>
            </a:r>
          </a:p>
          <a:p>
            <a:r>
              <a:rPr lang="ru-RU" sz="2800" dirty="0" smtClean="0"/>
              <a:t>Т [</a:t>
            </a:r>
            <a:r>
              <a:rPr lang="ru-RU" sz="2800" dirty="0" err="1" smtClean="0"/>
              <a:t>т</a:t>
            </a:r>
            <a:r>
              <a:rPr lang="ru-RU" sz="2800" dirty="0" smtClean="0"/>
              <a:t>]- согласный, глухой, твердый.</a:t>
            </a:r>
          </a:p>
          <a:p>
            <a:r>
              <a:rPr lang="ru-RU" sz="2800" dirty="0" smtClean="0"/>
              <a:t>4 буквы, 4 звука</a:t>
            </a:r>
            <a:endParaRPr lang="ru-RU" sz="28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043608" y="5085184"/>
            <a:ext cx="2664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1115616" y="2708920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1547664" y="3284984"/>
            <a:ext cx="7200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2051720" y="2852936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3347864" y="2852936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Горизонтальный свиток 24"/>
          <p:cNvSpPr/>
          <p:nvPr/>
        </p:nvSpPr>
        <p:spPr>
          <a:xfrm>
            <a:off x="251520" y="0"/>
            <a:ext cx="6912768" cy="1844824"/>
          </a:xfrm>
          <a:prstGeom prst="horizontalScroll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/>
              <a:t>Образец фонетического разбора</a:t>
            </a:r>
            <a:endParaRPr lang="ru-RU" sz="3200" dirty="0"/>
          </a:p>
        </p:txBody>
      </p:sp>
      <p:sp>
        <p:nvSpPr>
          <p:cNvPr id="28" name="7-конечная звезда 27"/>
          <p:cNvSpPr/>
          <p:nvPr/>
        </p:nvSpPr>
        <p:spPr>
          <a:xfrm>
            <a:off x="5724128" y="2132856"/>
            <a:ext cx="1994520" cy="185050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Рисунок 28" descr="http://im2-tub-ru.yandex.net/i?id=514862927-59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2564904"/>
            <a:ext cx="936104" cy="1008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323528" y="1124744"/>
            <a:ext cx="7560840" cy="5733256"/>
          </a:xfrm>
          <a:prstGeom prst="horizontalScrol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/>
              <a:t>Выделить окончание</a:t>
            </a:r>
          </a:p>
          <a:p>
            <a:r>
              <a:rPr lang="ru-RU" sz="3200" dirty="0" smtClean="0"/>
              <a:t>Выделить основу</a:t>
            </a:r>
          </a:p>
          <a:p>
            <a:r>
              <a:rPr lang="ru-RU" sz="3200" dirty="0" smtClean="0"/>
              <a:t>Выделить корень</a:t>
            </a:r>
          </a:p>
          <a:p>
            <a:r>
              <a:rPr lang="ru-RU" sz="3200" dirty="0" smtClean="0"/>
              <a:t>Выделить приставку</a:t>
            </a:r>
          </a:p>
          <a:p>
            <a:r>
              <a:rPr lang="ru-RU" sz="3200" dirty="0" smtClean="0"/>
              <a:t>Выделить суффикс</a:t>
            </a:r>
          </a:p>
          <a:p>
            <a:r>
              <a:rPr lang="ru-RU" sz="3200" dirty="0" smtClean="0"/>
              <a:t>Обозначить все части слова.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20072" y="2636912"/>
            <a:ext cx="432048" cy="36004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499992" y="3429000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499992" y="321297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5724128" y="321297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004048" y="4077072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5724128" y="407707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4860032" y="4509120"/>
            <a:ext cx="36004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5220072" y="4509120"/>
            <a:ext cx="36004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Арка 50"/>
          <p:cNvSpPr/>
          <p:nvPr/>
        </p:nvSpPr>
        <p:spPr>
          <a:xfrm flipH="1">
            <a:off x="4427984" y="3645024"/>
            <a:ext cx="1008112" cy="21602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2" name="Горизонтальный свиток 51"/>
          <p:cNvSpPr/>
          <p:nvPr/>
        </p:nvSpPr>
        <p:spPr>
          <a:xfrm>
            <a:off x="323528" y="0"/>
            <a:ext cx="6840760" cy="170080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План разбора слова по составу</a:t>
            </a:r>
            <a:endParaRPr lang="ru-RU" sz="3200" dirty="0"/>
          </a:p>
        </p:txBody>
      </p:sp>
      <p:cxnSp>
        <p:nvCxnSpPr>
          <p:cNvPr id="53" name="Прямая со стрелкой 52"/>
          <p:cNvCxnSpPr/>
          <p:nvPr/>
        </p:nvCxnSpPr>
        <p:spPr>
          <a:xfrm>
            <a:off x="1331640" y="407707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7-конечная звезда 14"/>
          <p:cNvSpPr/>
          <p:nvPr/>
        </p:nvSpPr>
        <p:spPr>
          <a:xfrm>
            <a:off x="5796136" y="1988840"/>
            <a:ext cx="1994520" cy="206652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 descr="http://im2-tub-ru.yandex.net/i?id=514862927-59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2492896"/>
            <a:ext cx="1008112" cy="108012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323528" y="1484784"/>
            <a:ext cx="7416824" cy="5373216"/>
          </a:xfrm>
          <a:prstGeom prst="horizontalScroll">
            <a:avLst/>
          </a:prstGeom>
          <a:solidFill>
            <a:srgbClr val="CB492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Листва</a:t>
            </a: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Дать толкование лексического значения слова (по толковому словарю): </a:t>
            </a: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слово</a:t>
            </a:r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листва </a:t>
            </a: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имеет собирательное значение –</a:t>
            </a: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это листья растения, куста, дерева.</a:t>
            </a: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Сопоставить состав данного слова с однокоренным и </a:t>
            </a: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определить ту часть  (или части) слова, при помощи которой оно образовано:</a:t>
            </a: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листва – лист. Слово </a:t>
            </a:r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листва </a:t>
            </a: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образовано от слова </a:t>
            </a:r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лист </a:t>
            </a: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при помощи суффикса – </a:t>
            </a:r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 </a:t>
            </a: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 .</a:t>
            </a: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Выявить основу, от которой образовано слово: </a:t>
            </a: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Лист</a:t>
            </a:r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</a:t>
            </a: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а      лист  (</a:t>
            </a:r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суффиксальный способ</a:t>
            </a: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). </a:t>
            </a: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395536" y="0"/>
            <a:ext cx="6552728" cy="1916832"/>
          </a:xfrm>
          <a:prstGeom prst="horizontalScroll">
            <a:avLst/>
          </a:prstGeom>
          <a:solidFill>
            <a:srgbClr val="985E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/>
              <a:t> Словообразовательный разбор слова</a:t>
            </a:r>
            <a:endParaRPr lang="ru-RU" sz="3200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1835696" y="5877272"/>
            <a:ext cx="21602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051720" y="6021288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2051720" y="5949280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2483768" y="573325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2627784" y="5949280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1619672" y="558924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7-конечная звезда 65"/>
          <p:cNvSpPr/>
          <p:nvPr/>
        </p:nvSpPr>
        <p:spPr>
          <a:xfrm>
            <a:off x="6300192" y="4941168"/>
            <a:ext cx="1440160" cy="115212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7" name="Рисунок 66" descr="http://im2-tub-ru.yandex.net/i?id=514862927-59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5229200"/>
            <a:ext cx="648072" cy="50405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395536" y="1628800"/>
            <a:ext cx="7344816" cy="5229200"/>
          </a:xfrm>
          <a:prstGeom prst="horizontalScroll">
            <a:avLst/>
          </a:prstGeom>
          <a:solidFill>
            <a:srgbClr val="2DC9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ru-RU" sz="2800" dirty="0" smtClean="0"/>
              <a:t>Суффиксальный способ                </a:t>
            </a:r>
          </a:p>
          <a:p>
            <a:pPr algn="ctr">
              <a:buFont typeface="Wingdings" pitchFamily="2" charset="2"/>
              <a:buChar char="v"/>
            </a:pPr>
            <a:r>
              <a:rPr lang="ru-RU" sz="2800" dirty="0" smtClean="0"/>
              <a:t>Приставочный способ</a:t>
            </a:r>
          </a:p>
          <a:p>
            <a:pPr algn="ctr">
              <a:buFont typeface="Wingdings" pitchFamily="2" charset="2"/>
              <a:buChar char="v"/>
            </a:pPr>
            <a:r>
              <a:rPr lang="ru-RU" sz="2800" dirty="0" err="1" smtClean="0"/>
              <a:t>Приставочно</a:t>
            </a:r>
            <a:r>
              <a:rPr lang="ru-RU" sz="2800" dirty="0" smtClean="0"/>
              <a:t> – суффиксальный способ</a:t>
            </a:r>
          </a:p>
          <a:p>
            <a:pPr algn="ctr">
              <a:buFont typeface="Wingdings" pitchFamily="2" charset="2"/>
              <a:buChar char="v"/>
            </a:pPr>
            <a:r>
              <a:rPr lang="ru-RU" sz="2800" dirty="0" smtClean="0"/>
              <a:t>Сложение слов</a:t>
            </a:r>
          </a:p>
          <a:p>
            <a:pPr algn="ctr">
              <a:buFont typeface="Wingdings" pitchFamily="2" charset="2"/>
              <a:buChar char="v"/>
            </a:pPr>
            <a:r>
              <a:rPr lang="ru-RU" sz="2800" dirty="0" smtClean="0"/>
              <a:t>Сложение основ</a:t>
            </a:r>
            <a:endParaRPr lang="ru-RU" sz="2800" dirty="0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467544" y="0"/>
            <a:ext cx="6480720" cy="2014000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Способы образования слов</a:t>
            </a:r>
            <a:endParaRPr lang="ru-RU" sz="3600" dirty="0"/>
          </a:p>
        </p:txBody>
      </p:sp>
      <p:sp>
        <p:nvSpPr>
          <p:cNvPr id="4" name="7-конечная звезда 3"/>
          <p:cNvSpPr/>
          <p:nvPr/>
        </p:nvSpPr>
        <p:spPr>
          <a:xfrm>
            <a:off x="6516216" y="2420888"/>
            <a:ext cx="1080120" cy="93610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7-конечная звезда 4"/>
          <p:cNvSpPr/>
          <p:nvPr/>
        </p:nvSpPr>
        <p:spPr>
          <a:xfrm>
            <a:off x="1331640" y="5157192"/>
            <a:ext cx="1080120" cy="914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http://im2-tub-ru.yandex.net/i?id=514862927-59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636912"/>
            <a:ext cx="576064" cy="43204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7" name="Рисунок 6" descr="http://im2-tub-ru.yandex.net/i?id=514862927-59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5373216"/>
            <a:ext cx="576064" cy="43204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Горизонтальный свиток 18"/>
          <p:cNvSpPr/>
          <p:nvPr/>
        </p:nvSpPr>
        <p:spPr>
          <a:xfrm>
            <a:off x="323528" y="1124744"/>
            <a:ext cx="7488832" cy="5733256"/>
          </a:xfrm>
          <a:prstGeom prst="horizontalScroll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Часть речи.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Начальная форма (именительный падеж единственного числа).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Собственное или нарицательное.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Одушевленное или неодушевленное.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Род.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Склонение.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Падеж.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Число.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Синтаксическая роль.</a:t>
            </a:r>
            <a:endParaRPr lang="ru-RU" sz="2400" dirty="0"/>
          </a:p>
        </p:txBody>
      </p:sp>
      <p:sp>
        <p:nvSpPr>
          <p:cNvPr id="20" name="Горизонтальный свиток 19"/>
          <p:cNvSpPr/>
          <p:nvPr/>
        </p:nvSpPr>
        <p:spPr>
          <a:xfrm>
            <a:off x="323528" y="0"/>
            <a:ext cx="6696744" cy="1700808"/>
          </a:xfrm>
          <a:prstGeom prst="horizontalScroll">
            <a:avLst/>
          </a:prstGeom>
          <a:solidFill>
            <a:srgbClr val="D28C2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/>
              <a:t>План морфологического разбора имени существительного</a:t>
            </a:r>
            <a:endParaRPr lang="ru-RU" sz="2800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1331640" y="407707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7-конечная звезда 5"/>
          <p:cNvSpPr/>
          <p:nvPr/>
        </p:nvSpPr>
        <p:spPr>
          <a:xfrm>
            <a:off x="5364088" y="4005064"/>
            <a:ext cx="2232248" cy="206652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http://im2-tub-ru.yandex.net/i?id=514862927-59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09120"/>
            <a:ext cx="1080120" cy="10801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323528" y="1556792"/>
            <a:ext cx="7488832" cy="5301208"/>
          </a:xfrm>
          <a:prstGeom prst="horizontalScroll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8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У больного был сильный жар.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Жар – существительное.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Начальная форма – жар.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Неодушевленное.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Мужского рода.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Второго склонения.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Именительного падежа.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Единственного числа (формы множественного числа нет).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Что? </a:t>
            </a:r>
            <a:r>
              <a:rPr lang="ru-RU" sz="2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Жар</a:t>
            </a: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(подлежащее).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323528" y="0"/>
            <a:ext cx="6840760" cy="1916832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Образец морфологического разбора имени существительного</a:t>
            </a:r>
            <a:endParaRPr lang="ru-RU" sz="28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691680" y="6021288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7-конечная звезда 8"/>
          <p:cNvSpPr/>
          <p:nvPr/>
        </p:nvSpPr>
        <p:spPr>
          <a:xfrm>
            <a:off x="5292080" y="2780928"/>
            <a:ext cx="2304256" cy="199452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http://im2-tub-ru.yandex.net/i?id=514862927-59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3284984"/>
            <a:ext cx="1080120" cy="1008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783</TotalTime>
  <Words>901</Words>
  <Application>Microsoft Office PowerPoint</Application>
  <PresentationFormat>Экран (4:3)</PresentationFormat>
  <Paragraphs>206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Изящная</vt:lpstr>
      <vt:lpstr>Все виды разбора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Асечка!</dc:creator>
  <cp:lastModifiedBy>Эля</cp:lastModifiedBy>
  <cp:revision>113</cp:revision>
  <dcterms:created xsi:type="dcterms:W3CDTF">2013-02-16T20:50:33Z</dcterms:created>
  <dcterms:modified xsi:type="dcterms:W3CDTF">2013-04-22T18:37:30Z</dcterms:modified>
</cp:coreProperties>
</file>