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1" r:id="rId2"/>
    <p:sldId id="262" r:id="rId3"/>
    <p:sldId id="263" r:id="rId4"/>
    <p:sldId id="265" r:id="rId5"/>
    <p:sldId id="259" r:id="rId6"/>
    <p:sldId id="271" r:id="rId7"/>
    <p:sldId id="264" r:id="rId8"/>
    <p:sldId id="256" r:id="rId9"/>
    <p:sldId id="257" r:id="rId10"/>
    <p:sldId id="258" r:id="rId11"/>
    <p:sldId id="266" r:id="rId12"/>
    <p:sldId id="260" r:id="rId13"/>
    <p:sldId id="267" r:id="rId14"/>
    <p:sldId id="268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253AA-8477-4B39-BA8C-379B86E926AA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E89E8-9DB0-42D0-AF7E-263248FD9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67293-62DB-4B1A-9F23-A11683139921}" type="slidenum">
              <a:rPr lang="ru-RU"/>
              <a:pPr/>
              <a:t>9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6FAA3-FC6C-4D9C-958A-39EF67908CF7}" type="slidenum">
              <a:rPr lang="ru-RU"/>
              <a:pPr/>
              <a:t>10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E:\6622df030d7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1857"/>
            <a:ext cx="4429124" cy="47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00430" y="285728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неделимы и целы,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Корней и приставок в них нет,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Нельзя отыскать в них морфемы –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в этом их главный секрет!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429132"/>
            <a:ext cx="5781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Служебные части речи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4770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Грамматические признаки предлогов</a:t>
            </a: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2514600" y="914400"/>
            <a:ext cx="6858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5867400" y="914400"/>
            <a:ext cx="7620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67" name="WordArt 7"/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2743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 числу слов</a:t>
            </a:r>
          </a:p>
        </p:txBody>
      </p:sp>
      <p:sp>
        <p:nvSpPr>
          <p:cNvPr id="92168" name="WordArt 8"/>
          <p:cNvSpPr>
            <a:spLocks noChangeArrowheads="1" noChangeShapeType="1" noTextEdit="1"/>
          </p:cNvSpPr>
          <p:nvPr/>
        </p:nvSpPr>
        <p:spPr bwMode="auto">
          <a:xfrm>
            <a:off x="4648200" y="1905000"/>
            <a:ext cx="38195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 происхождению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595313" y="2667000"/>
            <a:ext cx="33670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6600"/>
                </a:solidFill>
              </a:rPr>
              <a:t>1.</a:t>
            </a:r>
            <a:r>
              <a:rPr lang="ru-RU" sz="4000" dirty="0"/>
              <a:t> Простые</a:t>
            </a:r>
          </a:p>
          <a:p>
            <a:endParaRPr lang="ru-RU" sz="4000" dirty="0"/>
          </a:p>
          <a:p>
            <a:r>
              <a:rPr lang="ru-RU" sz="4000" dirty="0">
                <a:solidFill>
                  <a:srgbClr val="006600"/>
                </a:solidFill>
              </a:rPr>
              <a:t>2.</a:t>
            </a:r>
            <a:r>
              <a:rPr lang="ru-RU" sz="4000" dirty="0"/>
              <a:t> Составные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4343400" y="2667000"/>
            <a:ext cx="45339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6600"/>
                </a:solidFill>
              </a:rPr>
              <a:t>1.</a:t>
            </a:r>
            <a:r>
              <a:rPr lang="ru-RU" sz="4000"/>
              <a:t> Производные</a:t>
            </a:r>
          </a:p>
          <a:p>
            <a:endParaRPr lang="ru-RU" sz="4000"/>
          </a:p>
          <a:p>
            <a:r>
              <a:rPr lang="ru-RU" sz="4000">
                <a:solidFill>
                  <a:srgbClr val="006600"/>
                </a:solidFill>
              </a:rPr>
              <a:t>2.</a:t>
            </a:r>
            <a:r>
              <a:rPr lang="ru-RU" sz="4000"/>
              <a:t> Непроизводные</a:t>
            </a:r>
          </a:p>
        </p:txBody>
      </p:sp>
      <p:sp>
        <p:nvSpPr>
          <p:cNvPr id="92172" name="WordArt 12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792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 - простой непроизводный предлог.</a:t>
            </a:r>
          </a:p>
        </p:txBody>
      </p:sp>
      <p:sp>
        <p:nvSpPr>
          <p:cNvPr id="92173" name="WordArt 13"/>
          <p:cNvSpPr>
            <a:spLocks noChangeArrowheads="1" noChangeShapeType="1" noTextEdit="1"/>
          </p:cNvSpPr>
          <p:nvPr/>
        </p:nvSpPr>
        <p:spPr bwMode="auto">
          <a:xfrm>
            <a:off x="533400" y="5105400"/>
            <a:ext cx="813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Мимо - простой производный предлог.</a:t>
            </a:r>
          </a:p>
        </p:txBody>
      </p:sp>
      <p:sp>
        <p:nvSpPr>
          <p:cNvPr id="92174" name="WordArt 14"/>
          <p:cNvSpPr>
            <a:spLocks noChangeArrowheads="1" noChangeShapeType="1" noTextEdit="1"/>
          </p:cNvSpPr>
          <p:nvPr/>
        </p:nvSpPr>
        <p:spPr bwMode="auto">
          <a:xfrm>
            <a:off x="609600" y="5105400"/>
            <a:ext cx="78962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 силу - составной производный предлог.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144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2" grpId="0" animBg="1"/>
      <p:bldP spid="92172" grpId="1" animBg="1"/>
      <p:bldP spid="92173" grpId="0" animBg="1"/>
      <p:bldP spid="92173" grpId="1" animBg="1"/>
      <p:bldP spid="92174" grpId="0" animBg="1"/>
      <p:bldP spid="9217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классный руководитель\ФотоШОУ\Themes\Современные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749596"/>
          </a:xfrm>
          <a:prstGeom prst="rect">
            <a:avLst/>
          </a:prstGeom>
          <a:noFill/>
        </p:spPr>
      </p:pic>
      <p:pic>
        <p:nvPicPr>
          <p:cNvPr id="3" name="Picture 7" descr="E:\6622df030d7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0075"/>
            <a:ext cx="2260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500042"/>
            <a:ext cx="62037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Непроизводные предлоги пишутся со словами раздельно.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71480"/>
            <a:ext cx="12144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к уроку\лд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290"/>
            <a:ext cx="2497457" cy="16430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8153400" cy="42687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По легенде, благоверный князь Петр, вступивший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муромский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престол в 1203 году страдал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неизлечимой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болезни. Его тяжкий недуг не поддавался лечению, но однажды во сне князю привиделось, что исцелить его сможет дева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Феврония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крестьянка из деревни Ласковой в Рязанской земле. Дева исцелила князя Петра, стала его супругой, они терпели гонения, но потом снова благополучно княжили в Муроме. Их союз стал образцом супружеской верности, взаимной любви  и семейного счастья. По легенде, они умерли в один день по новому стилю – 8 июля в 1228 году, и их тела, положенные в разных местах, чудесным образом оказались в одном гробу.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Петр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Феврония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были причислены к лику святых. Их день православная церковь уже около 8 веков отмечает 8 июля. В этот день тысячи людей приезжают в Муром, ставят свечи возле иконы святых Петра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¸ просят о счастье, любви, благополучии.</a:t>
            </a:r>
          </a:p>
          <a:p>
            <a:endParaRPr lang="ru-RU" dirty="0"/>
          </a:p>
        </p:txBody>
      </p:sp>
      <p:pic>
        <p:nvPicPr>
          <p:cNvPr id="3076" name="Picture 4" descr="C:\Users\1\Desktop\к уроку\о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290"/>
            <a:ext cx="2000264" cy="1621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Прочитайте,найдите в тексте все предлоги и определите, какие из них наиболее употребительные. Запишите их в тетрадь.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Какие предлоги по грамматическим признакам (простые или составные)?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Какие разряды предлогов встретились в этом тексте?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3714752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-  10 предлогов , в(во) – 9 раз; по – 3 раза; на, от, из, к, около, возле, о  - 1 раз.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92919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Оцените свою работу сами, используя критерии :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баллов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нашли все 10 предлогов,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балла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7-9 предлогов,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балла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менее 7 предлогов.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классный руководитель\ФотоШОУ\Themes\Современные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749596"/>
          </a:xfrm>
          <a:prstGeom prst="rect">
            <a:avLst/>
          </a:prstGeom>
          <a:noFill/>
        </p:spPr>
      </p:pic>
      <p:pic>
        <p:nvPicPr>
          <p:cNvPr id="3" name="Picture 7" descr="E:\6622df030d7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0075"/>
            <a:ext cx="2260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85786" y="571480"/>
            <a:ext cx="2500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736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____________ часть речи, которая служит для __________________________  в предложении, предлоги устанавливают ________________ между словами и словосочетаниями.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грамматическим признакам предлоги  бывают ______ и ______, ________ и ________.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значению делятся на предлоги  со значением ________, ________, ________, _________ значением.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571876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служебная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речи, которая служит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связи слов и словосочетаний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предложении, предлоги устанавливают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смысловые отношения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 словами и словосочетаниями. По грамматическим признакам предлоги бывают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простые и составные, производные и непроизводные.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значению делятся на предлоги с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пространственным, временным, причинным и целевым значением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428604"/>
            <a:ext cx="6368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143116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Параграф 48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Сочинить сказку о предлогах.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F:\к уроку\лд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3800466" cy="2500306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1928802"/>
            <a:ext cx="2779712" cy="2414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2779712" cy="2414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500306"/>
            <a:ext cx="1600200" cy="1273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643446"/>
            <a:ext cx="1427162" cy="14271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631" name="Picture 7" descr="F:\к уроку\гшщ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571744"/>
            <a:ext cx="2286003" cy="1714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2" name="Picture 8" descr="F:\к уроку\ит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1071546"/>
            <a:ext cx="1428760" cy="12606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4" name="Picture 10" descr="F:\к уроку\дшшш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0" y="4286256"/>
            <a:ext cx="3000396" cy="2393934"/>
          </a:xfrm>
          <a:prstGeom prst="rect">
            <a:avLst/>
          </a:prstGeom>
          <a:noFill/>
        </p:spPr>
      </p:pic>
      <p:pic>
        <p:nvPicPr>
          <p:cNvPr id="26635" name="Picture 11" descr="F:\к уроку\тт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24632"/>
            <a:ext cx="3357554" cy="2228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F:\к уроку\320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1857364"/>
            <a:ext cx="1071570" cy="132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1\Pictures\картинки к предметной неделе\м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25411" cy="5786478"/>
          </a:xfrm>
          <a:prstGeom prst="rect">
            <a:avLst/>
          </a:prstGeom>
          <a:noFill/>
        </p:spPr>
      </p:pic>
      <p:pic>
        <p:nvPicPr>
          <p:cNvPr id="27650" name="Picture 2" descr="C:\Users\1\Pictures\картинки к предметной неделе\пш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855356">
            <a:off x="4873357" y="1397079"/>
            <a:ext cx="2575553" cy="24451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628615">
            <a:off x="1071538" y="1785926"/>
            <a:ext cx="5397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урок!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Pictures\картинки к предметной неделе\вк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3143248" cy="3143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00364" y="285728"/>
            <a:ext cx="50006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Предлоги, союзы, частицы 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встали в один хоровод,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Служебные, важные лица 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редкость серьезный народ.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них обойтись невозможно,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знают об этом они.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Всегда и во всем осторожны: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Нигде не гуляют одни.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исподволь и незаметно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Значенье свое принесут,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 свяжут, а рядом разделят,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Укажут и силу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дадут.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578645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В, на, без, и, об, во, не, но, 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Pictures\картинки к предметной неделе\в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8143932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71603" y="1285860"/>
            <a:ext cx="342902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«словечки отношений»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8029" y="4063603"/>
            <a:ext cx="35004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В.А. Богородицкий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71538" y="0"/>
            <a:ext cx="807246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Привет, Настасья!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Кузя, весь всклокоченный вылез из-под письменного стола и прочихавшись, спросил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Чего делаешь?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-Русский учу.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-И что у нас сегодня по русскому?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спросил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домовенок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-Предлоги, - ответила девочка.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-Предлоги!?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Кузя чуть не поперхнулся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такие маленькие, которые перед словами стоят. Нашла чего учить. Да я, если хочешь знать, вообще без предлогов обойтись могу!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-Во-первых, не все предлоги маленькие. Например: в течение, в продолжение, несмотря  на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тоже предлоги, а вот какие длинные, а во-вторых, ты бы, Кузя лучше под столом пыль вытер, чем всякую ерунду говорить.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Кузя принял обиженный вид, и бормоча себе под нос: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-Да 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ней больше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 за что, никогда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поплелся на кухню за тряпкой.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уже на следующий день Настя, вернувшись из школы, увидела сидящего на диване Кузю. Он чуть не плакал.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-Что с тобой,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Кузенька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-Настя, ты не представляешь, лучший друг обманул, надул, облапошил.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Кузя протянул девочке мокрый от слез листок бумаги. Настя прочитала: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Телеграмма: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жди четверг билет куплю вокзале встречай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Пантелеймон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-Сегодня все утро ждал, - захныкал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домовенок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ни поезда, ни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Пантелеймона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-Подожди, Кузя, а почему сегодня? Где твой друг живет?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 деревне. Ночь езды на поезде.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Значит, завтра приедет, сделала вывод девочка.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завтра, здесь же ясно написано: Жди в четверг, билет куплю на вокзале, встречай.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Кузенька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четверг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четверг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вот и получается: Жди, на четверг билет куплю, на вокзале встречай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Значит, твой друг приедет завтра с утра.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Так это что, он специально зашифровал, чтобы меня запутать?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обиделся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домовенок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Нет, Кузя, просто телеграммы обычно предлагаются без предлогов.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-Да, выходит, предлоги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такая уж  бесполезная вещь. Я из-за них сегодня все утро на вокзале проторчал.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классный руководитель\ФотоШОУ\Themes\Экраны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208377" cy="60007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1214422"/>
            <a:ext cx="48463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Предлог  как служебная часть речи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3714752"/>
            <a:ext cx="2476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  класс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4929198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МКОУ «Родниковская СОШ» учитель русского языка и литературы Мусина С.В.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650083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2013 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классный руководитель\ФотоШОУ\Themes\Современные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8404"/>
            <a:ext cx="9001156" cy="6749596"/>
          </a:xfrm>
          <a:prstGeom prst="rect">
            <a:avLst/>
          </a:prstGeom>
          <a:noFill/>
        </p:spPr>
      </p:pic>
      <p:pic>
        <p:nvPicPr>
          <p:cNvPr id="3" name="Picture 7" descr="E:\6622df030d7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0075"/>
            <a:ext cx="2260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00298" y="571480"/>
            <a:ext cx="3939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 урока: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14488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Знать характерные признаки предлога как служебной части речи, роль предлога  в речи.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разрядами предлогов по значению.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Знать грамматические признаки предлога.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распознавать предлог среди других частей речи по его функциональному значению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к уроку\telegramm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8029605" cy="52101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278605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Домовенку</a:t>
            </a:r>
            <a:r>
              <a:rPr lang="ru-RU" b="1" dirty="0" smtClean="0"/>
              <a:t> Кузе г </a:t>
            </a:r>
            <a:r>
              <a:rPr lang="ru-RU" b="1" dirty="0" err="1" smtClean="0"/>
              <a:t>Буквянск</a:t>
            </a:r>
            <a:r>
              <a:rPr lang="ru-RU" b="1" dirty="0" smtClean="0"/>
              <a:t> </a:t>
            </a:r>
            <a:r>
              <a:rPr lang="ru-RU" b="1" dirty="0" err="1" smtClean="0"/>
              <a:t>ул</a:t>
            </a:r>
            <a:r>
              <a:rPr lang="ru-RU" b="1" dirty="0" smtClean="0"/>
              <a:t> Служебная 1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364331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Жди </a:t>
            </a:r>
            <a:r>
              <a:rPr lang="ru-RU" b="1" dirty="0" err="1" smtClean="0"/>
              <a:t>зпт</a:t>
            </a:r>
            <a:r>
              <a:rPr lang="ru-RU" b="1" dirty="0" smtClean="0"/>
              <a:t> четверг билет куплю </a:t>
            </a:r>
            <a:r>
              <a:rPr lang="ru-RU" b="1" dirty="0" err="1" smtClean="0"/>
              <a:t>зпт</a:t>
            </a:r>
            <a:r>
              <a:rPr lang="ru-RU" b="1" dirty="0" smtClean="0"/>
              <a:t> вокзал встречай </a:t>
            </a:r>
            <a:r>
              <a:rPr lang="ru-RU" b="1" dirty="0" err="1" smtClean="0"/>
              <a:t>тчк</a:t>
            </a:r>
            <a:r>
              <a:rPr lang="ru-RU" b="1" dirty="0" smtClean="0"/>
              <a:t>  </a:t>
            </a:r>
            <a:r>
              <a:rPr lang="ru-RU" b="1" dirty="0" err="1" smtClean="0"/>
              <a:t>Пантелеймон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564357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Жди, на четверг билет куплю, на вокзале встречай.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Пантелеймон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классный руководитель\ФотоШОУ\Themes\Современные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8404"/>
            <a:ext cx="9001156" cy="6749596"/>
          </a:xfrm>
          <a:prstGeom prst="rect">
            <a:avLst/>
          </a:prstGeom>
          <a:noFill/>
        </p:spPr>
      </p:pic>
      <p:pic>
        <p:nvPicPr>
          <p:cNvPr id="3" name="Picture 7" descr="E:\6622df030d7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0075"/>
            <a:ext cx="2260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14480" y="571480"/>
            <a:ext cx="5073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Роль предлогов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1571612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Предлоги служат для связи слов и словосочетаний в предложении.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Устанавливают смысловые отношения между словами и словосочетаниями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214290"/>
            <a:ext cx="12144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2209800" y="381000"/>
            <a:ext cx="4848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Разряды предлогов по значению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990600" y="1447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Войти </a:t>
            </a:r>
            <a:r>
              <a:rPr lang="ru-RU" sz="2400" b="1"/>
              <a:t>в</a:t>
            </a:r>
            <a:r>
              <a:rPr lang="ru-RU" sz="2400"/>
              <a:t> комнату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990600" y="251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/>
              <a:t>Прийти </a:t>
            </a:r>
            <a:r>
              <a:rPr lang="ru-RU" sz="2400" b="1" dirty="0"/>
              <a:t>через</a:t>
            </a:r>
            <a:r>
              <a:rPr lang="ru-RU" sz="2400" dirty="0"/>
              <a:t> час 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990600" y="3657600"/>
            <a:ext cx="706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Не пришёл </a:t>
            </a:r>
            <a:r>
              <a:rPr lang="ru-RU" sz="2400" b="1"/>
              <a:t>из-за</a:t>
            </a:r>
            <a:r>
              <a:rPr lang="ru-RU" sz="2400"/>
              <a:t> болезни </a:t>
            </a:r>
          </a:p>
          <a:p>
            <a:pPr algn="just"/>
            <a:r>
              <a:rPr lang="ru-RU" sz="2400"/>
              <a:t>(не пришёл </a:t>
            </a:r>
            <a:r>
              <a:rPr lang="ru-RU" sz="2400" b="1"/>
              <a:t>почему?</a:t>
            </a:r>
            <a:r>
              <a:rPr lang="ru-RU" sz="2400"/>
              <a:t> из-за болезни)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990600" y="51816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Остановились </a:t>
            </a:r>
            <a:r>
              <a:rPr lang="ru-RU" sz="2400" b="1"/>
              <a:t>для</a:t>
            </a:r>
            <a:r>
              <a:rPr lang="ru-RU" sz="2400"/>
              <a:t> ночлега </a:t>
            </a:r>
          </a:p>
          <a:p>
            <a:pPr algn="just"/>
            <a:r>
              <a:rPr lang="ru-RU" sz="2400"/>
              <a:t>(остановились </a:t>
            </a:r>
            <a:r>
              <a:rPr lang="ru-RU" sz="2400" b="1"/>
              <a:t>зачем? с какой целью?</a:t>
            </a:r>
            <a:r>
              <a:rPr lang="ru-RU" sz="2400"/>
              <a:t> для ночлега)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3581400" y="1447800"/>
            <a:ext cx="362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(войти </a:t>
            </a:r>
            <a:r>
              <a:rPr lang="ru-RU" sz="2400" b="1"/>
              <a:t>куда?</a:t>
            </a:r>
            <a:r>
              <a:rPr lang="ru-RU" sz="2400"/>
              <a:t> в комнату)</a:t>
            </a:r>
          </a:p>
        </p:txBody>
      </p:sp>
      <p:sp>
        <p:nvSpPr>
          <p:cNvPr id="83982" name="WordArt 14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6334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1. Пространственное значение, значение места.</a:t>
            </a:r>
          </a:p>
        </p:txBody>
      </p:sp>
      <p:sp>
        <p:nvSpPr>
          <p:cNvPr id="83983" name="WordArt 15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32956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2. Временное значение.</a:t>
            </a:r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3733800" y="2514600"/>
            <a:ext cx="392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(прийти </a:t>
            </a:r>
            <a:r>
              <a:rPr lang="ru-RU" sz="2400" b="1"/>
              <a:t>когда?</a:t>
            </a:r>
            <a:r>
              <a:rPr lang="ru-RU" sz="2400"/>
              <a:t> через час)</a:t>
            </a:r>
          </a:p>
        </p:txBody>
      </p:sp>
      <p:sp>
        <p:nvSpPr>
          <p:cNvPr id="83986" name="WordArt 18"/>
          <p:cNvSpPr>
            <a:spLocks noChangeArrowheads="1" noChangeShapeType="1" noTextEdit="1"/>
          </p:cNvSpPr>
          <p:nvPr/>
        </p:nvSpPr>
        <p:spPr bwMode="auto">
          <a:xfrm>
            <a:off x="1066800" y="3276600"/>
            <a:ext cx="3333750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3. Причинное значение.</a:t>
            </a:r>
          </a:p>
        </p:txBody>
      </p:sp>
      <p:sp>
        <p:nvSpPr>
          <p:cNvPr id="83987" name="WordArt 19"/>
          <p:cNvSpPr>
            <a:spLocks noChangeArrowheads="1" noChangeShapeType="1" noTextEdit="1"/>
          </p:cNvSpPr>
          <p:nvPr/>
        </p:nvSpPr>
        <p:spPr bwMode="auto">
          <a:xfrm>
            <a:off x="1066800" y="4724400"/>
            <a:ext cx="29432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4. Целевое значение.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12144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1" grpId="0"/>
      <p:bldP spid="83982" grpId="0" animBg="1"/>
      <p:bldP spid="83983" grpId="0" animBg="1"/>
      <p:bldP spid="83985" grpId="0"/>
      <p:bldP spid="83986" grpId="0" animBg="1"/>
      <p:bldP spid="839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421</TotalTime>
  <Words>1050</Words>
  <PresentationFormat>Экран (4:3)</PresentationFormat>
  <Paragraphs>93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 и Рустем</dc:creator>
  <cp:lastModifiedBy>Света и Рустем</cp:lastModifiedBy>
  <cp:revision>40</cp:revision>
  <dcterms:created xsi:type="dcterms:W3CDTF">2013-02-12T19:08:12Z</dcterms:created>
  <dcterms:modified xsi:type="dcterms:W3CDTF">2013-02-14T04:55:49Z</dcterms:modified>
</cp:coreProperties>
</file>