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57" r:id="rId10"/>
    <p:sldId id="258" r:id="rId11"/>
    <p:sldId id="278" r:id="rId12"/>
    <p:sldId id="276" r:id="rId13"/>
    <p:sldId id="275" r:id="rId14"/>
    <p:sldId id="277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606BA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8EE6EC-CF42-4E88-924C-D18622EFC8E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A6EE6E-93AD-439F-B1A8-5B31E8C6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dom.ru/img/recipes/rec_img_20562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site3.dobs.in.ua/modules/blogs/foto/386_conten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39.radikal.ru/i084/0903/62/3c0314a0b720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s44.radikal.ru/i103/0911/17/de04084302a2.jpg" TargetMode="Externa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mirsovetov.ru/images/202/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search?p=52&amp;ed=1&amp;text=%D0%BA%D0%B0%D1%88%D0%B8&amp;spsite=fake-021-12011558.ru&amp;img_url=www.secretpovara.ru/photos2/kasha_mannaya.jpg&amp;rpt=simage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search?p=46&amp;ed=1&amp;text=%D0%BA%D0%B0%D1%88%D0%B8&amp;spsite=fake-013-1368549.ru&amp;img_url=s51.radikal.ru/i131/0903/ff/aeaf62be32aa.jpg&amp;rpt=sim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ssion.ru/health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57.radikal.ru/i158/0912/a5/d5ef8d588787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33&amp;ed=1&amp;text=%D0%BA%D0%B0%D1%88%D0%B8&amp;spsite=fake-000-2349477.ru&amp;img_url=img.liveinternet.ru/images/attach/1/4248/4248916_kasha.jpg&amp;rpt=s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&amp;ed=1&amp;text=%D0%BA%D0%B0%D1%88%D0%B8&amp;spsite=fake-014-8896739.ru&amp;img_url=pics.rbc.ru/img/cnews/2008/04/29/5.jpg&amp;rpt=sima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3&amp;ed=1&amp;text=%D0%BA%D0%B0%D1%88%D0%B8&amp;spsite=fake-011-516018.ru&amp;img_url=klopp.ru/uploads/posts/2008-04/1208004518_kasha1.jpg&amp;rpt=simag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amochka.org/imagesc/disk36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  <a:latin typeface="Monotype Corsiva" pitchFamily="66" charset="0"/>
              </a:rPr>
              <a:t>Каши</a:t>
            </a:r>
            <a:endParaRPr lang="ru-RU" sz="60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28586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  <a:latin typeface="Monotype Corsiva" pitchFamily="66" charset="0"/>
              </a:rPr>
              <a:t>разные</a:t>
            </a:r>
            <a:endParaRPr lang="ru-RU" sz="60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1928802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  <a:latin typeface="Monotype Corsiva" pitchFamily="66" charset="0"/>
              </a:rPr>
              <a:t>важны</a:t>
            </a:r>
            <a:r>
              <a:rPr lang="ru-RU" sz="6000" u="sng" dirty="0" smtClean="0">
                <a:solidFill>
                  <a:srgbClr val="FF0000"/>
                </a:solidFill>
              </a:rPr>
              <a:t>…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pic>
        <p:nvPicPr>
          <p:cNvPr id="5" name="Picture 2" descr="Зер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4357718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5286388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Выполнили работу</a:t>
            </a:r>
          </a:p>
          <a:p>
            <a:r>
              <a:rPr lang="ru-RU" b="1" i="1" dirty="0" err="1" smtClean="0"/>
              <a:t>Багауетдинова</a:t>
            </a:r>
            <a:r>
              <a:rPr lang="ru-RU" b="1" i="1" dirty="0" smtClean="0"/>
              <a:t> </a:t>
            </a:r>
            <a:r>
              <a:rPr lang="ru-RU" b="1" i="1" dirty="0" smtClean="0"/>
              <a:t>Э.- 8а</a:t>
            </a:r>
            <a:endParaRPr lang="ru-RU" b="1" i="1" dirty="0" smtClean="0"/>
          </a:p>
          <a:p>
            <a:r>
              <a:rPr lang="ru-RU" b="1" i="1" dirty="0" err="1" smtClean="0"/>
              <a:t>Кабирова</a:t>
            </a:r>
            <a:r>
              <a:rPr lang="ru-RU" b="1" i="1" dirty="0" smtClean="0"/>
              <a:t>  </a:t>
            </a:r>
            <a:r>
              <a:rPr lang="ru-RU" b="1" i="1" smtClean="0"/>
              <a:t>Л.-8а</a:t>
            </a:r>
            <a:endParaRPr lang="en-US" b="1" i="1" dirty="0" smtClean="0"/>
          </a:p>
          <a:p>
            <a:r>
              <a:rPr lang="ru-RU" b="1" i="1" dirty="0" smtClean="0"/>
              <a:t>Руководитель – Фаттахова К.Г.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3071810"/>
          <a:ext cx="7143799" cy="3286147"/>
        </p:xfrm>
        <a:graphic>
          <a:graphicData uri="http://schemas.openxmlformats.org/drawingml/2006/table">
            <a:tbl>
              <a:tblPr/>
              <a:tblGrid>
                <a:gridCol w="3214710"/>
                <a:gridCol w="3929089"/>
              </a:tblGrid>
              <a:tr h="547691">
                <a:tc gridSpan="2"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каши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предпочитаете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en-US" sz="2000" b="1" dirty="0" err="1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речневая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en-US" sz="2000" b="1" dirty="0" err="1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r>
                        <a:rPr lang="ru-RU" sz="2000" b="1" dirty="0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рисовая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n-US" sz="2000" b="1" dirty="0" err="1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манная</a:t>
                      </a:r>
                      <a:endParaRPr lang="ru-RU" sz="2000" b="1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en-US" sz="2000" b="1" dirty="0" err="1" smtClean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овсяная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гороховая</a:t>
                      </a:r>
                      <a:endParaRPr lang="ru-RU" sz="2000" b="1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пшеничная</a:t>
                      </a:r>
                      <a:endParaRPr lang="ru-RU" sz="2000" b="1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перловая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2000" b="1" dirty="0" err="1">
                          <a:solidFill>
                            <a:srgbClr val="4606B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2000" b="1" dirty="0">
                        <a:solidFill>
                          <a:srgbClr val="4606B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Полезные каш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8604"/>
            <a:ext cx="2181230" cy="226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rupdom.com.ua/data/image/interest/health_appeal/use_of_groats/pshepo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25431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школе на учёте стоят </a:t>
            </a:r>
            <a:r>
              <a:rPr lang="ru-RU" sz="3600" b="1" dirty="0" smtClean="0"/>
              <a:t>69</a:t>
            </a:r>
            <a:r>
              <a:rPr lang="ru-RU" sz="3600" dirty="0" smtClean="0"/>
              <a:t> учащихся с заболеваниями желудочно-кишечного тракта, из них </a:t>
            </a:r>
            <a:r>
              <a:rPr lang="ru-RU" sz="3600" b="1" dirty="0" smtClean="0"/>
              <a:t>12</a:t>
            </a:r>
            <a:r>
              <a:rPr lang="ru-RU" sz="3600" dirty="0" smtClean="0"/>
              <a:t> человек из 9 В класса</a:t>
            </a:r>
          </a:p>
          <a:p>
            <a:r>
              <a:rPr lang="ru-RU" sz="3600" dirty="0" smtClean="0"/>
              <a:t>Результаты опроса показали, что из </a:t>
            </a:r>
            <a:r>
              <a:rPr lang="ru-RU" sz="3600" b="1" dirty="0" smtClean="0"/>
              <a:t>21</a:t>
            </a:r>
            <a:r>
              <a:rPr lang="ru-RU" sz="3600" dirty="0" smtClean="0"/>
              <a:t> учащихся</a:t>
            </a:r>
            <a:r>
              <a:rPr lang="ru-RU" sz="3600" b="1" dirty="0" smtClean="0"/>
              <a:t> 7 </a:t>
            </a:r>
            <a:r>
              <a:rPr lang="ru-RU" sz="3600" dirty="0" smtClean="0"/>
              <a:t>человек (33%) употребляют каши </a:t>
            </a:r>
            <a:r>
              <a:rPr lang="ru-RU" sz="3600" i="1" u="sng" dirty="0" smtClean="0"/>
              <a:t>очень редко</a:t>
            </a:r>
            <a:r>
              <a:rPr lang="ru-RU" sz="3600" dirty="0" smtClean="0"/>
              <a:t>. 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357166"/>
            <a:ext cx="8572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Каша – великолепное блюдо для утра, для начала нового энергичного дня. Особенно полезны каши тем, у кого имеются проблемы с желудком. Если же вам кажется, что обычная каша – это очень скучно, то можно придумать оригинальные блюда.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Ставите перед собой тарелочку с любой кашей (кроме гречневой). Затем добавляете в нее все, что у вас есть в данный момент под рукой: кусочки сухофруктов, нарезанное яблоко, нарезанный банан, немного орешков(особенно хороши кедровые), можно положить чуть-чуть очищенных семечек. И у вас получается превосходное по вкусовым качествам и полезное во всех отношениях блюдо! А гречневая каша утром хороша с молоком. Можно добавлять его прямо в кашу либо пить из чашки. А вечером в эту же кашу можно положить поджаренные грибы, небольшие кусочки мяса, курицы, лука. Обычная каша преображается и становится изысканным блюдом. Главное, что это очень вкусно!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3 из 11613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28752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279 из 116138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4090035" cy="31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38 из 1161382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714356"/>
            <a:ext cx="3806190" cy="210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07 из 1161382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876"/>
            <a:ext cx="380619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5 из 11613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1708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7-tub.yandex.net/i?id=92020923&amp;tov=7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66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7-tub.yandex.net/i?id=151100327&amp;tov=7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357562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nha.ru/image/view/-/433704/lowRes/5765/-/epxo7xz/-/Krupi-i-kashi-inn3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357562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428604"/>
            <a:ext cx="9001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аша – это тот самый продукт,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благодаря содержанию полезных веществ дает силы и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здоровье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каждому!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71462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8000"/>
                </a:solidFill>
              </a:rPr>
              <a:t>Желаем всем здоровья</a:t>
            </a:r>
            <a:r>
              <a:rPr lang="ru-RU" sz="2400" i="1" dirty="0" smtClean="0">
                <a:solidFill>
                  <a:srgbClr val="008000"/>
                </a:solidFill>
              </a:rPr>
              <a:t>, помните о том, что говорил Гиппократ: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«Человек рождается здоровым, а все болезни к нему приходят через рот вместе с пищей »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i-main-pic" descr="Картинка 383 из 11613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282" y="214291"/>
            <a:ext cx="8429684" cy="67403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рассказать   о кашах, пользе каш, как одного из самых  натуральных продуктов.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темы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ухудшение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экологии питания, необходимость в здоровом питании.</a:t>
            </a:r>
            <a:endParaRPr lang="ru-RU" sz="2400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проблемы-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популярности каш, хотя это полезное блюдо доступно для каждой семьи. 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Разработанность темы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недостаточно разработана.</a:t>
            </a:r>
            <a:endParaRPr lang="ru-RU" sz="2400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i="1" u="sng" dirty="0" smtClean="0">
              <a:solidFill>
                <a:srgbClr val="4606B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4606B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с соответствующей литературой и материалами Интернет;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 социологического опроса среди учащихся;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работы в соответствии с требованиями.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17693"/>
            <a:ext cx="89297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манная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Манка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это не крупа, а пшеничная мука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твердых сортов пшеницы крупного помола. Эта мука испокон веков считалась дорогой и очень редкой на Руси. 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манной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крупе много крахмала и белка. В ней много витаминов: Е и В1, В2, В6, РР, а также калия и железа. При этом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манная каша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содержит мало клетчатки. Поэтому блюда из манной крупы широко используются при болезнях </a:t>
            </a:r>
            <a:r>
              <a:rPr lang="ru-RU" sz="2400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ЖКТ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послеоперационном периоде, при инфаркте миокарда и других заболеваниях, при которых требуются щадящие диеты с легко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переваривающимися блюдами.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corp.leovit.ru/files/kashi/Maestro-kulinar-Kasha-Gury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347662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.yandex.net/i?id=12579431&amp;tov=7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14818"/>
            <a:ext cx="3357586" cy="226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КАША ОВСЯНАЯ </a:t>
            </a:r>
            <a:r>
              <a:rPr lang="ru-RU" sz="4000" b="1" dirty="0" smtClean="0"/>
              <a:t> </a:t>
            </a:r>
            <a:endParaRPr lang="ru-RU" sz="40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714488"/>
            <a:ext cx="85011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Овсяная каша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самая питательная из каш. Хорошо известно свойство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овсяной каши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благотворно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действовать на желудочно-кишечный тракт, что делает ее незаменимой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диетическом питании. Клетчатка, содержащаяся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овсяной каше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способствует хорошему пищеварению. Кроме того,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овсяная каша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способна понижать уровень холестерина.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corp.leovit.ru/files/kashi/Maestro-kulinar-Kasha-Offsy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ши: история. Пшённая каш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072074"/>
            <a:ext cx="2262190" cy="159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3847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КАША ПШЕННАЯ</a:t>
            </a:r>
            <a:r>
              <a:rPr lang="ru-RU" b="1" dirty="0" smtClean="0"/>
              <a:t>  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857232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Это блюдо очень полезно для здоровья. Известно, что при нарушениях сердечной деятельности полезны продукты, содержащие калий. Ценным источником калия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является, в частности пшено и каша,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которую из него готовят. В пшене так же много витаминов группы В, кроме того эта каша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просто кладезь микроэлементов. Вещества,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содержащиеся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пшенной каше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препятствуют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отложению жира в организме, что важно для тех, кто следит за своим весом.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corp.leovit.ru/files/kashi/Maestro-kulinar-Kasha-Pshe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rupdom.com.ua/data/image/interest/health_appeal/use_of_groats/psheno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2600325" cy="19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42852"/>
            <a:ext cx="3530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Каша гречневая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corp.leovit.ru/files/kashi/Maestro-kulinar-Kasha-Gret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72074"/>
            <a:ext cx="3048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857232"/>
            <a:ext cx="90011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Гречневая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каша всегда считалась самой почитаемой из всех круп.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имеет великолепный вкус и высокую питательную ценность.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среднем гречневая крупа содержит 14% белков, 67% крахмала, более 3% жиров, богата витаминами В1, В2, В6, РР, минеральными веществами - фосфором, калием, марганцем, кальцием, железом, магнием. К тому же гречневая каша обладает антитоксическими свойствами, способствует выведению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организма избыточного холестерина и ионов тяжелых металлов, снижает риск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возникновения сердечнососудистых заболеваний, в частности ишемической болезни сердца.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Словом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не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каша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, а настоящая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мини-аптека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приготовленная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для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нас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природой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im3-tub.yandex.net/i?id=60131004&amp;tov=3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00636"/>
            <a:ext cx="29778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Каша рисовая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85011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круп рис занимает первое место по содержанию высококачественного крахмала - 77,3% и биологической ценности белка. К тому же в нем есть богатый набор витаминов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 В2 ,В6, РР, Е и участвующая в кроветворении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фолиевая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кислота, которая является важным средством профилактики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малокровия.Рисовая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каша очень полезна при заболеваниях органов пищеварения. При расстройстве желудка и поносах хороший эффект дает слизистый рисовый отвар. В народной медицине такой отвар с добавлением мяты и репчатого лука применяется и как потогонное средство.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corp.leovit.ru/files/kashi/Maestro-kulinar-Kasha-Ri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385765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.yandex.net/i?id=134144047&amp;tov=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572008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3786190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Перловая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каша (из ячменя, ещё её называют ячневой или ячной) не случайно называется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перловой (от слова перл, перло – жемчуг) – это самая полезная каша для желудочно-кишечного тракта и печени. Она улучшает перистальтику кишечника, выводит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радионуклеиды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остатки гербицидов, удобрений и другие шлаки; равномерно впитывает желчь и сок поджелудочной железы.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428604"/>
            <a:ext cx="63579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Я</a:t>
            </a:r>
            <a:r>
              <a:rPr lang="en-US" sz="3200" b="1" dirty="0" err="1" smtClean="0">
                <a:solidFill>
                  <a:srgbClr val="FF0000"/>
                </a:solidFill>
              </a:rPr>
              <a:t>чмень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ячмен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питательны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углеводы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ферменты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А, В, D, Е,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минеральные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ячменя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вырабатывают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перловую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ячневую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первом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зерна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обдирают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шлифуют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дробят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Перловка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9,3%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73,7%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углеводов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1,1%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124 из 11613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2071694" cy="283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1" y="714356"/>
          <a:ext cx="8786875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5"/>
                <a:gridCol w="1500198"/>
                <a:gridCol w="1500198"/>
                <a:gridCol w="1500198"/>
                <a:gridCol w="1571636"/>
              </a:tblGrid>
              <a:tr h="1253982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Кол-во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опрошенных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учащихся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u="sng" dirty="0" smtClean="0">
                          <a:solidFill>
                            <a:srgbClr val="4606BA"/>
                          </a:solidFill>
                        </a:rPr>
                        <a:t>Как часто вы употребляете кашу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39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Каждый день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2-3 раза в неделю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 раз в неделю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Менее 1 раз </a:t>
                      </a:r>
                    </a:p>
                    <a:p>
                      <a:r>
                        <a:rPr lang="ru-RU" b="1" dirty="0" smtClean="0"/>
                        <a:t>в неделю</a:t>
                      </a:r>
                      <a:endParaRPr lang="ru-RU" b="1" dirty="0"/>
                    </a:p>
                  </a:txBody>
                  <a:tcPr/>
                </a:tc>
              </a:tr>
              <a:tr h="7265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1-4 классы (36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 ч.(11%)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12 ч. (33%)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10 ч. (28%)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 ч. (28%)</a:t>
                      </a:r>
                      <a:endParaRPr lang="ru-RU" b="1" dirty="0"/>
                    </a:p>
                  </a:txBody>
                  <a:tcPr/>
                </a:tc>
              </a:tr>
              <a:tr h="7265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5-9 классы (52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 ч.(4%)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6 ч. (12%)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17 ч. (33%)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27 ч. (51%)</a:t>
                      </a:r>
                      <a:endParaRPr lang="ru-RU" b="1" dirty="0"/>
                    </a:p>
                  </a:txBody>
                  <a:tcPr/>
                </a:tc>
              </a:tr>
              <a:tr h="125398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10-11 классы (18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 ч.(17%)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7 ч. (38%)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5 ч. (28%)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ч. (17%)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438</TotalTime>
  <Words>973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created xsi:type="dcterms:W3CDTF">2010-01-20T06:45:39Z</dcterms:created>
  <dcterms:modified xsi:type="dcterms:W3CDTF">2002-01-01T01:36:15Z</dcterms:modified>
</cp:coreProperties>
</file>