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2"/>
  </p:notesMasterIdLst>
  <p:sldIdLst>
    <p:sldId id="322" r:id="rId2"/>
    <p:sldId id="258" r:id="rId3"/>
    <p:sldId id="257" r:id="rId4"/>
    <p:sldId id="323" r:id="rId5"/>
    <p:sldId id="325" r:id="rId6"/>
    <p:sldId id="327" r:id="rId7"/>
    <p:sldId id="324" r:id="rId8"/>
    <p:sldId id="260" r:id="rId9"/>
    <p:sldId id="326" r:id="rId10"/>
    <p:sldId id="262" r:id="rId11"/>
    <p:sldId id="263" r:id="rId12"/>
    <p:sldId id="272" r:id="rId13"/>
    <p:sldId id="273" r:id="rId14"/>
    <p:sldId id="274" r:id="rId15"/>
    <p:sldId id="279" r:id="rId16"/>
    <p:sldId id="281" r:id="rId17"/>
    <p:sldId id="283" r:id="rId18"/>
    <p:sldId id="285" r:id="rId19"/>
    <p:sldId id="329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300" r:id="rId30"/>
    <p:sldId id="303" r:id="rId31"/>
    <p:sldId id="304" r:id="rId32"/>
    <p:sldId id="330" r:id="rId33"/>
    <p:sldId id="331" r:id="rId34"/>
    <p:sldId id="332" r:id="rId35"/>
    <p:sldId id="314" r:id="rId36"/>
    <p:sldId id="305" r:id="rId37"/>
    <p:sldId id="316" r:id="rId38"/>
    <p:sldId id="318" r:id="rId39"/>
    <p:sldId id="319" r:id="rId40"/>
    <p:sldId id="33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FF66FF"/>
    <a:srgbClr val="CC66FF"/>
    <a:srgbClr val="FF66CC"/>
    <a:srgbClr val="FF6600"/>
    <a:srgbClr val="FF33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ADCD639-2977-4B83-AA6B-3D14B317BF2A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A89B44-AAF3-4933-BD51-19868B7AA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C1319A-F37B-45C3-B792-567EC1CB5047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29563" y="6429375"/>
            <a:ext cx="10715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8860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57925" y="3467100"/>
            <a:ext cx="28860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066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0288" y="4786313"/>
            <a:ext cx="17637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13" y="0"/>
            <a:ext cx="278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42875" y="0"/>
            <a:ext cx="278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2588" y="0"/>
            <a:ext cx="495141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288" y="4786313"/>
            <a:ext cx="17637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288" y="4786313"/>
            <a:ext cx="17637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637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13" y="0"/>
            <a:ext cx="207168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094288"/>
            <a:ext cx="207168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8452F-EABE-4501-BC40-4990E6534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90C0-D6F6-42F3-89FA-4C986E551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82E4F1-3EA8-4A4C-A871-54478A3DC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Министерство образования Пензенской области</a:t>
            </a:r>
            <a:br>
              <a:rPr lang="ru-RU" sz="2000" dirty="0" smtClean="0"/>
            </a:br>
            <a:r>
              <a:rPr lang="ru-RU" sz="2000" dirty="0" smtClean="0"/>
              <a:t>ГБОУ СПО ПО «Пензенский многопрофильный колледж»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отделение </a:t>
            </a:r>
            <a:r>
              <a:rPr lang="ru-RU" sz="2000" dirty="0" smtClean="0"/>
              <a:t>«Управления земельными ресурсами».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8229600" cy="18716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solidFill>
                  <a:srgbClr val="00B050"/>
                </a:solidFill>
              </a:rPr>
              <a:t>Пресс – конференция</a:t>
            </a:r>
          </a:p>
          <a:p>
            <a:pPr algn="ctr">
              <a:buFontTx/>
              <a:buNone/>
            </a:pPr>
            <a:r>
              <a:rPr lang="ru-RU" smtClean="0">
                <a:solidFill>
                  <a:srgbClr val="00B050"/>
                </a:solidFill>
              </a:rPr>
              <a:t>По дисциплине «Защита растений»</a:t>
            </a:r>
          </a:p>
          <a:p>
            <a:pPr algn="ctr">
              <a:buFontTx/>
              <a:buNone/>
            </a:pPr>
            <a:r>
              <a:rPr lang="ru-RU" sz="4000" b="1" smtClean="0">
                <a:solidFill>
                  <a:srgbClr val="006600"/>
                </a:solidFill>
              </a:rPr>
              <a:t>Многоядные вредители</a:t>
            </a:r>
            <a:endParaRPr lang="ru-RU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07950" y="260350"/>
            <a:ext cx="4968875" cy="792163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Меры борьбы!</a:t>
            </a:r>
          </a:p>
        </p:txBody>
      </p:sp>
      <p:pic>
        <p:nvPicPr>
          <p:cNvPr id="8202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757619">
            <a:off x="5148064" y="476672"/>
            <a:ext cx="3520103" cy="3168352"/>
          </a:xfrm>
          <a:effectLst>
            <a:softEdge rad="112500"/>
          </a:effectLst>
        </p:spPr>
      </p:pic>
      <p:pic>
        <p:nvPicPr>
          <p:cNvPr id="8201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281752">
            <a:off x="2666297" y="3840207"/>
            <a:ext cx="4342882" cy="2592288"/>
          </a:xfrm>
          <a:effectLst>
            <a:softEdge rad="112500"/>
          </a:effec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254698">
            <a:off x="395536" y="1484784"/>
            <a:ext cx="4105275" cy="2447925"/>
          </a:xfrm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smtClean="0"/>
              <a:t>Жуки - щелкуны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4810125" y="1628775"/>
            <a:ext cx="4038600" cy="21859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Для этого у него имеется отросток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переднегруди, который входит в углубление на среднегруди, при резком расчленении их, жук издаёт щёлкающий звук, подпрыгивает и становится на ноги. Отсюда и название щелкуны.</a:t>
            </a:r>
          </a:p>
        </p:txBody>
      </p:sp>
      <p:pic>
        <p:nvPicPr>
          <p:cNvPr id="9226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148903"/>
            <a:ext cx="3634907" cy="2234574"/>
          </a:xfrm>
          <a:effectLst>
            <a:softEdge rad="112500"/>
          </a:effec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1658361"/>
            <a:ext cx="4105275" cy="2449512"/>
          </a:xfrm>
          <a:effectLst>
            <a:softEdge rad="112500"/>
          </a:effectLst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827088" y="4114800"/>
            <a:ext cx="34575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Это сравнительно небольшие жуки (6 –15 мм) удлинённо – овальной формы, голова маленькая, задние углы переднеспинки выступают назад в виде шипов. Ноги короткие, поэтому, когда жук переворачивается на спинку, он не может встать на ноги.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3" grpId="0" build="p"/>
      <p:bldP spid="92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sz="4000" smtClean="0"/>
              <a:t>Личинки щелкуна – проволочники!</a:t>
            </a:r>
          </a:p>
        </p:txBody>
      </p:sp>
      <p:sp>
        <p:nvSpPr>
          <p:cNvPr id="18442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250825" y="1916113"/>
            <a:ext cx="4402138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ja-JP" sz="1800" b="1" smtClean="0">
                <a:latin typeface="Times New Roman" pitchFamily="18" charset="0"/>
                <a:cs typeface="Times New Roman" pitchFamily="18" charset="0"/>
              </a:rPr>
              <a:t>Личинки жёлтые или жёлто – коричневые, удлинённые и жёсткие (твёрдые), похожи на проволоку с 3-мя парами ног. Тело личинки цилиндрическое, гладкое и твёрдое, хорошо приспособленное к продвижению в почве Копательным органом у проволочника является клинообразная голова. Роль лезвия клина выполняет заостренный наружный край сильно хитинированных мощных верхних челюстей. Закончившие развитие проволочники достигают в длину 15 –25 мм. </a:t>
            </a:r>
            <a:endParaRPr lang="ru-RU" sz="1800" b="1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209213">
            <a:off x="4683769" y="2511540"/>
            <a:ext cx="4321175" cy="2697719"/>
          </a:xfrm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6923088" cy="920750"/>
          </a:xfrm>
          <a:solidFill>
            <a:schemeClr val="accent1"/>
          </a:solidFill>
        </p:spPr>
        <p:txBody>
          <a:bodyPr/>
          <a:lstStyle/>
          <a:p>
            <a:r>
              <a:rPr lang="ru-RU" smtClean="0"/>
              <a:t>Развитие жука - щелкуна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932363" y="1628775"/>
            <a:ext cx="4038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Куколки свободные, подвижные, желтоватые, морфологически схожие с имаго.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1988840"/>
            <a:ext cx="4151313" cy="428307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635375" y="274638"/>
            <a:ext cx="5051425" cy="113823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/>
              <a:t>Повреждение растений проволочником</a:t>
            </a:r>
          </a:p>
        </p:txBody>
      </p:sp>
      <p:pic>
        <p:nvPicPr>
          <p:cNvPr id="20489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342638">
            <a:off x="182920" y="548680"/>
            <a:ext cx="2983823" cy="2664296"/>
          </a:xfrm>
          <a:effectLst>
            <a:softEdge rad="112500"/>
          </a:effectLst>
        </p:spPr>
      </p:pic>
      <p:pic>
        <p:nvPicPr>
          <p:cNvPr id="20490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419077">
            <a:off x="391609" y="3933056"/>
            <a:ext cx="2740529" cy="2376065"/>
          </a:xfrm>
          <a:effectLst>
            <a:softEdge rad="112500"/>
          </a:effectLst>
        </p:spPr>
      </p:pic>
      <p:sp>
        <p:nvSpPr>
          <p:cNvPr id="20493" name="Rectangle 13"/>
          <p:cNvSpPr>
            <a:spLocks noGrp="1" noChangeArrowheads="1"/>
          </p:cNvSpPr>
          <p:nvPr>
            <p:ph sz="quarter" idx="3"/>
          </p:nvPr>
        </p:nvSpPr>
        <p:spPr>
          <a:xfrm>
            <a:off x="3348038" y="4292600"/>
            <a:ext cx="5545137" cy="2187575"/>
          </a:xfrm>
        </p:spPr>
        <p:txBody>
          <a:bodyPr/>
          <a:lstStyle/>
          <a:p>
            <a:pPr algn="r">
              <a:buFontTx/>
              <a:buNone/>
            </a:pPr>
            <a:r>
              <a:rPr lang="ru-RU" altLang="ja-JP" sz="2000" b="1" smtClean="0">
                <a:latin typeface="Times New Roman" pitchFamily="18" charset="0"/>
                <a:cs typeface="Times New Roman" pitchFamily="18" charset="0"/>
              </a:rPr>
              <a:t>Проволочники повреждают различные с.х. культуры, выедая высеянные семена, перегрызают проростки, молодые стебли, корневую систему. У набухшего, мягкого зерна сначала выедается зародыш, а затем весь эндосперм</a:t>
            </a:r>
            <a:r>
              <a:rPr lang="ru-RU" altLang="ja-JP" sz="2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1700213"/>
            <a:ext cx="505078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9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476375" y="404813"/>
            <a:ext cx="6264275" cy="1138237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ru-RU" dirty="0"/>
              <a:t>Майский жук – хрущ!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4859338" y="1773238"/>
            <a:ext cx="4038600" cy="79216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800" b="1" dirty="0"/>
              <a:t>Мраморный жук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sz="quarter" idx="3"/>
          </p:nvPr>
        </p:nvSpPr>
        <p:spPr>
          <a:xfrm>
            <a:off x="250825" y="5013325"/>
            <a:ext cx="4038600" cy="6477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b="1" dirty="0"/>
              <a:t>Майский жук</a:t>
            </a:r>
          </a:p>
        </p:txBody>
      </p:sp>
      <p:pic>
        <p:nvPicPr>
          <p:cNvPr id="25611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607643">
            <a:off x="4791530" y="2922241"/>
            <a:ext cx="4319587" cy="2879725"/>
          </a:xfrm>
          <a:effectLst>
            <a:softEdge rad="112500"/>
          </a:effectLst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192402">
            <a:off x="147842" y="1817340"/>
            <a:ext cx="4572000" cy="280828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8" grpId="0" build="p" animBg="1"/>
      <p:bldP spid="2560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325438"/>
            <a:ext cx="6850062" cy="1087437"/>
          </a:xfrm>
        </p:spPr>
        <p:txBody>
          <a:bodyPr/>
          <a:lstStyle/>
          <a:p>
            <a:r>
              <a:rPr lang="ru-RU" smtClean="0">
                <a:solidFill>
                  <a:srgbClr val="FF3300"/>
                </a:solidFill>
              </a:rPr>
              <a:t>Личинка майского жука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412634">
            <a:off x="836613" y="2432050"/>
            <a:ext cx="3960812" cy="39433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20985">
            <a:off x="5813425" y="1474788"/>
            <a:ext cx="2376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836712"/>
            <a:ext cx="3984178" cy="3880694"/>
          </a:xfrm>
          <a:effectLst>
            <a:softEdge rad="112500"/>
          </a:effec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4437063"/>
            <a:ext cx="4103687" cy="1143000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ru-RU" dirty="0"/>
              <a:t>Самка    </a:t>
            </a:r>
            <a:r>
              <a:rPr lang="ru-RU" dirty="0" smtClean="0"/>
              <a:t> </a:t>
            </a:r>
            <a:r>
              <a:rPr lang="ru-RU" dirty="0"/>
              <a:t>Самец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6838" y="476250"/>
            <a:ext cx="6507162" cy="1152525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Цикл развитие майского жука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576" y="1772816"/>
            <a:ext cx="7986903" cy="439248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>
                <a:solidFill>
                  <a:srgbClr val="FF3300"/>
                </a:solidFill>
              </a:rPr>
              <a:t>Вред растениям приносят личинки майских жуков</a:t>
            </a:r>
          </a:p>
        </p:txBody>
      </p:sp>
      <p:pic>
        <p:nvPicPr>
          <p:cNvPr id="106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628800"/>
            <a:ext cx="4824536" cy="445903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Медведка </a:t>
            </a:r>
            <a:r>
              <a:rPr lang="ru-RU" sz="4000" dirty="0"/>
              <a:t>обыкновенная</a:t>
            </a:r>
            <a:br>
              <a:rPr lang="ru-RU" sz="4000" dirty="0"/>
            </a:br>
            <a:r>
              <a:rPr lang="ru-RU" sz="2400" b="1" dirty="0"/>
              <a:t>Внешнее строение</a:t>
            </a:r>
            <a:br>
              <a:rPr lang="ru-RU" sz="2400" b="1" dirty="0"/>
            </a:br>
            <a:endParaRPr lang="ru-RU" sz="4000" b="1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683000" cy="4492625"/>
          </a:xfrm>
        </p:spPr>
        <p:txBody>
          <a:bodyPr/>
          <a:lstStyle/>
          <a:p>
            <a:pPr>
              <a:buFontTx/>
              <a:buNone/>
            </a:pPr>
            <a:endParaRPr lang="ru-RU" sz="1600" smtClean="0"/>
          </a:p>
          <a:p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Крупное насекомое до 50 мм в длину. </a:t>
            </a:r>
          </a:p>
          <a:p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Тело её сверху темно – грязно- бурое, снизу буровато- жёлтое с шелковистым блеском, покрыто густыми короткими волосками.</a:t>
            </a:r>
          </a:p>
          <a:p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Передние ноги копательные  с граблеобразными широкими зазубренными голенями. </a:t>
            </a:r>
          </a:p>
          <a:p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Ротовой аппарат грызущий, направлен вперёд. </a:t>
            </a:r>
          </a:p>
          <a:p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На конце брюшка длинные опушённые церки.</a:t>
            </a:r>
          </a:p>
        </p:txBody>
      </p:sp>
      <p:pic>
        <p:nvPicPr>
          <p:cNvPr id="4106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99992" y="4149080"/>
            <a:ext cx="4465638" cy="2590800"/>
          </a:xfrm>
          <a:effectLst>
            <a:softEdge rad="11250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8024" y="1556792"/>
            <a:ext cx="3960812" cy="259397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6600"/>
                </a:solidFill>
              </a:rPr>
              <a:t>Меры</a:t>
            </a:r>
            <a:r>
              <a:rPr lang="ru-RU" smtClean="0">
                <a:solidFill>
                  <a:srgbClr val="33CC33"/>
                </a:solidFill>
              </a:rPr>
              <a:t> </a:t>
            </a:r>
            <a:r>
              <a:rPr lang="ru-RU" smtClean="0">
                <a:solidFill>
                  <a:srgbClr val="FF6600"/>
                </a:solidFill>
              </a:rPr>
              <a:t>борьбы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700808"/>
            <a:ext cx="6111474" cy="407539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836613"/>
            <a:ext cx="4906962" cy="8509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Озимая совка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20920666">
            <a:off x="1612900" y="2336800"/>
            <a:ext cx="5343525" cy="3400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60350"/>
            <a:ext cx="4978400" cy="10080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Озимая совка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910943">
            <a:off x="1627188" y="2182813"/>
            <a:ext cx="5243512" cy="35099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549275"/>
            <a:ext cx="5111750" cy="12239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Личинка озимой совки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499087">
            <a:off x="1692275" y="2565400"/>
            <a:ext cx="5108575" cy="33035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25" y="1125538"/>
            <a:ext cx="2735263" cy="165576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Цикл развития 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08175" y="1268413"/>
            <a:ext cx="3354388" cy="5032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867400" cy="11969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Повреждения озимой совкой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1640" y="1628800"/>
            <a:ext cx="5470962" cy="482453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333375"/>
            <a:ext cx="5122863" cy="12096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Повреждения озимой совкой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700808"/>
            <a:ext cx="3903000" cy="472137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333375"/>
            <a:ext cx="5554663" cy="1136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CC66FF"/>
                </a:solidFill>
              </a:rPr>
              <a:t>Повреждения озимой совкой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2276872"/>
            <a:ext cx="6677227" cy="391703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549275"/>
            <a:ext cx="3970338" cy="106521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Совка - гамма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1167375">
            <a:off x="1962150" y="2192338"/>
            <a:ext cx="3908425" cy="38877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404813"/>
            <a:ext cx="4475163" cy="1209675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Совка - гамма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206115">
            <a:off x="1703388" y="2505075"/>
            <a:ext cx="4873625" cy="3448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3300"/>
                </a:solidFill>
              </a:rPr>
              <a:t>Место обитания медведки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2205038"/>
            <a:ext cx="338455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Имаго и личинки обитают в почве, во влажные места. </a:t>
            </a:r>
          </a:p>
          <a:p>
            <a:pPr marL="0" indent="0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 том, что он появился на участке, можно судить по отверстиям в почве и по извилистым рыхлым земляным валикам.</a:t>
            </a:r>
          </a:p>
          <a:p>
            <a:pPr marL="0" indent="0">
              <a:buFont typeface="Arial" charset="0"/>
              <a:buNone/>
            </a:pPr>
            <a:r>
              <a:rPr lang="ru-RU" altLang="ja-JP" sz="2000" b="1" smtClean="0">
                <a:latin typeface="Times New Roman" pitchFamily="18" charset="0"/>
                <a:cs typeface="Times New Roman" pitchFamily="18" charset="0"/>
              </a:rPr>
              <a:t>Зимует медведка в личиночной фазе, часто забираясь в непромерзающий горизонт почвы на глубину до 1 м.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51920" y="1556792"/>
            <a:ext cx="4204246" cy="381642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332656"/>
            <a:ext cx="2865438" cy="1368425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Цикл развития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2708920"/>
            <a:ext cx="501015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184775" cy="5762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Луговой </a:t>
            </a:r>
            <a:r>
              <a:rPr lang="ru-RU" sz="4000" dirty="0"/>
              <a:t>мотылек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20890450">
            <a:off x="1855788" y="1744663"/>
            <a:ext cx="5089525" cy="4241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14288"/>
            <a:ext cx="4835525" cy="113823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Луговой мотылек</a:t>
            </a:r>
          </a:p>
        </p:txBody>
      </p:sp>
      <p:pic>
        <p:nvPicPr>
          <p:cNvPr id="1075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560" y="2132856"/>
            <a:ext cx="3760788" cy="3960812"/>
          </a:xfrm>
          <a:effectLst>
            <a:softEdge rad="112500"/>
          </a:effectLst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268760"/>
            <a:ext cx="3852863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716463" y="274638"/>
            <a:ext cx="3970337" cy="1641475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Луговой мотылек</a:t>
            </a:r>
          </a:p>
        </p:txBody>
      </p:sp>
      <p:pic>
        <p:nvPicPr>
          <p:cNvPr id="108553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9033">
            <a:off x="526647" y="369184"/>
            <a:ext cx="3605036" cy="2703778"/>
          </a:xfrm>
          <a:effectLst>
            <a:softEdge rad="112500"/>
          </a:effectLst>
        </p:spPr>
      </p:pic>
      <p:pic>
        <p:nvPicPr>
          <p:cNvPr id="44036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83568" y="4005064"/>
            <a:ext cx="2354907" cy="2279352"/>
          </a:xfrm>
          <a:noFill/>
        </p:spPr>
      </p:pic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28516">
            <a:off x="4427538" y="2840038"/>
            <a:ext cx="45307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274638"/>
            <a:ext cx="4619625" cy="1209675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/>
              <a:t>Повреждения луговым мотыльком</a:t>
            </a:r>
          </a:p>
        </p:txBody>
      </p:sp>
      <p:pic>
        <p:nvPicPr>
          <p:cNvPr id="1105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772816"/>
            <a:ext cx="6229441" cy="396044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274638"/>
            <a:ext cx="4835525" cy="1209675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Кладка яиц 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3359">
            <a:off x="2048008" y="2319001"/>
            <a:ext cx="4631681" cy="308860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333375"/>
            <a:ext cx="4546600" cy="993775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Меры борьбы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219250">
            <a:off x="687508" y="2330809"/>
            <a:ext cx="4032250" cy="4203700"/>
          </a:xfrm>
          <a:effectLst>
            <a:softEdge rad="112500"/>
          </a:effec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4140">
            <a:off x="4787900" y="1730375"/>
            <a:ext cx="397033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260350"/>
            <a:ext cx="3609975" cy="120967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Саранча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777013">
            <a:off x="1495425" y="1768475"/>
            <a:ext cx="6137275" cy="3448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476250"/>
            <a:ext cx="5616575" cy="1081088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Повреждения </a:t>
            </a:r>
            <a:r>
              <a:rPr lang="ru-RU" dirty="0" smtClean="0"/>
              <a:t>саранчой</a:t>
            </a:r>
            <a:endParaRPr lang="ru-RU" dirty="0"/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7785">
            <a:off x="1119184" y="2052909"/>
            <a:ext cx="7081965" cy="397968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260350"/>
            <a:ext cx="4402138" cy="10668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Цикл развития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66494"/>
            <a:ext cx="5904656" cy="476308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009900"/>
                </a:solidFill>
              </a:rPr>
              <a:t>Цикл развития </a:t>
            </a:r>
            <a:br>
              <a:rPr lang="ru-RU" sz="3200" smtClean="0">
                <a:solidFill>
                  <a:srgbClr val="009900"/>
                </a:solidFill>
              </a:rPr>
            </a:br>
            <a:r>
              <a:rPr lang="ru-RU" sz="3200" smtClean="0">
                <a:solidFill>
                  <a:srgbClr val="009900"/>
                </a:solidFill>
              </a:rPr>
              <a:t>медведки обыкновенной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316413" cy="4525963"/>
          </a:xfrm>
        </p:spPr>
        <p:txBody>
          <a:bodyPr/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Личинки медведки отличаются от взрослого насекомого (имаго) меньшими размерами и отсутствием крыльев.</a:t>
            </a:r>
          </a:p>
        </p:txBody>
      </p:sp>
      <p:pic>
        <p:nvPicPr>
          <p:cNvPr id="7373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2060575"/>
            <a:ext cx="3979862" cy="46085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11360"/>
            <a:ext cx="7272808" cy="2869767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3300"/>
                </a:solidFill>
              </a:rPr>
              <a:t>Развитие медведки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27088" y="1628775"/>
            <a:ext cx="32512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altLang="ja-JP" sz="2000" b="1" smtClean="0">
                <a:latin typeface="Times New Roman" pitchFamily="18" charset="0"/>
                <a:cs typeface="Times New Roman" pitchFamily="18" charset="0"/>
              </a:rPr>
              <a:t>Для откладки яиц самка на глубине 10 –15 см готовит гнездовую подземную камеру, в которой откладывает до 300 – 350 яиц. Она остаётся около гнезда и охраняет яйца и первое время отродившихся личинок, которые появляются в июне – июле и в течение 2 – 3 недель живут колонией в этих гнёздах </a:t>
            </a:r>
            <a:endParaRPr lang="ru-RU" sz="2000" b="1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192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95936" y="1412776"/>
            <a:ext cx="4715095" cy="374456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635750" y="1027113"/>
            <a:ext cx="720725" cy="5762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З</a:t>
            </a:r>
          </a:p>
        </p:txBody>
      </p:sp>
      <p:sp>
        <p:nvSpPr>
          <p:cNvPr id="11" name="Овал 10"/>
          <p:cNvSpPr/>
          <p:nvPr/>
        </p:nvSpPr>
        <p:spPr>
          <a:xfrm>
            <a:off x="6011863" y="1027113"/>
            <a:ext cx="720725" cy="5762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О</a:t>
            </a:r>
          </a:p>
        </p:txBody>
      </p:sp>
      <p:sp>
        <p:nvSpPr>
          <p:cNvPr id="10" name="Овал 9"/>
          <p:cNvSpPr/>
          <p:nvPr/>
        </p:nvSpPr>
        <p:spPr>
          <a:xfrm>
            <a:off x="5435600" y="1027113"/>
            <a:ext cx="720725" cy="5762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282575"/>
            <a:ext cx="8229600" cy="736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006600"/>
                </a:solidFill>
              </a:rPr>
              <a:t>Лучшая среда развития для </a:t>
            </a:r>
            <a:r>
              <a:rPr lang="ru-RU" sz="3200" b="1" dirty="0" smtClean="0">
                <a:solidFill>
                  <a:srgbClr val="006600"/>
                </a:solidFill>
              </a:rPr>
              <a:t>медведки -</a:t>
            </a:r>
            <a:r>
              <a:rPr lang="ru-RU" sz="3200" b="1" dirty="0">
                <a:solidFill>
                  <a:srgbClr val="006600"/>
                </a:solidFill>
              </a:rPr>
              <a:t/>
            </a:r>
            <a:br>
              <a:rPr lang="ru-RU" sz="3200" b="1" dirty="0">
                <a:solidFill>
                  <a:srgbClr val="006600"/>
                </a:solidFill>
              </a:rPr>
            </a:b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870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1822" y="1772816"/>
            <a:ext cx="5751434" cy="4032448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Овал 6"/>
          <p:cNvSpPr/>
          <p:nvPr/>
        </p:nvSpPr>
        <p:spPr>
          <a:xfrm>
            <a:off x="4859338" y="1027113"/>
            <a:ext cx="720725" cy="5762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А</a:t>
            </a:r>
          </a:p>
        </p:txBody>
      </p:sp>
      <p:sp>
        <p:nvSpPr>
          <p:cNvPr id="2" name="Овал 1"/>
          <p:cNvSpPr/>
          <p:nvPr/>
        </p:nvSpPr>
        <p:spPr>
          <a:xfrm>
            <a:off x="4356100" y="1027113"/>
            <a:ext cx="720725" cy="5762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87042" grpId="0"/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2484438" y="274638"/>
            <a:ext cx="6202362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/>
              <a:t>Вред приносимый медведками</a:t>
            </a:r>
          </a:p>
        </p:txBody>
      </p:sp>
      <p:pic>
        <p:nvPicPr>
          <p:cNvPr id="7885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92896"/>
            <a:ext cx="4586988" cy="2440534"/>
          </a:xfrm>
          <a:effectLst>
            <a:softEdge rad="112500"/>
          </a:effectLst>
        </p:spPr>
      </p:pic>
      <p:sp>
        <p:nvSpPr>
          <p:cNvPr id="7885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Наиболее сильно медведка вредит посевам пропашных и овощных культур. При устройстве гнёзд и многочисленных ходов взрослые медведки и их личинки перегрызают корни и подземные части стеблей, поедают высеянные семена, что приводит к изреживанию или гибели посевов, а при повреждении клубней и корнеплодов снижают их вес и товарные качества.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268760"/>
            <a:ext cx="6624736" cy="422855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476250"/>
            <a:ext cx="5051425" cy="706438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ru-RU" sz="3200" i="1" dirty="0">
                <a:solidFill>
                  <a:srgbClr val="003300"/>
                </a:solidFill>
              </a:rPr>
              <a:t>Личинка 1 поколения</a:t>
            </a:r>
          </a:p>
        </p:txBody>
      </p:sp>
      <p:pic>
        <p:nvPicPr>
          <p:cNvPr id="839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026776">
            <a:off x="1033111" y="1704077"/>
            <a:ext cx="3889375" cy="4537075"/>
          </a:xfrm>
          <a:effectLst>
            <a:softEdge rad="112500"/>
          </a:effectLst>
        </p:spPr>
      </p:pic>
      <p:sp>
        <p:nvSpPr>
          <p:cNvPr id="8397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284663" y="1700213"/>
            <a:ext cx="4321175" cy="4525962"/>
          </a:xfrm>
        </p:spPr>
        <p:txBody>
          <a:bodyPr/>
          <a:lstStyle/>
          <a:p>
            <a:pPr algn="r">
              <a:buFontTx/>
              <a:buNone/>
            </a:pPr>
            <a:r>
              <a:rPr lang="ru-RU" b="1" smtClean="0">
                <a:solidFill>
                  <a:srgbClr val="00B050"/>
                </a:solidFill>
              </a:rPr>
              <a:t>Личинка довольна крупная, с хорошо выраженной головкой, коричневого цвета. Ротовой аппарат грызущего типа</a:t>
            </a:r>
            <a:r>
              <a:rPr lang="ru-RU" smtClean="0">
                <a:solidFill>
                  <a:srgbClr val="00B05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  <p:bldP spid="83975" grpId="0" build="p"/>
    </p:bldLst>
  </p:timing>
</p:sld>
</file>

<file path=ppt/theme/theme1.xml><?xml version="1.0" encoding="utf-8"?>
<a:theme xmlns:a="http://schemas.openxmlformats.org/drawingml/2006/main" name="Зелёные листь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9_Mlg</Template>
  <TotalTime>404</TotalTime>
  <Words>565</Words>
  <Application>Microsoft Office PowerPoint</Application>
  <PresentationFormat>Экран (4:3)</PresentationFormat>
  <Paragraphs>68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ＭＳ Ｐゴシック</vt:lpstr>
      <vt:lpstr>Зелёные листья</vt:lpstr>
      <vt:lpstr>Министерство образования Пензенской области ГБОУ СПО ПО «Пензенский многопрофильный колледж»  отделение «Управления земельными ресурсами».</vt:lpstr>
      <vt:lpstr> Медведка обыкновенная Внешнее строение </vt:lpstr>
      <vt:lpstr>Место обитания медведки</vt:lpstr>
      <vt:lpstr>Цикл развития  медведки обыкновенной</vt:lpstr>
      <vt:lpstr>Развитие медведки</vt:lpstr>
      <vt:lpstr>Лучшая среда развития для медведки - </vt:lpstr>
      <vt:lpstr>Вред приносимый медведками</vt:lpstr>
      <vt:lpstr>Слайд 8</vt:lpstr>
      <vt:lpstr>Личинка 1 поколения</vt:lpstr>
      <vt:lpstr>Меры борьбы!</vt:lpstr>
      <vt:lpstr>Жуки - щелкуны</vt:lpstr>
      <vt:lpstr>Личинки щелкуна – проволочники!</vt:lpstr>
      <vt:lpstr>Развитие жука - щелкуна</vt:lpstr>
      <vt:lpstr>Повреждение растений проволочником</vt:lpstr>
      <vt:lpstr>Майский жук – хрущ!</vt:lpstr>
      <vt:lpstr>Личинка майского жука</vt:lpstr>
      <vt:lpstr>Самка     Самец</vt:lpstr>
      <vt:lpstr>Цикл развитие майского жука</vt:lpstr>
      <vt:lpstr>Вред растениям приносят личинки майских жуков</vt:lpstr>
      <vt:lpstr>Меры борьбы</vt:lpstr>
      <vt:lpstr>Озимая совка</vt:lpstr>
      <vt:lpstr>Озимая совка</vt:lpstr>
      <vt:lpstr>Личинка озимой совки</vt:lpstr>
      <vt:lpstr>Цикл развития </vt:lpstr>
      <vt:lpstr>Повреждения озимой совкой</vt:lpstr>
      <vt:lpstr>Повреждения озимой совкой</vt:lpstr>
      <vt:lpstr>Повреждения озимой совкой</vt:lpstr>
      <vt:lpstr>Совка - гамма</vt:lpstr>
      <vt:lpstr>Совка - гамма</vt:lpstr>
      <vt:lpstr>Цикл развития</vt:lpstr>
      <vt:lpstr> Луговой мотылек </vt:lpstr>
      <vt:lpstr>Луговой мотылек</vt:lpstr>
      <vt:lpstr>Луговой мотылек</vt:lpstr>
      <vt:lpstr>Повреждения луговым мотыльком</vt:lpstr>
      <vt:lpstr>Кладка яиц </vt:lpstr>
      <vt:lpstr>Меры борьбы</vt:lpstr>
      <vt:lpstr>Саранча</vt:lpstr>
      <vt:lpstr>Повреждения саранчой</vt:lpstr>
      <vt:lpstr>Цикл развития</vt:lpstr>
      <vt:lpstr>Слайд 40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2012-10-19T13:26:28Z</dcterms:created>
  <dcterms:modified xsi:type="dcterms:W3CDTF">2013-12-19T10:32:48Z</dcterms:modified>
</cp:coreProperties>
</file>