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9"/>
  </p:notesMasterIdLst>
  <p:sldIdLst>
    <p:sldId id="260" r:id="rId2"/>
    <p:sldId id="259" r:id="rId3"/>
    <p:sldId id="271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87" r:id="rId13"/>
    <p:sldId id="272" r:id="rId14"/>
    <p:sldId id="273" r:id="rId15"/>
    <p:sldId id="274" r:id="rId16"/>
    <p:sldId id="277" r:id="rId17"/>
    <p:sldId id="276" r:id="rId18"/>
    <p:sldId id="275" r:id="rId19"/>
    <p:sldId id="278" r:id="rId20"/>
    <p:sldId id="279" r:id="rId21"/>
    <p:sldId id="280" r:id="rId22"/>
    <p:sldId id="281" r:id="rId23"/>
    <p:sldId id="283" r:id="rId24"/>
    <p:sldId id="289" r:id="rId25"/>
    <p:sldId id="285" r:id="rId26"/>
    <p:sldId id="288" r:id="rId27"/>
    <p:sldId id="29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E3B3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3" autoAdjust="0"/>
  </p:normalViewPr>
  <p:slideViewPr>
    <p:cSldViewPr>
      <p:cViewPr varScale="1">
        <p:scale>
          <a:sx n="64" d="100"/>
          <a:sy n="64" d="100"/>
        </p:scale>
        <p:origin x="-3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C2003-C4AA-4960-804A-EFB1D097F0B3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1E3ED-4551-41A5-9E5B-8553A76AD5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1E3ED-4551-41A5-9E5B-8553A76AD55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91A-B9DC-421C-AE8E-08D275756C05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C65D00-7CFD-4D13-AFE5-55B87CEBA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91A-B9DC-421C-AE8E-08D275756C05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5D00-7CFD-4D13-AFE5-55B87CEBA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91A-B9DC-421C-AE8E-08D275756C05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5D00-7CFD-4D13-AFE5-55B87CEBA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91A-B9DC-421C-AE8E-08D275756C05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C65D00-7CFD-4D13-AFE5-55B87CEBA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91A-B9DC-421C-AE8E-08D275756C05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5D00-7CFD-4D13-AFE5-55B87CEBA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91A-B9DC-421C-AE8E-08D275756C05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5D00-7CFD-4D13-AFE5-55B87CEBA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91A-B9DC-421C-AE8E-08D275756C05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CC65D00-7CFD-4D13-AFE5-55B87CEBA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91A-B9DC-421C-AE8E-08D275756C05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5D00-7CFD-4D13-AFE5-55B87CEBA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91A-B9DC-421C-AE8E-08D275756C05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5D00-7CFD-4D13-AFE5-55B87CEBA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91A-B9DC-421C-AE8E-08D275756C05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5D00-7CFD-4D13-AFE5-55B87CEBA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91A-B9DC-421C-AE8E-08D275756C05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5D00-7CFD-4D13-AFE5-55B87CEBA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60F91A-B9DC-421C-AE8E-08D275756C05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C65D00-7CFD-4D13-AFE5-55B87CEBA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9269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rgbClr val="7030A0"/>
                </a:solidFill>
              </a:rPr>
              <a:t>Муниципальное общеобразовательное учреждение </a:t>
            </a:r>
            <a:r>
              <a:rPr lang="ru-RU" sz="3100" b="1" i="1" dirty="0" smtClean="0">
                <a:solidFill>
                  <a:srgbClr val="7030A0"/>
                </a:solidFill>
              </a:rPr>
              <a:t/>
            </a:r>
            <a:br>
              <a:rPr lang="ru-RU" sz="3100" b="1" i="1" dirty="0" smtClean="0">
                <a:solidFill>
                  <a:srgbClr val="7030A0"/>
                </a:solidFill>
              </a:rPr>
            </a:br>
            <a:r>
              <a:rPr lang="ru-RU" sz="2700" b="1" i="1" dirty="0" smtClean="0">
                <a:solidFill>
                  <a:srgbClr val="7030A0"/>
                </a:solidFill>
              </a:rPr>
              <a:t>«Средняя общеобразовательная школа  №61»</a:t>
            </a:r>
            <a:endParaRPr lang="ru-RU" sz="2700" b="1" i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Татьяна\Desktop\С черной гимнасткой копепия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2071670" y="1571612"/>
            <a:ext cx="5000660" cy="44291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/>
            <a:r>
              <a:rPr lang="ru-RU" b="1" i="1" dirty="0" smtClean="0"/>
              <a:t>Материалы</a:t>
            </a:r>
            <a:endParaRPr lang="ru-RU" b="1" i="1" dirty="0"/>
          </a:p>
        </p:txBody>
      </p:sp>
      <p:pic>
        <p:nvPicPr>
          <p:cNvPr id="1026" name="Picture 2" descr="C:\Users\Татьяна\Desktop\Маша\PICT000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1177678" y="1554163"/>
            <a:ext cx="6941044" cy="4525962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94122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Для  изготовления работы необходимо: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i="1" dirty="0" smtClean="0"/>
              <a:t>Кусочки  желтого, белого, красного цветов </a:t>
            </a:r>
            <a:r>
              <a:rPr lang="ru-RU" b="1" i="1" dirty="0" err="1" smtClean="0"/>
              <a:t>флисовой</a:t>
            </a:r>
            <a:r>
              <a:rPr lang="ru-RU" b="1" i="1" dirty="0" smtClean="0"/>
              <a:t> ткани;</a:t>
            </a:r>
          </a:p>
          <a:p>
            <a:pPr marL="514350" indent="-514350">
              <a:buAutoNum type="arabicPeriod"/>
            </a:pPr>
            <a:r>
              <a:rPr lang="ru-RU" b="1" i="1" dirty="0" smtClean="0"/>
              <a:t>Ткань для фона;</a:t>
            </a:r>
          </a:p>
          <a:p>
            <a:pPr marL="514350" indent="-514350">
              <a:buAutoNum type="arabicPeriod" startAt="3"/>
            </a:pPr>
            <a:r>
              <a:rPr lang="ru-RU" b="1" i="1" dirty="0" smtClean="0"/>
              <a:t>Тесьма;</a:t>
            </a:r>
          </a:p>
          <a:p>
            <a:pPr marL="514350" indent="-514350">
              <a:buAutoNum type="arabicPeriod" startAt="3"/>
            </a:pPr>
            <a:r>
              <a:rPr lang="ru-RU" b="1" i="1" dirty="0" smtClean="0"/>
              <a:t>Нитки №40-50;</a:t>
            </a:r>
          </a:p>
          <a:p>
            <a:pPr marL="514350" indent="-514350">
              <a:buAutoNum type="arabicPeriod" startAt="3"/>
            </a:pPr>
            <a:r>
              <a:rPr lang="ru-RU" b="1" i="1" dirty="0" smtClean="0"/>
              <a:t>Нитки мулине.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458200" cy="52070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Инструменты и приспособления:</a:t>
            </a:r>
            <a:endParaRPr lang="ru-RU" sz="28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1428736"/>
            <a:ext cx="3008313" cy="4800600"/>
          </a:xfrm>
        </p:spPr>
        <p:txBody>
          <a:bodyPr>
            <a:normAutofit fontScale="47500" lnSpcReduction="20000"/>
          </a:bodyPr>
          <a:lstStyle/>
          <a:p>
            <a:pPr marL="457200" indent="-457200"/>
            <a:r>
              <a:rPr lang="ru-RU" sz="5100" b="1" i="1" dirty="0" smtClean="0"/>
              <a:t>1 .Булавки портновские.</a:t>
            </a:r>
          </a:p>
          <a:p>
            <a:pPr marL="457200" indent="-457200"/>
            <a:r>
              <a:rPr lang="ru-RU" sz="5100" b="1" i="1" dirty="0" smtClean="0"/>
              <a:t>2. Игольница.</a:t>
            </a:r>
          </a:p>
          <a:p>
            <a:pPr marL="457200" indent="-457200"/>
            <a:r>
              <a:rPr lang="ru-RU" sz="5100" b="1" i="1" dirty="0" smtClean="0"/>
              <a:t>3. Мелок.</a:t>
            </a:r>
          </a:p>
          <a:p>
            <a:pPr marL="457200" indent="-457200"/>
            <a:r>
              <a:rPr lang="ru-RU" sz="5100" b="1" i="1" dirty="0" smtClean="0"/>
              <a:t>4. Переводная бумага.</a:t>
            </a:r>
          </a:p>
          <a:p>
            <a:pPr marL="457200" indent="-457200"/>
            <a:r>
              <a:rPr lang="ru-RU" sz="5100" b="1" i="1" dirty="0" smtClean="0"/>
              <a:t>5. Ножницы.</a:t>
            </a:r>
          </a:p>
          <a:p>
            <a:pPr marL="457200" indent="-457200"/>
            <a:r>
              <a:rPr lang="ru-RU" sz="5100" b="1" i="1" dirty="0" smtClean="0"/>
              <a:t>6. Ручная игла.</a:t>
            </a:r>
          </a:p>
          <a:p>
            <a:pPr marL="457200" indent="-457200"/>
            <a:r>
              <a:rPr lang="ru-RU" sz="5100" b="1" i="1" dirty="0" smtClean="0"/>
              <a:t>7. Наперсток.</a:t>
            </a:r>
          </a:p>
          <a:p>
            <a:pPr marL="457200" indent="-457200"/>
            <a:r>
              <a:rPr lang="ru-RU" sz="5100" b="1" i="1" dirty="0" smtClean="0"/>
              <a:t>8. Пяльцы.</a:t>
            </a:r>
          </a:p>
          <a:p>
            <a:pPr marL="457200" indent="-457200"/>
            <a:r>
              <a:rPr lang="ru-RU" sz="5100" b="1" i="1" dirty="0" smtClean="0"/>
              <a:t>9. Утюг.</a:t>
            </a:r>
          </a:p>
          <a:p>
            <a:pPr marL="457200" indent="-457200"/>
            <a:r>
              <a:rPr lang="ru-RU" sz="5100" b="1" i="1" dirty="0" smtClean="0"/>
              <a:t>10. Рамка размером 24х30 см.</a:t>
            </a:r>
          </a:p>
          <a:p>
            <a:pPr marL="457200" indent="-457200"/>
            <a:endParaRPr lang="ru-RU" sz="2000" b="1" i="1" dirty="0"/>
          </a:p>
        </p:txBody>
      </p:sp>
      <p:pic>
        <p:nvPicPr>
          <p:cNvPr id="1026" name="Picture 2" descr="C:\Users\Татьяна\Desktop\PICT00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1071546"/>
            <a:ext cx="392909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Правила безопасности при работе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9492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Опасности в работе:</a:t>
            </a:r>
          </a:p>
          <a:p>
            <a:pPr>
              <a:buNone/>
            </a:pPr>
            <a:r>
              <a:rPr lang="ru-RU" sz="2400" b="1" i="1" dirty="0" smtClean="0"/>
              <a:t>- повреждение пальцев иглой или булавкой;</a:t>
            </a:r>
          </a:p>
          <a:p>
            <a:pPr>
              <a:buNone/>
            </a:pPr>
            <a:r>
              <a:rPr lang="ru-RU" sz="2400" b="1" i="1" dirty="0" smtClean="0"/>
              <a:t>- травма руки ножницами;</a:t>
            </a:r>
          </a:p>
          <a:p>
            <a:pPr>
              <a:buNone/>
            </a:pPr>
            <a:r>
              <a:rPr lang="ru-RU" sz="2400" b="1" i="1" dirty="0" smtClean="0"/>
              <a:t>- травма глаз.</a:t>
            </a:r>
          </a:p>
          <a:p>
            <a:pPr marL="457200" indent="-457200"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Что необходимо сделать до начала работы:</a:t>
            </a:r>
          </a:p>
          <a:p>
            <a:pPr marL="457200" indent="-457200">
              <a:buNone/>
            </a:pPr>
            <a:r>
              <a:rPr lang="ru-RU" sz="2400" b="1" i="1" dirty="0" smtClean="0"/>
              <a:t>- сосчитать количество иголок и булавок в игольнице;</a:t>
            </a:r>
          </a:p>
          <a:p>
            <a:pPr marL="457200" indent="-457200">
              <a:buNone/>
            </a:pPr>
            <a:r>
              <a:rPr lang="ru-RU" sz="2400" b="1" i="1" dirty="0" smtClean="0"/>
              <a:t>- положить инструменты и приспособления в отведенное для них место.</a:t>
            </a:r>
          </a:p>
          <a:p>
            <a:pPr marL="457200" indent="-457200"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Что делать во время работы:</a:t>
            </a:r>
          </a:p>
          <a:p>
            <a:pPr marL="457200" indent="-457200">
              <a:buNone/>
            </a:pPr>
            <a:r>
              <a:rPr lang="ru-RU" sz="2400" b="1" i="1" dirty="0" smtClean="0"/>
              <a:t>- быть внимательной;</a:t>
            </a:r>
          </a:p>
          <a:p>
            <a:pPr marL="457200" indent="-457200">
              <a:buNone/>
            </a:pPr>
            <a:r>
              <a:rPr lang="ru-RU" sz="2400" b="1" i="1" dirty="0" smtClean="0"/>
              <a:t>- надевать наперсток на средний палец правой руки, чтобы не уколоть его;</a:t>
            </a:r>
          </a:p>
          <a:p>
            <a:pPr marL="457200" indent="-457200">
              <a:buNone/>
            </a:pPr>
            <a:r>
              <a:rPr lang="ru-RU" sz="2400" b="1" i="1" dirty="0" smtClean="0"/>
              <a:t>- вкалывать иглы и булавки только в игольницу;</a:t>
            </a:r>
          </a:p>
          <a:p>
            <a:pPr marL="457200" indent="-457200">
              <a:buNone/>
            </a:pPr>
            <a:r>
              <a:rPr lang="ru-RU" sz="2400" b="1" i="1" dirty="0" smtClean="0"/>
              <a:t>- класть ножницы справа с согнутыми лезвиями, направленными от себя.</a:t>
            </a:r>
          </a:p>
          <a:p>
            <a:pPr marL="457200" indent="-457200"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Что сделать по окончании работы:</a:t>
            </a:r>
          </a:p>
          <a:p>
            <a:pPr marL="457200" indent="-457200">
              <a:buNone/>
            </a:pPr>
            <a:r>
              <a:rPr lang="ru-RU" sz="2400" b="1" i="1" dirty="0" smtClean="0"/>
              <a:t>- посчитать количество иголок и булавок в игольнице. Их должно быть столько, сколько было в начале работы;</a:t>
            </a:r>
          </a:p>
          <a:p>
            <a:pPr marL="457200" indent="-457200">
              <a:buNone/>
            </a:pPr>
            <a:r>
              <a:rPr lang="ru-RU" sz="2400" b="1" i="1" dirty="0" smtClean="0"/>
              <a:t>- убрать рабочее место.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2241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Затраты</a:t>
            </a:r>
            <a:r>
              <a:rPr lang="ru-RU" sz="3600" b="1" i="1" dirty="0" smtClean="0"/>
              <a:t> на изготовление творческой  работы составили </a:t>
            </a:r>
            <a:br>
              <a:rPr lang="ru-RU" sz="3600" b="1" i="1" dirty="0" smtClean="0"/>
            </a:br>
            <a:r>
              <a:rPr lang="ru-RU" sz="3600" b="1" i="1" dirty="0" smtClean="0">
                <a:solidFill>
                  <a:srgbClr val="C00000"/>
                </a:solidFill>
              </a:rPr>
              <a:t>97 рублей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14554"/>
            <a:ext cx="8136904" cy="392909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Самооценка:</a:t>
            </a:r>
          </a:p>
          <a:p>
            <a:pPr algn="l"/>
            <a:r>
              <a:rPr lang="ru-RU" b="1" i="1" dirty="0" smtClean="0"/>
              <a:t>«Первая оценка моей работы произошла в кругу моих подруг - одноклассниц и семьи. Всем понравился «котёнок», сшитый моими руками. </a:t>
            </a:r>
          </a:p>
          <a:p>
            <a:pPr algn="l"/>
            <a:r>
              <a:rPr lang="ru-RU" b="1" i="1" dirty="0" smtClean="0"/>
              <a:t>Так же оценили мою работу и учителя в школе. А когда я подарила маме на день рождения такой подарок, она оценила мой творческий проект на «отлично».</a:t>
            </a:r>
          </a:p>
          <a:p>
            <a:pPr algn="l"/>
            <a:r>
              <a:rPr lang="ru-RU" b="1" i="1" dirty="0" smtClean="0"/>
              <a:t>Может это не скромно, но я с её мнением согласна.»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Маша – человек увлеченный</a:t>
            </a:r>
            <a:endParaRPr lang="ru-RU" b="1" i="1" dirty="0"/>
          </a:p>
        </p:txBody>
      </p:sp>
      <p:pic>
        <p:nvPicPr>
          <p:cNvPr id="1026" name="Picture 2" descr="C:\Users\Татьяна\Desktop\PICT038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1142976" y="1357298"/>
            <a:ext cx="6881313" cy="5160985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атьяна\Desktop\PICT017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57356" y="1928802"/>
            <a:ext cx="5029200" cy="3657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5867400" cy="522288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/>
              <a:t>Капитан команды</a:t>
            </a:r>
            <a:endParaRPr lang="ru-RU" sz="36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71604" y="785794"/>
            <a:ext cx="5867400" cy="76835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«Клаксон»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Как всегда в центре событий</a:t>
            </a:r>
            <a:endParaRPr lang="ru-RU" b="1" i="1" dirty="0"/>
          </a:p>
        </p:txBody>
      </p:sp>
      <p:pic>
        <p:nvPicPr>
          <p:cNvPr id="3074" name="Picture 2" descr="C:\Users\Татьяна\Desktop\PICT017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3042" y="1285860"/>
            <a:ext cx="5786478" cy="639762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/>
              <a:t>Вышивка	 лентами   </a:t>
            </a:r>
            <a:endParaRPr lang="ru-RU" sz="3600" dirty="0"/>
          </a:p>
        </p:txBody>
      </p:sp>
      <p:pic>
        <p:nvPicPr>
          <p:cNvPr id="2050" name="Picture 2" descr="C:\Users\Татьяна\Desktop\PICT013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1071538" y="2000240"/>
            <a:ext cx="2955285" cy="3941762"/>
          </a:xfrm>
          <a:prstGeom prst="rect">
            <a:avLst/>
          </a:prstGeom>
          <a:noFill/>
        </p:spPr>
      </p:pic>
      <p:pic>
        <p:nvPicPr>
          <p:cNvPr id="2051" name="Picture 3" descr="C:\Users\Татьяна\Desktop\PICT013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5500694" y="2000240"/>
            <a:ext cx="2955285" cy="3941762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3400" y="214290"/>
            <a:ext cx="8610600" cy="88265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Её Работы: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из природного материала </a:t>
            </a:r>
            <a:endParaRPr lang="ru-RU" sz="3600" b="1" i="1" dirty="0"/>
          </a:p>
        </p:txBody>
      </p:sp>
      <p:pic>
        <p:nvPicPr>
          <p:cNvPr id="5124" name="Picture 4" descr="C:\Users\Татьяна\Desktop\PICT012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702425" y="1699260"/>
            <a:ext cx="3395749" cy="4526280"/>
          </a:xfrm>
          <a:prstGeom prst="rect">
            <a:avLst/>
          </a:prstGeom>
          <a:noFill/>
        </p:spPr>
      </p:pic>
      <p:pic>
        <p:nvPicPr>
          <p:cNvPr id="5123" name="Picture 3" descr="C:\Users\Татьяна\Desktop\PICT012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5122025" y="1699260"/>
            <a:ext cx="3395749" cy="452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/>
          </a:bodyPr>
          <a:lstStyle/>
          <a:p>
            <a:pPr algn="ctr"/>
            <a:r>
              <a:rPr lang="ru-RU" sz="8000" b="1" i="1" dirty="0" smtClean="0">
                <a:solidFill>
                  <a:srgbClr val="008000"/>
                </a:solidFill>
              </a:rPr>
              <a:t>Лоскутное шитьё</a:t>
            </a:r>
            <a:endParaRPr lang="ru-RU" sz="8000" b="1" i="1" dirty="0">
              <a:solidFill>
                <a:srgbClr val="008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5271120" cy="1487016"/>
          </a:xfrm>
        </p:spPr>
        <p:txBody>
          <a:bodyPr>
            <a:noAutofit/>
          </a:bodyPr>
          <a:lstStyle/>
          <a:p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Творческий проект</a:t>
            </a:r>
          </a:p>
          <a:p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ученицы 6 «А» класса</a:t>
            </a:r>
          </a:p>
          <a:p>
            <a:r>
              <a:rPr lang="ru-RU" sz="2500" b="1" i="1" dirty="0" err="1" smtClean="0">
                <a:solidFill>
                  <a:schemeClr val="accent6">
                    <a:lumMod val="50000"/>
                  </a:schemeClr>
                </a:solidFill>
              </a:rPr>
              <a:t>Тулиной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 Марии</a:t>
            </a:r>
            <a:endParaRPr lang="ru-RU" sz="25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686800" cy="89378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«Все, что было под рукой»</a:t>
            </a:r>
            <a:endParaRPr lang="ru-RU" b="1" i="1" dirty="0"/>
          </a:p>
        </p:txBody>
      </p:sp>
      <p:pic>
        <p:nvPicPr>
          <p:cNvPr id="6146" name="Picture 2" descr="C:\Users\Татьяна\Desktop\PICT013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702425" y="1699260"/>
            <a:ext cx="3395749" cy="4526280"/>
          </a:xfrm>
          <a:prstGeom prst="rect">
            <a:avLst/>
          </a:prstGeom>
          <a:noFill/>
        </p:spPr>
      </p:pic>
      <p:pic>
        <p:nvPicPr>
          <p:cNvPr id="6147" name="Picture 3" descr="C:\Users\Татьяна\Desktop\PICT01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5122025" y="1699260"/>
            <a:ext cx="3395749" cy="452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«Мягкую игрушку сшить легко, а работы из соломы для меня пока </a:t>
            </a:r>
            <a:r>
              <a:rPr lang="ru-RU" sz="3600" b="1" i="1" dirty="0" err="1" smtClean="0"/>
              <a:t>сложноваты</a:t>
            </a:r>
            <a:r>
              <a:rPr lang="ru-RU" sz="3600" b="1" i="1" dirty="0" smtClean="0"/>
              <a:t>…»</a:t>
            </a:r>
            <a:endParaRPr lang="ru-RU" sz="3600" b="1" i="1" dirty="0"/>
          </a:p>
        </p:txBody>
      </p:sp>
      <p:pic>
        <p:nvPicPr>
          <p:cNvPr id="7171" name="Picture 3" descr="C:\Users\Татьяна\Desktop\PICT01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5122025" y="1699260"/>
            <a:ext cx="3395749" cy="4526280"/>
          </a:xfrm>
          <a:prstGeom prst="rect">
            <a:avLst/>
          </a:prstGeom>
          <a:noFill/>
        </p:spPr>
      </p:pic>
      <p:pic>
        <p:nvPicPr>
          <p:cNvPr id="2050" name="Picture 2" descr="C:\Users\Татьяна\Desktop\PICT001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0" y="1600200"/>
            <a:ext cx="35433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95276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Маша увлекается изобразительным искусством , в том числе и графикой…</a:t>
            </a:r>
            <a:endParaRPr lang="ru-RU" b="1" i="1" dirty="0"/>
          </a:p>
        </p:txBody>
      </p:sp>
      <p:pic>
        <p:nvPicPr>
          <p:cNvPr id="8194" name="Picture 2" descr="C:\Users\Татьяна\Desktop\Фото0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285720" y="3071810"/>
            <a:ext cx="4191000" cy="3143250"/>
          </a:xfrm>
          <a:prstGeom prst="rect">
            <a:avLst/>
          </a:prstGeom>
          <a:noFill/>
        </p:spPr>
      </p:pic>
      <p:pic>
        <p:nvPicPr>
          <p:cNvPr id="8195" name="Picture 3" descr="C:\Users\Татьяна\Desktop\Фото0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4572000" y="3071810"/>
            <a:ext cx="4191029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 живописью…</a:t>
            </a:r>
            <a:endParaRPr lang="ru-RU" b="1" i="1" dirty="0"/>
          </a:p>
        </p:txBody>
      </p:sp>
      <p:pic>
        <p:nvPicPr>
          <p:cNvPr id="11266" name="Picture 2" descr="C:\Users\Татьяна\Desktop\Фото00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76300" y="1930400"/>
            <a:ext cx="3048000" cy="4064000"/>
          </a:xfrm>
          <a:prstGeom prst="rect">
            <a:avLst/>
          </a:prstGeom>
          <a:noFill/>
        </p:spPr>
      </p:pic>
      <p:pic>
        <p:nvPicPr>
          <p:cNvPr id="11267" name="Picture 3" descr="C:\Users\Татьяна\Desktop\Фото03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5048250" y="1600200"/>
            <a:ext cx="35433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Дружба и доброта – </a:t>
            </a:r>
            <a:br>
              <a:rPr lang="ru-RU" b="1" i="1" dirty="0" smtClean="0"/>
            </a:br>
            <a:r>
              <a:rPr lang="ru-RU" b="1" i="1" dirty="0" smtClean="0"/>
              <a:t>                                         главная тема</a:t>
            </a:r>
            <a:endParaRPr lang="ru-RU" b="1" i="1" dirty="0"/>
          </a:p>
        </p:txBody>
      </p:sp>
      <p:pic>
        <p:nvPicPr>
          <p:cNvPr id="9218" name="Picture 2" descr="C:\Users\Татьяна\Desktop\Фото02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628650" y="1600200"/>
            <a:ext cx="3543300" cy="4724400"/>
          </a:xfrm>
          <a:prstGeom prst="rect">
            <a:avLst/>
          </a:prstGeom>
          <a:noFill/>
        </p:spPr>
      </p:pic>
      <p:pic>
        <p:nvPicPr>
          <p:cNvPr id="9219" name="Picture 3" descr="C:\Users\Татьяна\Desktop\Фото0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5048250" y="1600200"/>
            <a:ext cx="35433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920880" cy="201278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Маша поёт, учится играть на гитаре, занимается плаванием, имеет медали за призовые места по каратэ и …</a:t>
            </a:r>
            <a:endParaRPr lang="ru-RU" sz="3200" b="1" i="1" dirty="0"/>
          </a:p>
        </p:txBody>
      </p:sp>
      <p:pic>
        <p:nvPicPr>
          <p:cNvPr id="13314" name="Picture 2" descr="C:\Users\Татьяна\Desktop\Фото01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1043608" y="2347808"/>
            <a:ext cx="3168352" cy="3846560"/>
          </a:xfrm>
          <a:prstGeom prst="rect">
            <a:avLst/>
          </a:prstGeom>
          <a:noFill/>
        </p:spPr>
      </p:pic>
      <p:pic>
        <p:nvPicPr>
          <p:cNvPr id="13315" name="Picture 3" descr="C:\Users\Татьяна\Desktop\Фото00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5220072" y="2316563"/>
            <a:ext cx="3096344" cy="3942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1037800"/>
          </a:xfrm>
        </p:spPr>
        <p:txBody>
          <a:bodyPr/>
          <a:lstStyle/>
          <a:p>
            <a:pPr algn="ctr"/>
            <a:r>
              <a:rPr lang="ru-RU" b="1" i="1" dirty="0" smtClean="0"/>
              <a:t>Имеет  заслуженные  грамоты</a:t>
            </a:r>
            <a:endParaRPr lang="ru-RU" b="1" i="1" dirty="0"/>
          </a:p>
        </p:txBody>
      </p:sp>
      <p:pic>
        <p:nvPicPr>
          <p:cNvPr id="5" name="Рисунок 4" descr="F:\PICT0019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1928802"/>
            <a:ext cx="350046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686800" cy="84124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4247332" cy="635670"/>
          </a:xfrm>
        </p:spPr>
        <p:txBody>
          <a:bodyPr>
            <a:noAutofit/>
          </a:bodyPr>
          <a:lstStyle/>
          <a:p>
            <a:r>
              <a:rPr lang="ru-RU" sz="3600" i="1" u="sng" dirty="0" err="1" smtClean="0"/>
              <a:t>Тулина</a:t>
            </a:r>
            <a:r>
              <a:rPr lang="ru-RU" sz="3600" i="1" u="sng" dirty="0" smtClean="0"/>
              <a:t>  Маша </a:t>
            </a:r>
            <a:endParaRPr lang="ru-RU" sz="3600" i="1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14282" y="1000108"/>
            <a:ext cx="4357718" cy="5126055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«Мама ласково называет меня по утрам, когда говорит:  «Подъём, котёнок!»</a:t>
            </a:r>
          </a:p>
          <a:p>
            <a:r>
              <a:rPr lang="ru-RU" sz="2800" b="1" i="1" dirty="0" smtClean="0"/>
              <a:t>«Пожалуй, эта идея самая лучшая: я подарю маме подарок, который её будет всегда радовать. Она, я знаю точно, будет его хранить всю свою жизнь. А может в будущем будет рассказывать моим детям? </a:t>
            </a:r>
            <a:endParaRPr lang="ru-RU" sz="2800" b="1" i="1" dirty="0"/>
          </a:p>
        </p:txBody>
      </p:sp>
      <p:pic>
        <p:nvPicPr>
          <p:cNvPr id="4098" name="Picture 2" descr="C:\Users\Татьяна\Desktop\PICT00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499992" y="404664"/>
            <a:ext cx="4015432" cy="5353909"/>
          </a:xfrm>
          <a:prstGeom prst="round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b="1" i="1" dirty="0" smtClean="0"/>
              <a:t>Творческий проект: «Котёнок»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4643470" cy="3681418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3360"/>
              </a:lnSpc>
              <a:buNone/>
            </a:pPr>
            <a:r>
              <a:rPr lang="en-US" b="1" dirty="0" smtClean="0"/>
              <a:t>  </a:t>
            </a:r>
          </a:p>
          <a:p>
            <a:pPr>
              <a:lnSpc>
                <a:spcPts val="3360"/>
              </a:lnSpc>
              <a:buNone/>
            </a:pPr>
            <a:r>
              <a:rPr lang="ru-RU" sz="2400" b="1" dirty="0" smtClean="0"/>
              <a:t>Районный конкурс </a:t>
            </a:r>
            <a:r>
              <a:rPr lang="en-US" sz="2400" b="1" dirty="0" smtClean="0"/>
              <a:t> </a:t>
            </a:r>
            <a:r>
              <a:rPr lang="ru-RU" sz="2400" b="1" dirty="0" smtClean="0"/>
              <a:t>проектов</a:t>
            </a:r>
            <a:r>
              <a:rPr lang="en-US" sz="2400" b="1" dirty="0" smtClean="0"/>
              <a:t>  </a:t>
            </a:r>
            <a:r>
              <a:rPr lang="ru-RU" sz="2400" b="1" dirty="0" smtClean="0"/>
              <a:t>по технологии:   </a:t>
            </a:r>
            <a:endParaRPr lang="en-US" sz="2400" b="1" dirty="0" smtClean="0"/>
          </a:p>
          <a:p>
            <a:pPr>
              <a:lnSpc>
                <a:spcPts val="3360"/>
              </a:lnSpc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				</a:t>
            </a:r>
            <a:r>
              <a:rPr lang="ru-RU" sz="3600" b="1" dirty="0" smtClean="0">
                <a:solidFill>
                  <a:srgbClr val="C00000"/>
                </a:solidFill>
              </a:rPr>
              <a:t>2 место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sz="1400" b="1" dirty="0" smtClean="0"/>
              <a:t>          </a:t>
            </a:r>
            <a:endParaRPr lang="en-US" sz="1400" b="1" dirty="0" smtClean="0"/>
          </a:p>
          <a:p>
            <a:pPr algn="just">
              <a:buNone/>
            </a:pPr>
            <a:endParaRPr lang="en-US" sz="1400" b="1" dirty="0" smtClean="0"/>
          </a:p>
          <a:p>
            <a:pPr algn="just">
              <a:buNone/>
            </a:pPr>
            <a:endParaRPr lang="en-US" sz="1400" b="1" dirty="0" smtClean="0"/>
          </a:p>
          <a:p>
            <a:pPr algn="just">
              <a:buNone/>
            </a:pPr>
            <a:endParaRPr lang="en-US" sz="1400" b="1" dirty="0" smtClean="0"/>
          </a:p>
          <a:p>
            <a:pPr algn="just">
              <a:buNone/>
            </a:pPr>
            <a:endParaRPr lang="en-US" sz="1400" b="1" dirty="0" smtClean="0"/>
          </a:p>
          <a:p>
            <a:pPr algn="just">
              <a:buNone/>
            </a:pPr>
            <a:endParaRPr lang="en-US" sz="1400" b="1" dirty="0" smtClean="0"/>
          </a:p>
          <a:p>
            <a:pPr algn="just">
              <a:buNone/>
            </a:pPr>
            <a:r>
              <a:rPr lang="ru-RU" sz="1800" b="1" dirty="0" smtClean="0"/>
              <a:t>Приказ №71 </a:t>
            </a:r>
            <a:r>
              <a:rPr lang="en-US" sz="1800" b="1" dirty="0" smtClean="0"/>
              <a:t> </a:t>
            </a:r>
            <a:r>
              <a:rPr lang="ru-RU" sz="1800" b="1" dirty="0" smtClean="0"/>
              <a:t>от 05.05. 2010 года</a:t>
            </a:r>
            <a:endParaRPr lang="ru-RU" sz="1800" b="1" dirty="0"/>
          </a:p>
        </p:txBody>
      </p:sp>
      <p:pic>
        <p:nvPicPr>
          <p:cNvPr id="1026" name="Picture 2" descr="C:\Users\Татьяна\Desktop\PICT013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1285860"/>
            <a:ext cx="4071934" cy="5214974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5016"/>
            <a:ext cx="5710496" cy="5207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Картина: «Котёнок»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Татьяна\Desktop\PICT01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4857752" y="357166"/>
            <a:ext cx="3913214" cy="5217619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28596" y="642918"/>
            <a:ext cx="4283968" cy="26642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5000" b="1" i="1" dirty="0" smtClean="0">
                <a:solidFill>
                  <a:schemeClr val="accent6">
                    <a:lumMod val="50000"/>
                  </a:schemeClr>
                </a:solidFill>
              </a:rPr>
              <a:t>«Моя задача – изготовить картину»</a:t>
            </a:r>
            <a:endParaRPr kumimoji="0" lang="ru-RU" sz="50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Цели проекта: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600" b="1" i="1" dirty="0" smtClean="0"/>
              <a:t>1. Оценить свои возможности в творческой деятельности;</a:t>
            </a:r>
          </a:p>
          <a:p>
            <a:pPr marL="514350" indent="-514350">
              <a:buNone/>
            </a:pPr>
            <a:r>
              <a:rPr lang="ru-RU" sz="3600" b="1" i="1" dirty="0" smtClean="0"/>
              <a:t>2. Разработать проект от возникновения идеи до реального результата;</a:t>
            </a:r>
          </a:p>
          <a:p>
            <a:pPr marL="514350" indent="-514350">
              <a:buNone/>
            </a:pPr>
            <a:r>
              <a:rPr lang="ru-RU" sz="3600" b="1" i="1" dirty="0" smtClean="0"/>
              <a:t>3. Принести радость родным людям;</a:t>
            </a:r>
          </a:p>
          <a:p>
            <a:pPr marL="514350" indent="-514350">
              <a:buNone/>
            </a:pPr>
            <a:r>
              <a:rPr lang="ru-RU" sz="3600" b="1" i="1" dirty="0" smtClean="0"/>
              <a:t>4. Оценить проделанную работу;</a:t>
            </a:r>
          </a:p>
          <a:p>
            <a:pPr marL="514350" indent="-514350">
              <a:buNone/>
            </a:pPr>
            <a:r>
              <a:rPr lang="ru-RU" sz="3600" b="1" i="1" dirty="0" smtClean="0"/>
              <a:t>5. Защитить творческий проект.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4E3B30"/>
                </a:solidFill>
              </a:rPr>
              <a:t>Любимые</a:t>
            </a:r>
            <a:r>
              <a:rPr lang="ru-RU" sz="4400" b="1" i="1" dirty="0" smtClean="0"/>
              <a:t> раскраски</a:t>
            </a:r>
            <a:endParaRPr lang="ru-RU" sz="4400" b="1" i="1" dirty="0"/>
          </a:p>
        </p:txBody>
      </p:sp>
      <p:pic>
        <p:nvPicPr>
          <p:cNvPr id="4098" name="Picture 2" descr="C:\Users\Татьяна\Desktop\PICT014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702425" y="1699260"/>
            <a:ext cx="3395749" cy="452628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4099" name="Picture 3" descr="C:\Users\Татьяна\Desktop\PICT013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5122025" y="1699260"/>
            <a:ext cx="3395749" cy="4526280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Опорная схема размышления проекта</a:t>
            </a:r>
            <a:endParaRPr lang="ru-RU" b="1" i="1" dirty="0"/>
          </a:p>
        </p:txBody>
      </p:sp>
      <p:pic>
        <p:nvPicPr>
          <p:cNvPr id="6146" name="Picture 2" descr="C:\Users\Татьяна\Desktop\PICT014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92971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/>
              <a:t>Основные требования к изготовлению подарка: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ru-RU" b="1" i="1" dirty="0" smtClean="0"/>
          </a:p>
          <a:p>
            <a:pPr marL="514350" indent="-514350">
              <a:buAutoNum type="arabicPeriod"/>
            </a:pPr>
            <a:r>
              <a:rPr lang="ru-RU" sz="3600" b="1" i="1" dirty="0" smtClean="0"/>
              <a:t>Должен быть красивым;</a:t>
            </a:r>
          </a:p>
          <a:p>
            <a:pPr marL="514350" indent="-514350">
              <a:buAutoNum type="arabicPeriod" startAt="2"/>
            </a:pPr>
            <a:r>
              <a:rPr lang="ru-RU" sz="3600" b="1" i="1" dirty="0" smtClean="0"/>
              <a:t>Работа сделана аккуратно;</a:t>
            </a:r>
          </a:p>
          <a:p>
            <a:pPr marL="514350" indent="-514350">
              <a:buAutoNum type="arabicPeriod" startAt="2"/>
            </a:pPr>
            <a:r>
              <a:rPr lang="ru-RU" sz="3600" b="1" i="1" dirty="0" smtClean="0"/>
              <a:t> Работа не должна быть дорогой;</a:t>
            </a:r>
          </a:p>
          <a:p>
            <a:pPr marL="514350" indent="-514350">
              <a:buAutoNum type="arabicPeriod" startAt="3"/>
            </a:pPr>
            <a:r>
              <a:rPr lang="ru-RU" sz="3600" b="1" i="1" dirty="0" smtClean="0"/>
              <a:t>Картина должна быть веселой и доброй.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487</TotalTime>
  <Words>569</Words>
  <Application>Microsoft Office PowerPoint</Application>
  <PresentationFormat>Экран (4:3)</PresentationFormat>
  <Paragraphs>117</Paragraphs>
  <Slides>27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Трек</vt:lpstr>
      <vt:lpstr>Муниципальное общеобразовательное учреждение  «Средняя общеобразовательная школа  №61»</vt:lpstr>
      <vt:lpstr>Лоскутное шитьё</vt:lpstr>
      <vt:lpstr>Тулина  Маша </vt:lpstr>
      <vt:lpstr>Творческий проект: «Котёнок»</vt:lpstr>
      <vt:lpstr>Картина: «Котёнок»</vt:lpstr>
      <vt:lpstr>Цели проекта:</vt:lpstr>
      <vt:lpstr>Любимые раскраски</vt:lpstr>
      <vt:lpstr>Опорная схема размышления проекта</vt:lpstr>
      <vt:lpstr>Основные требования к изготовлению подарка:</vt:lpstr>
      <vt:lpstr>Материалы</vt:lpstr>
      <vt:lpstr>Для  изготовления работы необходимо:</vt:lpstr>
      <vt:lpstr>Инструменты и приспособления:</vt:lpstr>
      <vt:lpstr>Правила безопасности при работе</vt:lpstr>
      <vt:lpstr>Затраты на изготовление творческой  работы составили  97 рублей</vt:lpstr>
      <vt:lpstr>Маша – человек увлеченный</vt:lpstr>
      <vt:lpstr>Капитан команды</vt:lpstr>
      <vt:lpstr>Как всегда в центре событий</vt:lpstr>
      <vt:lpstr>Её Работы:</vt:lpstr>
      <vt:lpstr>из природного материала </vt:lpstr>
      <vt:lpstr>«Все, что было под рукой»</vt:lpstr>
      <vt:lpstr>«Мягкую игрушку сшить легко, а работы из соломы для меня пока сложноваты…»</vt:lpstr>
      <vt:lpstr>Маша увлекается изобразительным искусством , в том числе и графикой…</vt:lpstr>
      <vt:lpstr>И живописью…</vt:lpstr>
      <vt:lpstr>Дружба и доброта –                                           главная тема</vt:lpstr>
      <vt:lpstr>Маша поёт, учится играть на гитаре, занимается плаванием, имеет медали за призовые места по каратэ и …</vt:lpstr>
      <vt:lpstr>Имеет  заслуженные  грамоты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ОБЩЕОБРАЗОВАТЕЛЬНОЕ УЧРЕЖДЕНИЕ  «СРЕДНЯЯ ОБЩЕОБРАЗОВАТЕЛЬНАЯ  ШКОЛА №61».</dc:title>
  <dc:creator>Татьяна</dc:creator>
  <cp:lastModifiedBy>sar-reznik.en</cp:lastModifiedBy>
  <cp:revision>128</cp:revision>
  <dcterms:created xsi:type="dcterms:W3CDTF">2011-02-03T19:22:17Z</dcterms:created>
  <dcterms:modified xsi:type="dcterms:W3CDTF">2011-08-15T05:18:27Z</dcterms:modified>
</cp:coreProperties>
</file>