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3" r:id="rId2"/>
    <p:sldId id="257" r:id="rId3"/>
    <p:sldId id="258" r:id="rId4"/>
    <p:sldId id="260" r:id="rId5"/>
    <p:sldId id="264" r:id="rId6"/>
    <p:sldId id="265" r:id="rId7"/>
    <p:sldId id="266" r:id="rId8"/>
    <p:sldId id="321" r:id="rId9"/>
    <p:sldId id="322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329" r:id="rId24"/>
    <p:sldId id="330" r:id="rId25"/>
    <p:sldId id="331" r:id="rId26"/>
    <p:sldId id="332" r:id="rId27"/>
    <p:sldId id="333" r:id="rId28"/>
    <p:sldId id="32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30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062B-95EF-4066-93FC-1166104A9F5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975F-186B-45C2-A389-9C0A4356A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1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Тема урока сегодня «Техника выполнения чертежей и правила их оформления». Рассмотрим и выясним, какие правила применяются при выполнении чертежа.</a:t>
            </a:r>
            <a:r>
              <a:rPr lang="ru-RU" sz="1200" b="1" dirty="0" smtClean="0"/>
              <a:t> </a:t>
            </a:r>
            <a:r>
              <a:rPr lang="ru-RU" sz="1200" b="0" dirty="0" smtClean="0"/>
              <a:t>Для удобства выполнения и изучения технической документации установлены общие правила по её разработке и оформлению.</a:t>
            </a:r>
          </a:p>
          <a:p>
            <a:r>
              <a:rPr lang="ru-RU" dirty="0" smtClean="0"/>
              <a:t>Каждый чертёжный документ выполняется по единым правилам – стандартам. В нашей стране приняты и действуют государственные стандарты Единой конструкторской документации – ЕСКД. Что же</a:t>
            </a:r>
            <a:r>
              <a:rPr lang="ru-RU" baseline="0" dirty="0" smtClean="0"/>
              <a:t> </a:t>
            </a:r>
            <a:r>
              <a:rPr lang="ru-RU" dirty="0" smtClean="0"/>
              <a:t>такое стандарт?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sng" dirty="0" smtClean="0">
                <a:solidFill>
                  <a:srgbClr val="C00000"/>
                </a:solidFill>
              </a:rPr>
              <a:t>Стандарт ЕСКД</a:t>
            </a:r>
            <a:r>
              <a:rPr lang="ru-RU" sz="1200" b="1" dirty="0" smtClean="0">
                <a:solidFill>
                  <a:srgbClr val="C00000"/>
                </a:solidFill>
              </a:rPr>
              <a:t> – ЕДИНАЯ СИСТЕМА КОНСТРУКТОРСКОЙ ДОКУМЕНТАЦИИ</a:t>
            </a:r>
            <a:r>
              <a:rPr lang="ru-RU" sz="1200" b="1" dirty="0" smtClean="0"/>
              <a:t>– это нормативный документ, устанавливающий единые правила выполнения и оформления конструкторских документов для всех отраслей промышленности, строительства, транспорта и учебных заведений, утверждённый компетентным органом – Государственным комитетом по стандартизации.</a:t>
            </a:r>
            <a:endParaRPr lang="ru-RU" sz="1200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Стандарты установлены не только на конструкторские документы, но и на отдельные виды продукции, выпускаемые нашими предприятиями. Государственные стандарты (ГОСТ) обязательны для всех предприятий и отдельных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РАЗОМКНУТАЯ ЛИНИЯ </a:t>
            </a:r>
          </a:p>
          <a:p>
            <a:r>
              <a:rPr lang="ru-RU" dirty="0" smtClean="0"/>
              <a:t>Толщина разомкнутой линии от </a:t>
            </a:r>
            <a:r>
              <a:rPr lang="ru-RU" dirty="0" smtClean="0"/>
              <a:t>S до </a:t>
            </a:r>
            <a:r>
              <a:rPr lang="ru-RU" dirty="0" smtClean="0"/>
              <a:t>1,5S</a:t>
            </a:r>
          </a:p>
          <a:p>
            <a:r>
              <a:rPr lang="ru-RU" dirty="0" smtClean="0"/>
              <a:t>Применяется для изображений места секущей плоскости при построении сечений и разрезов</a:t>
            </a:r>
          </a:p>
          <a:p>
            <a:r>
              <a:rPr lang="ru-RU" dirty="0" smtClean="0"/>
              <a:t>ШТРИХПУНКТИРНАЯ ТОНКАЯ С ДВУМЯ ТОЧКАМИ ЛИНИЯ </a:t>
            </a:r>
          </a:p>
          <a:p>
            <a:r>
              <a:rPr lang="ru-RU" dirty="0" smtClean="0"/>
              <a:t>Толщина линии от S/3 до S/2</a:t>
            </a:r>
          </a:p>
          <a:p>
            <a:r>
              <a:rPr lang="ru-RU" dirty="0" smtClean="0"/>
              <a:t>Применяется для изображения линий сгиба на развёртках</a:t>
            </a:r>
          </a:p>
          <a:p>
            <a:r>
              <a:rPr lang="ru-RU" dirty="0" smtClean="0"/>
              <a:t>СПЛОШНАЯ ТОНКАЯ С ИЗЛОМОМ ЛИНИЯ </a:t>
            </a:r>
          </a:p>
          <a:p>
            <a:r>
              <a:rPr lang="ru-RU" dirty="0" smtClean="0"/>
              <a:t>Толщина линии от S/3 до S/2</a:t>
            </a:r>
          </a:p>
          <a:p>
            <a:r>
              <a:rPr lang="ru-RU" dirty="0" smtClean="0"/>
              <a:t>Применяется для изображения длинных линий обрыва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2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Надписи, наносимые на чертежи и другие технические документы, должны выполняться стандартным шрифтом. Чертежные шрифты для всех отраслей промышленности и строительства устанавливает ГОСТ 2.304-81.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Шрифты бывают двух типов: типа А и типа Б, различающихся по параметрам. Основным параметром шрифта является его размер h - высота прописных букв в миллиметрах, измеренная по перпендикуляру к основанию строки. Следует применять следующие размеры шрифта: (1,8); 2,5; 3,5; 5; 7; 10; 14; 20; 28; 40; причем шрифт размера 1,8 допускается применять только для типа Б. На чертежах, выполненных карандашом, размер шрифта должен быть не менее 3,5.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7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/>
              <a:t>МАСШТАБ — это отношение линейных размеров изображения предмета на чертеже к его действительным размерам</a:t>
            </a:r>
            <a:r>
              <a:rPr lang="ru-RU" sz="1200" b="0" i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Масштабы подразделяют на три группы: масштабы уменьшения; натуральная величина; масштабы увеличения. Масштабы изображений на чертежах нужно выбирать из следующих рядов.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Обозначение масштаба состоит из буквы М и масштабного соотношения, например М2:1, M1:1; M1:2. В случае, если масштаб указывают в предназначенной для этого графе основной надписи чертежа, букву М опускают.</a:t>
            </a:r>
            <a:endParaRPr lang="ru-RU" sz="1200" b="0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Соблюдение государственных стандартов обязательно для всех отраслей промышленности, проектных организаций, научных учреждений  и т. д. Во всех учебных заведениях, где изучают инженерную графику, учебные чертежи выполняют по изложенным в ГОСТах правилам.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r>
              <a:rPr lang="ru-RU" dirty="0" smtClean="0"/>
              <a:t>Каждому стандарту присваивается свой номер с одновременным указанием года его регистрации.</a:t>
            </a:r>
          </a:p>
          <a:p>
            <a:r>
              <a:rPr lang="ru-RU" dirty="0" smtClean="0"/>
              <a:t>Стандарты время от времени пересматривают. Это связано с развитием техники и совершенствованием инженерной графики.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4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Чертежи выполняют на листах определённого размера. Стандартом (ГОСТ 2.301-68*)</a:t>
            </a:r>
            <a:r>
              <a:rPr lang="ru-RU" baseline="0" dirty="0" smtClean="0"/>
              <a:t> </a:t>
            </a:r>
            <a:r>
              <a:rPr lang="ru-RU" dirty="0" smtClean="0"/>
              <a:t>установлены форматы листов, которые обводят тонкой линией. В общеобразовательных учебных заведениях пользуются форматом, размеры которого 297 x 210 мм.</a:t>
            </a:r>
          </a:p>
          <a:p>
            <a:r>
              <a:rPr lang="ru-RU" dirty="0" smtClean="0"/>
              <a:t>Его обозначают А4.</a:t>
            </a:r>
            <a:endParaRPr lang="ru-RU" sz="1200" b="1" dirty="0" smtClean="0"/>
          </a:p>
          <a:p>
            <a:r>
              <a:rPr lang="ru-RU" sz="1200" b="0" dirty="0" smtClean="0">
                <a:cs typeface="Times New Roman" pitchFamily="18" charset="0"/>
              </a:rPr>
              <a:t>Формат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А4 </a:t>
            </a:r>
            <a:r>
              <a:rPr lang="ru-RU" sz="1200" b="0" dirty="0" smtClean="0">
                <a:cs typeface="Times New Roman" pitchFamily="18" charset="0"/>
              </a:rPr>
              <a:t>получается в результате многократного деления формата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А0,</a:t>
            </a:r>
            <a:r>
              <a:rPr lang="ru-RU" sz="1200" b="0" dirty="0" smtClean="0">
                <a:cs typeface="Times New Roman" pitchFamily="18" charset="0"/>
              </a:rPr>
              <a:t> площадь которого приблизительно равна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1м</a:t>
            </a:r>
            <a:r>
              <a:rPr lang="en-US" sz="1200" b="0" dirty="0" smtClean="0">
                <a:solidFill>
                  <a:srgbClr val="C00000"/>
                </a:solidFill>
                <a:cs typeface="Times New Roman" pitchFamily="18" charset="0"/>
              </a:rPr>
              <a:t>²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2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ru-RU" sz="1200" b="0" dirty="0" smtClean="0">
                <a:cs typeface="Times New Roman" pitchFamily="18" charset="0"/>
              </a:rPr>
              <a:t>Каждый чертёж оформляется </a:t>
            </a:r>
            <a:r>
              <a:rPr lang="ru-RU" sz="1200" b="0" i="1" u="sng" dirty="0" smtClean="0">
                <a:solidFill>
                  <a:srgbClr val="C00000"/>
                </a:solidFill>
                <a:cs typeface="Times New Roman" pitchFamily="18" charset="0"/>
              </a:rPr>
              <a:t>рамкой</a:t>
            </a:r>
            <a:r>
              <a:rPr lang="ru-RU" sz="1200" b="0" dirty="0" smtClean="0">
                <a:cs typeface="Times New Roman" pitchFamily="18" charset="0"/>
              </a:rPr>
              <a:t>, которая ограничивает его поле и проводится сверху, снизу и справа на расстоянии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5 мм </a:t>
            </a:r>
            <a:r>
              <a:rPr lang="ru-RU" sz="1200" b="0" dirty="0" smtClean="0">
                <a:cs typeface="Times New Roman" pitchFamily="18" charset="0"/>
              </a:rPr>
              <a:t>от кромки листа бумаги, а слева –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20 мм.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cs typeface="Times New Roman" pitchFamily="18" charset="0"/>
              </a:rPr>
              <a:t>В правом нижнем углу чертежа размещают </a:t>
            </a:r>
            <a:r>
              <a:rPr lang="ru-RU" sz="1200" b="0" i="1" u="sng" dirty="0" smtClean="0">
                <a:solidFill>
                  <a:srgbClr val="C00000"/>
                </a:solidFill>
                <a:cs typeface="Times New Roman" pitchFamily="18" charset="0"/>
              </a:rPr>
              <a:t>основную надпись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2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чертежах в правом нижнем углу располагают основную надпись. Форму, размеры и содержание её устанавливает стандарт (ГОСТ 2.104-68*).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5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учебных школьных чертежах основная надпись выполняется в упрощённом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2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производстве, согласно ГОСТ 2.301 – 68, листы формата А4 располагают только вертикально. В учебных общеобразовательных заведениях их используют как вертикально, так и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выполнении чертежей применяют линии различной толщины и начертания. Каждая линия имеет своё назначение. Посмотрите на два изображения. На ваш взгляд, какой из этих изображений понятнее для чтения?</a:t>
            </a:r>
          </a:p>
          <a:p>
            <a:r>
              <a:rPr lang="ru-RU" dirty="0" smtClean="0"/>
              <a:t> Рассмотрим линии, которые применяются для выполнения чертежей. Рассмотрим линии, которые применяются для выполнения чертежей.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0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СПЛОШНАЯ ТОЛСТАЯ ОСНОВНАЯ ЛИНИЯ</a:t>
            </a:r>
          </a:p>
          <a:p>
            <a:r>
              <a:rPr lang="ru-RU" dirty="0" smtClean="0"/>
              <a:t>Толщина сплошной основной линии (S) выбирается в пределах от 0,5 до 1,4 мм</a:t>
            </a:r>
          </a:p>
          <a:p>
            <a:r>
              <a:rPr lang="ru-RU" dirty="0" smtClean="0"/>
              <a:t>Применяется для изображения видимого контура предмета, оформления рамки поля чертежа и граф основной надписи</a:t>
            </a:r>
          </a:p>
          <a:p>
            <a:r>
              <a:rPr lang="ru-RU" dirty="0" smtClean="0"/>
              <a:t>ШТРИХОВАЯ ЛИНИЯ </a:t>
            </a:r>
          </a:p>
          <a:p>
            <a:r>
              <a:rPr lang="ru-RU" dirty="0" smtClean="0"/>
              <a:t>Толщина линии от S/3 до S/2.</a:t>
            </a:r>
          </a:p>
          <a:p>
            <a:r>
              <a:rPr lang="ru-RU" dirty="0" smtClean="0"/>
              <a:t>Длину штриха выбирают от 2 до 8 мм, расстояние между штрихами от 1 до 2 мм</a:t>
            </a:r>
          </a:p>
          <a:p>
            <a:r>
              <a:rPr lang="ru-RU" dirty="0" smtClean="0"/>
              <a:t>Применяется для изображения линий невидимого контура предмета.</a:t>
            </a:r>
          </a:p>
          <a:p>
            <a:r>
              <a:rPr lang="ru-RU" dirty="0" smtClean="0"/>
              <a:t>СПЛОШНАЯ ТОНКАЯ ЛИНИЯ </a:t>
            </a:r>
          </a:p>
          <a:p>
            <a:r>
              <a:rPr lang="ru-RU" dirty="0" smtClean="0"/>
              <a:t>Толщина тонкой линии от S/3 до S/2</a:t>
            </a:r>
          </a:p>
          <a:p>
            <a:r>
              <a:rPr lang="ru-RU" dirty="0" smtClean="0"/>
              <a:t>Применяется для нанесения выносных и размерных линий, нанесения штриховки, проведения полок линий - выносок</a:t>
            </a:r>
          </a:p>
          <a:p>
            <a:r>
              <a:rPr lang="ru-RU" dirty="0" smtClean="0"/>
              <a:t>ШТРИХПУНКТИРНАЯ ТОНКАЯ ЛИНИЯ </a:t>
            </a:r>
          </a:p>
          <a:p>
            <a:r>
              <a:rPr lang="ru-RU" dirty="0" smtClean="0"/>
              <a:t>Толщина штрихпунктирной линии от S/3 до S/2</a:t>
            </a:r>
          </a:p>
          <a:p>
            <a:r>
              <a:rPr lang="ru-RU" dirty="0" smtClean="0"/>
              <a:t>Применяется для осевых и центровых линий</a:t>
            </a:r>
          </a:p>
          <a:p>
            <a:r>
              <a:rPr lang="ru-RU" dirty="0" smtClean="0"/>
              <a:t>СПЛОШНАЯ ВОЛНИСТАЯ ЛИНИЯ </a:t>
            </a:r>
          </a:p>
          <a:p>
            <a:r>
              <a:rPr lang="ru-RU" dirty="0" smtClean="0"/>
              <a:t>Толщина волнистой линии от S/3 до S/2</a:t>
            </a:r>
          </a:p>
          <a:p>
            <a:r>
              <a:rPr lang="ru-RU" dirty="0" smtClean="0"/>
              <a:t>Применяется для изображения линий обрыва, разграничения вида и разреза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6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6F19-A470-4744-99B7-6B8FB533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419E-973C-4097-B34C-5C9B696B35C6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annet.jimd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33266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48" t="37225" r="53977" b="2140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0675" y="521385"/>
            <a:ext cx="831968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  <a:endParaRPr lang="ru-RU" sz="40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9552" y="4221088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 l="18601" t="31770" r="68406" b="53110"/>
          <a:stretch>
            <a:fillRect/>
          </a:stretch>
        </p:blipFill>
        <p:spPr bwMode="auto">
          <a:xfrm>
            <a:off x="6876256" y="5208732"/>
            <a:ext cx="2267744" cy="16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1762893" y="1544414"/>
            <a:ext cx="6240463" cy="3757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096268" y="1638076"/>
            <a:ext cx="5802313" cy="355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845818" y="4541142"/>
            <a:ext cx="3022600" cy="648072"/>
            <a:chOff x="968" y="1672"/>
            <a:chExt cx="4056" cy="616"/>
          </a:xfrm>
        </p:grpSpPr>
        <p:pic>
          <p:nvPicPr>
            <p:cNvPr id="12328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29" name="Line 26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27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28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Line 29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30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Line 31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246163" y="404664"/>
            <a:ext cx="69127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ГОРИЗОНТАЛЬНОЕ РАСПОЛОЖЕНИЕ ФОРМАТА А4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 flipH="1">
            <a:off x="1307281" y="1553939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H="1">
            <a:off x="1280293" y="5290914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H="1">
            <a:off x="1319981" y="1539651"/>
            <a:ext cx="14287" cy="3736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 rot="-5400000">
            <a:off x="696094" y="3173188"/>
            <a:ext cx="9144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210</a:t>
            </a: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1745431" y="5303614"/>
            <a:ext cx="0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8014468" y="5263926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>
            <a:off x="1745431" y="5741764"/>
            <a:ext cx="6267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501331" y="5408389"/>
            <a:ext cx="8350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297</a:t>
            </a: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>
            <a:off x="1480318" y="2361976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>
            <a:off x="1785118" y="2361976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2102618" y="2361976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2089918" y="1898426"/>
            <a:ext cx="8477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20</a:t>
            </a:r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4129856" y="984026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4129061" y="1647601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>
            <a:off x="4129856" y="1514251"/>
            <a:ext cx="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3017018" y="53036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V="1">
            <a:off x="3016396" y="4497956"/>
            <a:ext cx="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V="1">
            <a:off x="3017018" y="5171851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Line 52"/>
          <p:cNvSpPr>
            <a:spLocks noChangeShapeType="1"/>
          </p:cNvSpPr>
          <p:nvPr/>
        </p:nvSpPr>
        <p:spPr bwMode="auto">
          <a:xfrm>
            <a:off x="7165156" y="2481039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>
            <a:off x="7430268" y="2840236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7866831" y="2838226"/>
            <a:ext cx="17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8012881" y="2825526"/>
            <a:ext cx="663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8158931" y="2481039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 rot="-5400000">
            <a:off x="3782988" y="1062607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 rot="-5400000">
            <a:off x="2671737" y="4563045"/>
            <a:ext cx="3730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 flipH="1" flipV="1">
            <a:off x="4586286" y="3978051"/>
            <a:ext cx="576064" cy="747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4580706" y="3978051"/>
            <a:ext cx="277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4515618" y="3606576"/>
            <a:ext cx="28479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ОСНОВНАЯ НАДПИСЬ</a:t>
            </a:r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H="1">
            <a:off x="4486250" y="1642838"/>
            <a:ext cx="436562" cy="1006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4" name="Line 64"/>
          <p:cNvSpPr>
            <a:spLocks noChangeShapeType="1"/>
          </p:cNvSpPr>
          <p:nvPr/>
        </p:nvSpPr>
        <p:spPr bwMode="auto">
          <a:xfrm>
            <a:off x="4474343" y="2652489"/>
            <a:ext cx="159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>
            <a:off x="4660081" y="2242914"/>
            <a:ext cx="140493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РАМКА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  <p:bldP spid="35863" grpId="0" animBg="1"/>
      <p:bldP spid="35873" grpId="0"/>
      <p:bldP spid="35874" grpId="0" animBg="1"/>
      <p:bldP spid="35875" grpId="0" animBg="1"/>
      <p:bldP spid="35876" grpId="0" animBg="1"/>
      <p:bldP spid="35877" grpId="0"/>
      <p:bldP spid="35878" grpId="0" animBg="1"/>
      <p:bldP spid="35879" grpId="0" animBg="1"/>
      <p:bldP spid="35880" grpId="0" animBg="1"/>
      <p:bldP spid="35881" grpId="0"/>
      <p:bldP spid="35882" grpId="0" animBg="1"/>
      <p:bldP spid="35883" grpId="0" animBg="1"/>
      <p:bldP spid="35884" grpId="0" animBg="1"/>
      <p:bldP spid="35885" grpId="0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3" grpId="0" animBg="1"/>
      <p:bldP spid="35894" grpId="0" animBg="1"/>
      <p:bldP spid="35895" grpId="0" animBg="1"/>
      <p:bldP spid="35896" grpId="0"/>
      <p:bldP spid="35897" grpId="0"/>
      <p:bldP spid="35898" grpId="0"/>
      <p:bldP spid="35899" grpId="0" animBg="1"/>
      <p:bldP spid="35900" grpId="0" animBg="1"/>
      <p:bldP spid="35901" grpId="0"/>
      <p:bldP spid="35903" grpId="0" animBg="1"/>
      <p:bldP spid="35904" grpId="0" animBg="1"/>
      <p:bldP spid="359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 rot="5400000">
            <a:off x="1675199" y="1717341"/>
            <a:ext cx="5510212" cy="403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 rot="5400000">
            <a:off x="1884349" y="1920876"/>
            <a:ext cx="5343189" cy="36127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589938" y="5877272"/>
            <a:ext cx="2760730" cy="512205"/>
            <a:chOff x="3589938" y="6114747"/>
            <a:chExt cx="2760730" cy="274730"/>
          </a:xfrm>
        </p:grpSpPr>
        <p:pic>
          <p:nvPicPr>
            <p:cNvPr id="1331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3600828" y="6130357"/>
              <a:ext cx="2739630" cy="24306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0" name="Line 21"/>
            <p:cNvSpPr>
              <a:spLocks noChangeShapeType="1"/>
            </p:cNvSpPr>
            <p:nvPr/>
          </p:nvSpPr>
          <p:spPr bwMode="auto">
            <a:xfrm>
              <a:off x="3589938" y="6289575"/>
              <a:ext cx="2760730" cy="3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22"/>
            <p:cNvSpPr>
              <a:spLocks noChangeShapeType="1"/>
            </p:cNvSpPr>
            <p:nvPr/>
          </p:nvSpPr>
          <p:spPr bwMode="auto">
            <a:xfrm>
              <a:off x="4924019" y="6114747"/>
              <a:ext cx="0" cy="271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23"/>
            <p:cNvSpPr>
              <a:spLocks noChangeShapeType="1"/>
            </p:cNvSpPr>
            <p:nvPr/>
          </p:nvSpPr>
          <p:spPr bwMode="auto">
            <a:xfrm>
              <a:off x="3589938" y="6203945"/>
              <a:ext cx="13340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24"/>
            <p:cNvSpPr>
              <a:spLocks noChangeShapeType="1"/>
            </p:cNvSpPr>
            <p:nvPr/>
          </p:nvSpPr>
          <p:spPr bwMode="auto">
            <a:xfrm>
              <a:off x="4069118" y="6114747"/>
              <a:ext cx="5445" cy="1783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25"/>
            <p:cNvSpPr>
              <a:spLocks noChangeShapeType="1"/>
            </p:cNvSpPr>
            <p:nvPr/>
          </p:nvSpPr>
          <p:spPr bwMode="auto">
            <a:xfrm flipH="1">
              <a:off x="4738881" y="6118315"/>
              <a:ext cx="0" cy="1748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26"/>
            <p:cNvSpPr>
              <a:spLocks noChangeShapeType="1"/>
            </p:cNvSpPr>
            <p:nvPr/>
          </p:nvSpPr>
          <p:spPr bwMode="auto">
            <a:xfrm>
              <a:off x="5588336" y="6293143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27"/>
            <p:cNvSpPr>
              <a:spLocks noChangeShapeType="1"/>
            </p:cNvSpPr>
            <p:nvPr/>
          </p:nvSpPr>
          <p:spPr bwMode="auto">
            <a:xfrm>
              <a:off x="5969502" y="6289575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Text Box 28"/>
          <p:cNvSpPr txBox="1">
            <a:spLocks noChangeArrowheads="1"/>
          </p:cNvSpPr>
          <p:nvPr/>
        </p:nvSpPr>
        <p:spPr bwMode="auto">
          <a:xfrm>
            <a:off x="1763688" y="332656"/>
            <a:ext cx="6097686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ВЕРТИКАЛЬНОЕ РАСПОЛОЖЕНИЕ ФОРМАТА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214341" y="1060416"/>
            <a:ext cx="343983" cy="789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11960" y="1844824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7984" y="14847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Рамка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203848" y="6926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203848" y="10527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827839" y="11407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5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68144" y="364502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444208" y="364502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88224" y="328498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47864" y="59492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47864" y="6487248"/>
            <a:ext cx="0" cy="332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033846" y="5831250"/>
            <a:ext cx="30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79712" y="35010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771800" y="350100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1581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</a:t>
            </a:r>
            <a:endParaRPr lang="ru-RU" sz="20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779912" y="5085184"/>
            <a:ext cx="64807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79912" y="5085184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79912" y="47251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Основная надпись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411760" y="3501008"/>
            <a:ext cx="36004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24" grpId="0"/>
      <p:bldP spid="29" grpId="0"/>
      <p:bldP spid="35" grpId="0"/>
      <p:bldP spid="40" grpId="0"/>
      <p:bldP spid="47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2483768" y="404664"/>
            <a:ext cx="4104456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ЛИНИИ  ЧЕРТЕЖА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401421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988" y="1316038"/>
            <a:ext cx="4114800" cy="4171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900112" y="5663208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правильно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292080" y="5661248"/>
            <a:ext cx="338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неправильно</a:t>
            </a:r>
          </a:p>
        </p:txBody>
      </p:sp>
      <p:cxnSp>
        <p:nvCxnSpPr>
          <p:cNvPr id="102" name="Прямая соединительная линия 101"/>
          <p:cNvCxnSpPr>
            <a:cxnSpLocks noChangeShapeType="1"/>
          </p:cNvCxnSpPr>
          <p:nvPr/>
        </p:nvCxnSpPr>
        <p:spPr bwMode="auto">
          <a:xfrm rot="5400000" flipH="1" flipV="1">
            <a:off x="4818856" y="1624807"/>
            <a:ext cx="3889375" cy="389096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4" name="Прямая соединительная линия 103"/>
          <p:cNvCxnSpPr>
            <a:cxnSpLocks noChangeShapeType="1"/>
          </p:cNvCxnSpPr>
          <p:nvPr/>
        </p:nvCxnSpPr>
        <p:spPr bwMode="auto">
          <a:xfrm rot="16200000" flipH="1">
            <a:off x="4782343" y="1850232"/>
            <a:ext cx="4005263" cy="35560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987824" y="865257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2.303 – 68*)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9" grpId="0"/>
      <p:bldP spid="100" grpId="0"/>
      <p:bldP spid="53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903413" y="3914775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852612" y="2852936"/>
            <a:ext cx="5599707" cy="125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928812" y="5054600"/>
            <a:ext cx="5595515" cy="30584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877272"/>
            <a:ext cx="61833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20"/>
          <p:cNvSpPr>
            <a:spLocks noChangeShapeType="1"/>
          </p:cNvSpPr>
          <p:nvPr/>
        </p:nvSpPr>
        <p:spPr bwMode="auto">
          <a:xfrm>
            <a:off x="1908175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21"/>
          <p:cNvSpPr>
            <a:spLocks noChangeShapeType="1"/>
          </p:cNvSpPr>
          <p:nvPr/>
        </p:nvSpPr>
        <p:spPr bwMode="auto">
          <a:xfrm>
            <a:off x="1979613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771800" y="332656"/>
            <a:ext cx="348925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ЧЕРТЕЖА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47800" y="2273300"/>
            <a:ext cx="6921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ШТРИХОВАЯ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ЛИНИЯ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447800" y="3352800"/>
            <a:ext cx="604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3. СПЛОШНАЯ ТОНКАЯ ЛИНИЯ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498600" y="4419600"/>
            <a:ext cx="598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4. ШТРИХПУНКТИРНАЯ ТОНКАЯ ЛИНИЯ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403648" y="5613400"/>
            <a:ext cx="591155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5. СПЛОШНАЯ ВОЛНИСТАЯ ЛИНИЯ</a:t>
            </a:r>
          </a:p>
        </p:txBody>
      </p:sp>
      <p:sp>
        <p:nvSpPr>
          <p:cNvPr id="17422" name="Text Box 28"/>
          <p:cNvSpPr txBox="1">
            <a:spLocks noChangeArrowheads="1"/>
          </p:cNvSpPr>
          <p:nvPr/>
        </p:nvSpPr>
        <p:spPr bwMode="auto">
          <a:xfrm>
            <a:off x="1438275" y="1268413"/>
            <a:ext cx="5619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473200" y="1358900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1. СПЛОШНАЯ ТОЛСТАЯ ОСНОВНАЯ ЛИНИЯ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91680" y="1916832"/>
            <a:ext cx="56886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73" grpId="0" build="allAtOnce"/>
      <p:bldP spid="20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31640" y="558800"/>
            <a:ext cx="73448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ЧЕРТЕЖА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(продолжение)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917700"/>
            <a:ext cx="716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6. РАЗОМКНУТАЯ ЛИНИЯ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048000" y="2590800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92200" y="3187700"/>
            <a:ext cx="7861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7. ШТРИХПУНКТИРНАЯ ТОНКАЯ С ДВУМЯ ТОЧКАМИ ЛИНИЯ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00" y="3860800"/>
            <a:ext cx="5547320" cy="248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04900" y="4445000"/>
            <a:ext cx="764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8. СПЛОШНАЯ ТОНКАЯ С ИЗЛОМОМ ЛИНИЯ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97200" y="5168900"/>
            <a:ext cx="2832100" cy="901700"/>
            <a:chOff x="1768" y="1536"/>
            <a:chExt cx="1784" cy="568"/>
          </a:xfrm>
        </p:grpSpPr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>
              <a:off x="1768" y="183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6"/>
            <p:cNvSpPr>
              <a:spLocks noChangeShapeType="1"/>
            </p:cNvSpPr>
            <p:nvPr/>
          </p:nvSpPr>
          <p:spPr bwMode="auto">
            <a:xfrm flipV="1">
              <a:off x="2496" y="1536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7"/>
            <p:cNvSpPr>
              <a:spLocks noChangeShapeType="1"/>
            </p:cNvSpPr>
            <p:nvPr/>
          </p:nvSpPr>
          <p:spPr bwMode="auto">
            <a:xfrm>
              <a:off x="2608" y="1544"/>
              <a:ext cx="184" cy="5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 flipV="1">
              <a:off x="2800" y="1800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29"/>
            <p:cNvSpPr>
              <a:spLocks noChangeShapeType="1"/>
            </p:cNvSpPr>
            <p:nvPr/>
          </p:nvSpPr>
          <p:spPr bwMode="auto">
            <a:xfrm>
              <a:off x="2912" y="1808"/>
              <a:ext cx="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992888" cy="6223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1. ОСНОВНАЯ СПЛОШНАЯ ТОЛСТАЯ ЛИНИЯ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755775" y="1052736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576" y="2060848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Применяется для изображения </a:t>
            </a:r>
            <a:r>
              <a:rPr lang="ru-RU" sz="2400" b="1" dirty="0">
                <a:solidFill>
                  <a:srgbClr val="C00000"/>
                </a:solidFill>
              </a:rPr>
              <a:t>видимого контура предмета</a:t>
            </a:r>
            <a:r>
              <a:rPr lang="ru-RU" sz="2400" b="1" dirty="0"/>
              <a:t>,     </a:t>
            </a:r>
            <a:r>
              <a:rPr lang="ru-RU" sz="2400" b="1" dirty="0">
                <a:solidFill>
                  <a:srgbClr val="C00000"/>
                </a:solidFill>
              </a:rPr>
              <a:t>оформления рамки поля чертежа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граф основной надписи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22984" y="3284984"/>
            <a:ext cx="5618162" cy="32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627784" y="3429000"/>
            <a:ext cx="4968875" cy="2951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801096" y="5805934"/>
            <a:ext cx="2795588" cy="5746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797921" y="6169472"/>
            <a:ext cx="2800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147296" y="5791647"/>
            <a:ext cx="0" cy="581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797921" y="5980559"/>
            <a:ext cx="1349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958384" y="5807522"/>
            <a:ext cx="0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291634" y="5777359"/>
            <a:ext cx="0" cy="40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7191871" y="6169472"/>
            <a:ext cx="0" cy="20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799759" y="6183758"/>
            <a:ext cx="0" cy="188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869359" y="4166047"/>
            <a:ext cx="132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869359" y="4862959"/>
            <a:ext cx="1336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6206034" y="4166047"/>
            <a:ext cx="0" cy="696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27584" y="1268760"/>
            <a:ext cx="80391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Толщина сплошной основной линии </a:t>
            </a:r>
            <a:r>
              <a:rPr lang="en-US" sz="2400" b="1" dirty="0">
                <a:solidFill>
                  <a:srgbClr val="CC3300"/>
                </a:solidFill>
              </a:rPr>
              <a:t>(S) </a:t>
            </a:r>
            <a:r>
              <a:rPr lang="ru-RU" sz="2400" b="1" dirty="0"/>
              <a:t>выбирается в пределах от</a:t>
            </a:r>
            <a:r>
              <a:rPr lang="ru-RU" sz="2400" b="1" dirty="0">
                <a:solidFill>
                  <a:srgbClr val="CC3300"/>
                </a:solidFill>
              </a:rPr>
              <a:t> 0,5 </a:t>
            </a:r>
            <a:r>
              <a:rPr lang="ru-RU" sz="2400" b="1" dirty="0"/>
              <a:t>до</a:t>
            </a:r>
            <a:r>
              <a:rPr lang="ru-RU" sz="2400" b="1" dirty="0">
                <a:solidFill>
                  <a:srgbClr val="CC3300"/>
                </a:solidFill>
              </a:rPr>
              <a:t> 1,4 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3933056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4149080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3707904" y="4509119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627784" y="5589240"/>
            <a:ext cx="43204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716016" y="3717032"/>
            <a:ext cx="216024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932040" y="3717032"/>
            <a:ext cx="36004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932040" y="3717032"/>
            <a:ext cx="23762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60032" y="34290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ВИДИМЫЙ КОНТУР ПРЕДМЕТА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059832" y="5589240"/>
            <a:ext cx="504056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059832" y="5589240"/>
            <a:ext cx="9361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59832" y="530120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РАМКА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292080" y="5517232"/>
            <a:ext cx="14401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92080" y="5517232"/>
            <a:ext cx="17281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20072" y="52292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ОСНОВНАЯ НАДПИСЬ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5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2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2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75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/>
      <p:bldP spid="12293" grpId="0" animBg="1"/>
      <p:bldP spid="12294" grpId="0" animBg="1"/>
      <p:bldP spid="12295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12" grpId="0" animBg="1"/>
      <p:bldP spid="12313" grpId="0" animBg="1"/>
      <p:bldP spid="12314" grpId="0" animBg="1"/>
      <p:bldP spid="12315" grpId="0"/>
      <p:bldP spid="27" grpId="0" animBg="1"/>
      <p:bldP spid="28" grpId="0" animBg="1"/>
      <p:bldP spid="12307" grpId="0" animBg="1"/>
      <p:bldP spid="39" grpId="0"/>
      <p:bldP spid="44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7164288" y="4005064"/>
            <a:ext cx="643508" cy="648072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15816" y="188640"/>
            <a:ext cx="3456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2. ШТРИХОВАЯ ЛИНИЯ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03648" y="692696"/>
            <a:ext cx="6635576" cy="23912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560" y="836712"/>
            <a:ext cx="827742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Толщина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r>
              <a:rPr lang="ru-RU" sz="2000" b="1" dirty="0">
                <a:solidFill>
                  <a:srgbClr val="CC3300"/>
                </a:solidFill>
              </a:rPr>
              <a:t>. </a:t>
            </a:r>
          </a:p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Длину штриха выбирают от </a:t>
            </a:r>
            <a:r>
              <a:rPr lang="ru-RU" sz="2000" b="1" dirty="0">
                <a:solidFill>
                  <a:srgbClr val="CC3300"/>
                </a:solidFill>
              </a:rPr>
              <a:t>2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8 мм</a:t>
            </a:r>
            <a:r>
              <a:rPr lang="ru-RU" sz="2000" b="1" dirty="0"/>
              <a:t>, расстояние между штрихами </a:t>
            </a:r>
            <a:endParaRPr lang="ru-RU" sz="2000" b="1" dirty="0" smtClean="0"/>
          </a:p>
          <a:p>
            <a:pPr algn="l"/>
            <a:r>
              <a:rPr lang="ru-RU" sz="2000" b="1" dirty="0" smtClean="0"/>
              <a:t>    от  </a:t>
            </a:r>
            <a:r>
              <a:rPr lang="ru-RU" sz="2000" b="1" dirty="0" smtClean="0">
                <a:solidFill>
                  <a:srgbClr val="CC3300"/>
                </a:solidFill>
              </a:rPr>
              <a:t>1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2 мм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584" y="1772816"/>
            <a:ext cx="80669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изображения линий невидимого </a:t>
            </a:r>
            <a:r>
              <a:rPr lang="ru-RU" sz="2000" b="1" dirty="0" smtClean="0"/>
              <a:t>контура предмета. </a:t>
            </a:r>
            <a:endParaRPr lang="ru-RU" sz="2000" b="1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5616" y="2349500"/>
            <a:ext cx="7729934" cy="4175844"/>
            <a:chOff x="1097" y="1752"/>
            <a:chExt cx="3539" cy="2041"/>
          </a:xfrm>
        </p:grpSpPr>
        <p:sp>
          <p:nvSpPr>
            <p:cNvPr id="20503" name="Rectangle 9"/>
            <p:cNvSpPr>
              <a:spLocks noChangeArrowheads="1"/>
            </p:cNvSpPr>
            <p:nvPr/>
          </p:nvSpPr>
          <p:spPr bwMode="auto">
            <a:xfrm>
              <a:off x="1097" y="1752"/>
              <a:ext cx="3539" cy="2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Rectangle 10"/>
            <p:cNvSpPr>
              <a:spLocks noChangeArrowheads="1"/>
            </p:cNvSpPr>
            <p:nvPr/>
          </p:nvSpPr>
          <p:spPr bwMode="auto">
            <a:xfrm>
              <a:off x="1423" y="1851"/>
              <a:ext cx="3130" cy="185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08" y="3360"/>
              <a:ext cx="1936" cy="360"/>
              <a:chOff x="968" y="1672"/>
              <a:chExt cx="4056" cy="616"/>
            </a:xfrm>
          </p:grpSpPr>
          <p:pic>
            <p:nvPicPr>
              <p:cNvPr id="2050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21" t="33443" r="4102" b="40599"/>
              <a:stretch>
                <a:fillRect/>
              </a:stretch>
            </p:blipFill>
            <p:spPr bwMode="auto">
              <a:xfrm>
                <a:off x="984" y="1707"/>
                <a:ext cx="4025" cy="54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0507" name="Line 13"/>
              <p:cNvSpPr>
                <a:spLocks noChangeShapeType="1"/>
              </p:cNvSpPr>
              <p:nvPr/>
            </p:nvSpPr>
            <p:spPr bwMode="auto">
              <a:xfrm>
                <a:off x="968" y="2064"/>
                <a:ext cx="4056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Line 14"/>
              <p:cNvSpPr>
                <a:spLocks noChangeShapeType="1"/>
              </p:cNvSpPr>
              <p:nvPr/>
            </p:nvSpPr>
            <p:spPr bwMode="auto">
              <a:xfrm>
                <a:off x="2928" y="1672"/>
                <a:ext cx="0" cy="6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Line 15"/>
              <p:cNvSpPr>
                <a:spLocks noChangeShapeType="1"/>
              </p:cNvSpPr>
              <p:nvPr/>
            </p:nvSpPr>
            <p:spPr bwMode="auto">
              <a:xfrm>
                <a:off x="968" y="1872"/>
                <a:ext cx="19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Line 16"/>
              <p:cNvSpPr>
                <a:spLocks noChangeShapeType="1"/>
              </p:cNvSpPr>
              <p:nvPr/>
            </p:nvSpPr>
            <p:spPr bwMode="auto">
              <a:xfrm>
                <a:off x="1672" y="1672"/>
                <a:ext cx="8" cy="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Line 17"/>
              <p:cNvSpPr>
                <a:spLocks noChangeShapeType="1"/>
              </p:cNvSpPr>
              <p:nvPr/>
            </p:nvSpPr>
            <p:spPr bwMode="auto">
              <a:xfrm flipH="1">
                <a:off x="2656" y="1680"/>
                <a:ext cx="0" cy="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Line 18"/>
              <p:cNvSpPr>
                <a:spLocks noChangeShapeType="1"/>
              </p:cNvSpPr>
              <p:nvPr/>
            </p:nvSpPr>
            <p:spPr bwMode="auto">
              <a:xfrm>
                <a:off x="3904" y="207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3" name="Line 19"/>
              <p:cNvSpPr>
                <a:spLocks noChangeShapeType="1"/>
              </p:cNvSpPr>
              <p:nvPr/>
            </p:nvSpPr>
            <p:spPr bwMode="auto">
              <a:xfrm>
                <a:off x="4464" y="2064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1720" y="3356992"/>
            <a:ext cx="6451600" cy="2006600"/>
            <a:chOff x="1120" y="2600"/>
            <a:chExt cx="4064" cy="1264"/>
          </a:xfrm>
        </p:grpSpPr>
        <p:sp>
          <p:nvSpPr>
            <p:cNvPr id="20496" name="Oval 21"/>
            <p:cNvSpPr>
              <a:spLocks noChangeArrowheads="1"/>
            </p:cNvSpPr>
            <p:nvPr/>
          </p:nvSpPr>
          <p:spPr bwMode="auto">
            <a:xfrm>
              <a:off x="4224" y="2912"/>
              <a:ext cx="632" cy="608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Oval 22"/>
            <p:cNvSpPr>
              <a:spLocks noChangeArrowheads="1"/>
            </p:cNvSpPr>
            <p:nvPr/>
          </p:nvSpPr>
          <p:spPr bwMode="auto">
            <a:xfrm>
              <a:off x="4016" y="2704"/>
              <a:ext cx="1056" cy="1024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Line 24"/>
            <p:cNvSpPr>
              <a:spLocks noChangeShapeType="1"/>
            </p:cNvSpPr>
            <p:nvPr/>
          </p:nvSpPr>
          <p:spPr bwMode="auto">
            <a:xfrm>
              <a:off x="1120" y="3190"/>
              <a:ext cx="2192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6"/>
            <p:cNvSpPr>
              <a:spLocks noChangeShapeType="1"/>
            </p:cNvSpPr>
            <p:nvPr/>
          </p:nvSpPr>
          <p:spPr bwMode="auto">
            <a:xfrm>
              <a:off x="3944" y="3208"/>
              <a:ext cx="1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>
              <a:off x="4544" y="2600"/>
              <a:ext cx="8" cy="1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Rectangle 25"/>
            <p:cNvSpPr>
              <a:spLocks noChangeArrowheads="1"/>
            </p:cNvSpPr>
            <p:nvPr/>
          </p:nvSpPr>
          <p:spPr bwMode="auto">
            <a:xfrm>
              <a:off x="1216" y="2888"/>
              <a:ext cx="1328" cy="600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2544" y="2712"/>
              <a:ext cx="728" cy="976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195736" y="4581128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2771800" y="3068960"/>
            <a:ext cx="537592" cy="9361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3302223" y="3075310"/>
            <a:ext cx="3479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75856" y="2636912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ЛИНИИ НЕВИДИМОГО КОНТУРА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2195736" y="4005064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60" grpId="0"/>
      <p:bldP spid="19461" grpId="0" animBg="1"/>
      <p:bldP spid="19462" grpId="0"/>
      <p:bldP spid="19463" grpId="0"/>
      <p:bldP spid="19486" grpId="0" animBg="1"/>
      <p:bldP spid="19489" grpId="0" animBg="1"/>
      <p:bldP spid="19490" grpId="0" animBg="1"/>
      <p:bldP spid="19491" grpId="0"/>
      <p:bldP spid="194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39552" y="199244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83768" y="188640"/>
            <a:ext cx="43204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3. СПЛОШНАЯ ТОНКАЯ ЛИНИЯ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879600" y="7493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54100" y="863600"/>
            <a:ext cx="707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Толщина тонкой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560" y="1295400"/>
            <a:ext cx="763284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нанесения </a:t>
            </a:r>
            <a:r>
              <a:rPr lang="ru-RU" sz="2000" b="1" dirty="0">
                <a:solidFill>
                  <a:srgbClr val="C00000"/>
                </a:solidFill>
              </a:rPr>
              <a:t>выносных</a:t>
            </a:r>
            <a:r>
              <a:rPr lang="ru-RU" sz="2000" b="1" dirty="0"/>
              <a:t> и </a:t>
            </a:r>
            <a:r>
              <a:rPr lang="ru-RU" sz="2000" b="1" dirty="0">
                <a:solidFill>
                  <a:srgbClr val="C00000"/>
                </a:solidFill>
              </a:rPr>
              <a:t>размерных</a:t>
            </a:r>
            <a:r>
              <a:rPr lang="ru-RU" sz="2000" b="1" dirty="0"/>
              <a:t> линий, нанесения </a:t>
            </a:r>
            <a:r>
              <a:rPr lang="ru-RU" sz="2000" b="1" dirty="0">
                <a:solidFill>
                  <a:srgbClr val="C00000"/>
                </a:solidFill>
              </a:rPr>
              <a:t>штриховки</a:t>
            </a:r>
            <a:r>
              <a:rPr lang="ru-RU" sz="2000" b="1" dirty="0"/>
              <a:t>, проведения полок </a:t>
            </a:r>
            <a:r>
              <a:rPr lang="ru-RU" sz="2000" b="1" dirty="0">
                <a:solidFill>
                  <a:srgbClr val="C00000"/>
                </a:solidFill>
              </a:rPr>
              <a:t>линий - выносок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38400"/>
            <a:ext cx="4086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152900" y="2781300"/>
            <a:ext cx="711200" cy="393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660900" y="2781300"/>
            <a:ext cx="1778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834500" y="2785691"/>
            <a:ext cx="239759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4644008" y="3861048"/>
            <a:ext cx="1296144" cy="36004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5181600" y="3861048"/>
            <a:ext cx="758552" cy="109195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940152" y="3861048"/>
            <a:ext cx="233471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3733800" y="5842000"/>
            <a:ext cx="622176" cy="6113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355976" y="6453336"/>
            <a:ext cx="2820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067300" y="2349500"/>
            <a:ext cx="287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ВЫНОСНЫЕ ЛИНИИ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940152" y="3501008"/>
            <a:ext cx="259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РАЗМЕРНЫЕ ЛИНИИ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499992" y="6165304"/>
            <a:ext cx="2880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НАНЕСЕНИЕ ШТРИХОВКИ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3" grpId="0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/>
      <p:bldP spid="24595" grpId="0"/>
      <p:bldP spid="24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917950"/>
            <a:ext cx="95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438" y="5065713"/>
            <a:ext cx="2295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867400" y="4191000"/>
            <a:ext cx="1892300" cy="17907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311900" y="4610100"/>
            <a:ext cx="990600" cy="9525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35696" y="188640"/>
            <a:ext cx="56166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4. ШТРИХПУНКТИРНАЯ ТОНКАЯ ЛИНИЯ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836712"/>
            <a:ext cx="6532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22400" y="12065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3…5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193800"/>
            <a:ext cx="901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3608" y="1844824"/>
            <a:ext cx="764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штрихпунктирной линии от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S/3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ru-RU" sz="2000" b="1" dirty="0" smtClean="0"/>
              <a:t>до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3608" y="2276872"/>
            <a:ext cx="7550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Применяется  для </a:t>
            </a:r>
            <a:r>
              <a:rPr lang="ru-RU" sz="2000" b="1" dirty="0" smtClean="0">
                <a:solidFill>
                  <a:srgbClr val="C00000"/>
                </a:solidFill>
              </a:rPr>
              <a:t>осевых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центровых </a:t>
            </a:r>
            <a:r>
              <a:rPr lang="ru-RU" sz="2000" b="1" dirty="0" smtClean="0"/>
              <a:t>линий</a:t>
            </a:r>
            <a:endParaRPr lang="ru-RU" sz="2000" b="1" dirty="0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1088" y="4995863"/>
            <a:ext cx="4391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33500" y="4660900"/>
            <a:ext cx="1752600" cy="9271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4203700"/>
            <a:ext cx="2146300" cy="18034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 flipV="1">
            <a:off x="2019300" y="5130800"/>
            <a:ext cx="680492" cy="13225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699792" y="6453336"/>
            <a:ext cx="1800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652120" y="3789040"/>
            <a:ext cx="558180" cy="13036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5652120" y="3789040"/>
            <a:ext cx="1167780" cy="7321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652120" y="3789040"/>
            <a:ext cx="224556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692400" y="613410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ОСЕВАЯ ЛИНИЯ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652120" y="3356992"/>
            <a:ext cx="223706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ЦЕНТРОВЫЕ ЛИНИИ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811111" y="4941168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04" grpId="0"/>
      <p:bldP spid="25606" grpId="0"/>
      <p:bldP spid="25607" grpId="0"/>
      <p:bldP spid="25609" grpId="0"/>
      <p:bldP spid="25618" grpId="0" animBg="1"/>
      <p:bldP spid="25619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/>
      <p:bldP spid="25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720" y="260648"/>
            <a:ext cx="51125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5. СПЛОШНАЯ ВОЛНИСТАЯ ЛИНИЯ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183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15616" y="1268760"/>
            <a:ext cx="640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волнистой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 smtClean="0"/>
              <a:t>до 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15616" y="1772816"/>
            <a:ext cx="74888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Применяется для изображения </a:t>
            </a:r>
            <a:r>
              <a:rPr lang="ru-RU" sz="2000" b="1" dirty="0" smtClean="0">
                <a:solidFill>
                  <a:srgbClr val="C00000"/>
                </a:solidFill>
              </a:rPr>
              <a:t>линий обрыва, разграничения вида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разреза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4" y="3206750"/>
            <a:ext cx="2522006" cy="15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614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270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4283968" y="4653136"/>
            <a:ext cx="719832" cy="150636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003800" y="4365104"/>
            <a:ext cx="1800448" cy="179439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16500" y="6159500"/>
            <a:ext cx="2795860" cy="580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83568" y="3573016"/>
            <a:ext cx="648072" cy="8640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683568" y="3573016"/>
            <a:ext cx="252028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829300" y="5753100"/>
            <a:ext cx="2755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ЛИНИИ ОБРЫВА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552" y="2924944"/>
            <a:ext cx="273704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ЛИНИЯ РАЗГРАНИЧЕНИЯ ВИДА И РАЗРЕЗА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2987824" y="5229200"/>
            <a:ext cx="2003276" cy="917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  <p:bldP spid="26635" grpId="0" animBg="1"/>
      <p:bldP spid="26636" grpId="0" animBg="1"/>
      <p:bldP spid="26638" grpId="0" animBg="1"/>
      <p:bldP spid="26639" grpId="0" animBg="1"/>
      <p:bldP spid="26640" grpId="0" animBg="1"/>
      <p:bldP spid="26641" grpId="0"/>
      <p:bldP spid="26642" grpId="0"/>
      <p:bldP spid="266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0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8305800" cy="408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</a:p>
        </p:txBody>
      </p:sp>
      <p:sp>
        <p:nvSpPr>
          <p:cNvPr id="205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59" y="2564903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447925"/>
            <a:ext cx="3362449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hlinkClick r:id="rId3" action="ppaction://hlinksldjump"/>
              </a:rPr>
              <a:t>Понятие о стандартах</a:t>
            </a:r>
            <a:endParaRPr lang="ru-RU" sz="2400" b="1" dirty="0"/>
          </a:p>
        </p:txBody>
      </p:sp>
      <p:sp>
        <p:nvSpPr>
          <p:cNvPr id="205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890838"/>
            <a:ext cx="163425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4" action="ppaction://hlinksldjump"/>
              </a:rPr>
              <a:t>Форматы</a:t>
            </a:r>
            <a:endParaRPr lang="ru-RU" sz="2400" b="1" dirty="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331640" y="4365104"/>
            <a:ext cx="70739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5" action="ppaction://hlinksldjump"/>
              </a:rPr>
              <a:t> </a:t>
            </a:r>
            <a:r>
              <a:rPr lang="ru-RU" sz="2400" b="1" dirty="0" smtClean="0">
                <a:hlinkClick r:id="rId6" action="ppaction://hlinksldjump"/>
              </a:rPr>
              <a:t>Линии </a:t>
            </a:r>
            <a:r>
              <a:rPr lang="ru-RU" sz="2400" b="1" dirty="0">
                <a:hlinkClick r:id="rId6" action="ppaction://hlinksldjump"/>
              </a:rPr>
              <a:t>чертежа</a:t>
            </a:r>
            <a:endParaRPr lang="ru-RU" sz="2400" b="1" dirty="0"/>
          </a:p>
        </p:txBody>
      </p:sp>
      <p:sp>
        <p:nvSpPr>
          <p:cNvPr id="2055" name="Text Box 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3356992"/>
            <a:ext cx="3456384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/>
              <a:t>  </a:t>
            </a:r>
            <a:r>
              <a:rPr lang="ru-RU" sz="2400" b="1" dirty="0" smtClean="0">
                <a:hlinkClick r:id="rId7" action="ppaction://hlinksldjump"/>
              </a:rPr>
              <a:t>Рамка поля чертежа</a:t>
            </a:r>
            <a:endParaRPr lang="ru-RU" sz="2400" b="1" dirty="0"/>
          </a:p>
        </p:txBody>
      </p:sp>
      <p:sp>
        <p:nvSpPr>
          <p:cNvPr id="2056" name="Text Box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403649" y="3861048"/>
            <a:ext cx="396044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8" action="ppaction://hlinksldjump"/>
              </a:rPr>
              <a:t>Основная надпись чертежа</a:t>
            </a:r>
            <a:endParaRPr lang="ru-RU" sz="2400" b="1" dirty="0"/>
          </a:p>
        </p:txBody>
      </p:sp>
      <p:sp>
        <p:nvSpPr>
          <p:cNvPr id="2057" name="Text Box 1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98588" y="4799013"/>
            <a:ext cx="36774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10" action="ppaction://hlinksldjump"/>
              </a:rPr>
              <a:t>Чертежный шрифт</a:t>
            </a:r>
            <a:endParaRPr lang="ru-RU" sz="2400" b="1" dirty="0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1357313" y="2406650"/>
            <a:ext cx="0" cy="3326606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99695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350100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005064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43711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94116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 Box 1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98588" y="5276056"/>
            <a:ext cx="36774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12" action="ppaction://hlinksldjump"/>
              </a:rPr>
              <a:t>Масштаб</a:t>
            </a:r>
            <a:endParaRPr lang="ru-RU" sz="2400" b="1" dirty="0"/>
          </a:p>
        </p:txBody>
      </p:sp>
      <p:sp>
        <p:nvSpPr>
          <p:cNvPr id="27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5418211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39752" y="260648"/>
            <a:ext cx="4032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6. РАЗОМКНУТАЯ  ЛИНИЯ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175000" y="889000"/>
            <a:ext cx="2425700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7584" y="1340768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разомкнутой линии от </a:t>
            </a:r>
            <a:r>
              <a:rPr lang="en-US" sz="2400" b="1" dirty="0" smtClean="0">
                <a:solidFill>
                  <a:srgbClr val="CC3300"/>
                </a:solidFill>
              </a:rPr>
              <a:t>S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C3300"/>
                </a:solidFill>
              </a:rPr>
              <a:t>1</a:t>
            </a:r>
            <a:r>
              <a:rPr lang="ru-RU" sz="2400" b="1" dirty="0">
                <a:solidFill>
                  <a:srgbClr val="CC3300"/>
                </a:solidFill>
              </a:rPr>
              <a:t>,</a:t>
            </a:r>
            <a:r>
              <a:rPr lang="en-US" sz="2400" b="1" dirty="0">
                <a:solidFill>
                  <a:srgbClr val="CC3300"/>
                </a:solidFill>
              </a:rPr>
              <a:t>5S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27584" y="1916832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изображений </a:t>
            </a:r>
            <a:r>
              <a:rPr lang="ru-RU" sz="2400" b="1" dirty="0" smtClean="0">
                <a:solidFill>
                  <a:srgbClr val="C00000"/>
                </a:solidFill>
              </a:rPr>
              <a:t>места секущей плоскости </a:t>
            </a:r>
            <a:r>
              <a:rPr lang="ru-RU" sz="2400" b="1" dirty="0" smtClean="0"/>
              <a:t>при построении </a:t>
            </a:r>
            <a:r>
              <a:rPr lang="ru-RU" sz="2400" b="1" dirty="0" smtClean="0">
                <a:solidFill>
                  <a:srgbClr val="C00000"/>
                </a:solidFill>
              </a:rPr>
              <a:t>сечений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/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разрезов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338" y="3282950"/>
            <a:ext cx="58785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657600" y="3911600"/>
            <a:ext cx="1130300" cy="2438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3657600" y="5740400"/>
            <a:ext cx="11430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800600" y="6375400"/>
            <a:ext cx="2867744" cy="592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60032" y="6021288"/>
            <a:ext cx="288032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РАЗОМКНУТАЯ  ЛИНИЯ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572000" y="8636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575300" y="8763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572000" y="1231900"/>
            <a:ext cx="1003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533900" y="927100"/>
            <a:ext cx="1041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8…20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/>
      <p:bldP spid="27655" grpId="0"/>
      <p:bldP spid="27657" grpId="0" animBg="1"/>
      <p:bldP spid="27658" grpId="0" animBg="1"/>
      <p:bldP spid="27659" grpId="0" animBg="1"/>
      <p:bldP spid="27660" grpId="0"/>
      <p:bldP spid="27666" grpId="0" animBg="1"/>
      <p:bldP spid="27667" grpId="0" animBg="1"/>
      <p:bldP spid="27668" grpId="0" animBg="1"/>
      <p:bldP spid="276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8208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7.ШТРИХПУНКТИРНАЯ ТОНКАЯ С ДВУМЯ ТОЧКАМИ ЛИНИЯ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629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 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560" y="1916832"/>
            <a:ext cx="82444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Применяется для изображения линий </a:t>
            </a:r>
            <a:r>
              <a:rPr lang="ru-RU" sz="2400" b="1" dirty="0" smtClean="0">
                <a:solidFill>
                  <a:srgbClr val="C00000"/>
                </a:solidFill>
              </a:rPr>
              <a:t>сгиба на развёртках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4611290" cy="4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H="1" flipV="1">
            <a:off x="4932040" y="4941168"/>
            <a:ext cx="648072" cy="129614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4139952" y="4365104"/>
            <a:ext cx="1440160" cy="187220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3059832" y="3501008"/>
            <a:ext cx="2520280" cy="27363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441700" y="4673600"/>
            <a:ext cx="2066404" cy="14917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2679700" y="4622800"/>
            <a:ext cx="2921000" cy="16002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1907704" y="4653136"/>
            <a:ext cx="3672408" cy="1584176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3059832" y="5373216"/>
            <a:ext cx="2540868" cy="87518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5580112" y="6237312"/>
            <a:ext cx="223224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96136" y="5805264"/>
            <a:ext cx="192387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ЛИНИИ СГИБА</a:t>
            </a:r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944563"/>
            <a:ext cx="5181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057400" y="9398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4…6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14700" y="939800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  <p:bldP spid="29703" grpId="0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/>
      <p:bldP spid="29719" grpId="0"/>
      <p:bldP spid="297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47664" y="260648"/>
            <a:ext cx="62646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8. ЛИНИЯ СПЛОШНАЯ ТОНКАЯ С ИЗЛОМОМ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560" y="1844824"/>
            <a:ext cx="6489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1560" y="2348880"/>
            <a:ext cx="8991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изображения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длинных  линий  обрыва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84300" y="2870200"/>
            <a:ext cx="5892800" cy="3263900"/>
            <a:chOff x="864" y="384"/>
            <a:chExt cx="3712" cy="2056"/>
          </a:xfrm>
        </p:grpSpPr>
        <p:sp>
          <p:nvSpPr>
            <p:cNvPr id="26638" name="Line 22"/>
            <p:cNvSpPr>
              <a:spLocks noChangeShapeType="1"/>
            </p:cNvSpPr>
            <p:nvPr/>
          </p:nvSpPr>
          <p:spPr bwMode="auto">
            <a:xfrm>
              <a:off x="864" y="640"/>
              <a:ext cx="18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Line 23"/>
            <p:cNvSpPr>
              <a:spLocks noChangeShapeType="1"/>
            </p:cNvSpPr>
            <p:nvPr/>
          </p:nvSpPr>
          <p:spPr bwMode="auto">
            <a:xfrm>
              <a:off x="2736" y="640"/>
              <a:ext cx="18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Line 24"/>
            <p:cNvSpPr>
              <a:spLocks noChangeShapeType="1"/>
            </p:cNvSpPr>
            <p:nvPr/>
          </p:nvSpPr>
          <p:spPr bwMode="auto">
            <a:xfrm flipV="1">
              <a:off x="896" y="2136"/>
              <a:ext cx="3632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Line 25"/>
            <p:cNvSpPr>
              <a:spLocks noChangeShapeType="1"/>
            </p:cNvSpPr>
            <p:nvPr/>
          </p:nvSpPr>
          <p:spPr bwMode="auto">
            <a:xfrm>
              <a:off x="1080" y="480"/>
              <a:ext cx="32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2" name="Line 26"/>
            <p:cNvSpPr>
              <a:spLocks noChangeShapeType="1"/>
            </p:cNvSpPr>
            <p:nvPr/>
          </p:nvSpPr>
          <p:spPr bwMode="auto">
            <a:xfrm flipV="1">
              <a:off x="1112" y="2304"/>
              <a:ext cx="3248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Line 27"/>
            <p:cNvSpPr>
              <a:spLocks noChangeShapeType="1"/>
            </p:cNvSpPr>
            <p:nvPr/>
          </p:nvSpPr>
          <p:spPr bwMode="auto">
            <a:xfrm flipV="1">
              <a:off x="880" y="488"/>
              <a:ext cx="216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Line 28"/>
            <p:cNvSpPr>
              <a:spLocks noChangeShapeType="1"/>
            </p:cNvSpPr>
            <p:nvPr/>
          </p:nvSpPr>
          <p:spPr bwMode="auto">
            <a:xfrm flipV="1">
              <a:off x="4336" y="2128"/>
              <a:ext cx="216" cy="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Line 29"/>
            <p:cNvSpPr>
              <a:spLocks noChangeShapeType="1"/>
            </p:cNvSpPr>
            <p:nvPr/>
          </p:nvSpPr>
          <p:spPr bwMode="auto">
            <a:xfrm>
              <a:off x="872" y="2128"/>
              <a:ext cx="248" cy="1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6" name="Line 30"/>
            <p:cNvSpPr>
              <a:spLocks noChangeShapeType="1"/>
            </p:cNvSpPr>
            <p:nvPr/>
          </p:nvSpPr>
          <p:spPr bwMode="auto">
            <a:xfrm>
              <a:off x="4336" y="480"/>
              <a:ext cx="232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990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Line 32"/>
            <p:cNvSpPr>
              <a:spLocks noChangeShapeType="1"/>
            </p:cNvSpPr>
            <p:nvPr/>
          </p:nvSpPr>
          <p:spPr bwMode="auto">
            <a:xfrm>
              <a:off x="880" y="640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9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" y="990"/>
              <a:ext cx="1867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0" name="Line 34"/>
            <p:cNvSpPr>
              <a:spLocks noChangeShapeType="1"/>
            </p:cNvSpPr>
            <p:nvPr/>
          </p:nvSpPr>
          <p:spPr bwMode="auto">
            <a:xfrm>
              <a:off x="4560" y="632"/>
              <a:ext cx="0" cy="5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51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1438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7" y="1438"/>
              <a:ext cx="188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Line 37"/>
            <p:cNvSpPr>
              <a:spLocks noChangeShapeType="1"/>
            </p:cNvSpPr>
            <p:nvPr/>
          </p:nvSpPr>
          <p:spPr bwMode="auto">
            <a:xfrm flipH="1">
              <a:off x="896" y="1592"/>
              <a:ext cx="0" cy="5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4" name="Line 38"/>
            <p:cNvSpPr>
              <a:spLocks noChangeShapeType="1"/>
            </p:cNvSpPr>
            <p:nvPr/>
          </p:nvSpPr>
          <p:spPr bwMode="auto">
            <a:xfrm>
              <a:off x="4552" y="1608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Line 39"/>
            <p:cNvSpPr>
              <a:spLocks noChangeShapeType="1"/>
            </p:cNvSpPr>
            <p:nvPr/>
          </p:nvSpPr>
          <p:spPr bwMode="auto">
            <a:xfrm>
              <a:off x="2728" y="384"/>
              <a:ext cx="8" cy="2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2349500" y="4089400"/>
            <a:ext cx="1066800" cy="2298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V="1">
            <a:off x="2349500" y="4800600"/>
            <a:ext cx="190500" cy="158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2324100" y="6400800"/>
            <a:ext cx="38989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403648" y="764704"/>
            <a:ext cx="6362700" cy="831850"/>
            <a:chOff x="792" y="1622"/>
            <a:chExt cx="4008" cy="524"/>
          </a:xfrm>
        </p:grpSpPr>
        <p:pic>
          <p:nvPicPr>
            <p:cNvPr id="26636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8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627784" y="6021288"/>
            <a:ext cx="358633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ДЛИННЫЕ ЛИНИИ ОБРЫВА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/>
      <p:bldP spid="30727" grpId="0"/>
      <p:bldP spid="30760" grpId="0" animBg="1"/>
      <p:bldP spid="30761" grpId="0" animBg="1"/>
      <p:bldP spid="30762" grpId="0" animBg="1"/>
      <p:bldP spid="307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99792" y="260648"/>
            <a:ext cx="24482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Пример чертежа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3161905" cy="37047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95" y="476672"/>
            <a:ext cx="3238500" cy="6029325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2195736" y="836712"/>
            <a:ext cx="3744416" cy="1087330"/>
            <a:chOff x="2195736" y="1045526"/>
            <a:chExt cx="3744416" cy="108733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638129" y="1124744"/>
              <a:ext cx="3302023" cy="1008112"/>
              <a:chOff x="2638129" y="1124744"/>
              <a:chExt cx="3302023" cy="100811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638129" y="1700808"/>
                <a:ext cx="2005879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V="1">
                <a:off x="4644008" y="1124744"/>
                <a:ext cx="1296144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>
                <a:off x="4644008" y="1700808"/>
                <a:ext cx="936104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9" name="Прямоугольник 38"/>
            <p:cNvSpPr/>
            <p:nvPr/>
          </p:nvSpPr>
          <p:spPr>
            <a:xfrm>
              <a:off x="2555776" y="1045526"/>
              <a:ext cx="22939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Сплошная толстая основная 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95736" y="1722580"/>
              <a:ext cx="2943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Линии видимого контура</a:t>
              </a:r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291114" y="1772816"/>
            <a:ext cx="4003905" cy="945396"/>
            <a:chOff x="2291114" y="2060848"/>
            <a:chExt cx="4003905" cy="945396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491880" y="2060848"/>
              <a:ext cx="2803139" cy="576064"/>
              <a:chOff x="3137013" y="1124744"/>
              <a:chExt cx="2803139" cy="57606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3137013" y="1700808"/>
                <a:ext cx="1506995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 flipV="1">
                <a:off x="4644008" y="1124744"/>
                <a:ext cx="1296144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6" name="Прямоугольник 45"/>
            <p:cNvSpPr/>
            <p:nvPr/>
          </p:nvSpPr>
          <p:spPr>
            <a:xfrm>
              <a:off x="3501349" y="2267580"/>
              <a:ext cx="1497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/>
                <a:t>Штриховая</a:t>
              </a: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291114" y="2636912"/>
              <a:ext cx="3182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/>
                <a:t>Линии </a:t>
              </a:r>
              <a:r>
                <a:rPr lang="ru-RU" b="1" i="1" dirty="0" smtClean="0"/>
                <a:t>невидимого </a:t>
              </a:r>
              <a:r>
                <a:rPr lang="ru-RU" b="1" i="1" dirty="0"/>
                <a:t>контура</a:t>
              </a:r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157969" y="2831393"/>
            <a:ext cx="3502263" cy="966939"/>
            <a:chOff x="3157969" y="2831393"/>
            <a:chExt cx="3502263" cy="966939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275856" y="2852936"/>
              <a:ext cx="3384376" cy="576064"/>
              <a:chOff x="2555776" y="1124744"/>
              <a:chExt cx="3384376" cy="576064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2555776" y="1700808"/>
                <a:ext cx="2088232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 flipV="1">
                <a:off x="4644008" y="1124744"/>
                <a:ext cx="1296144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3157969" y="2831393"/>
              <a:ext cx="23480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Штрихпунктирная тонкая</a:t>
              </a:r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491880" y="3429000"/>
              <a:ext cx="1680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Осевые линии</a:t>
              </a:r>
              <a:endParaRPr lang="ru-RU" b="1" i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15998" y="4118775"/>
            <a:ext cx="3611239" cy="966409"/>
            <a:chOff x="3015998" y="4623590"/>
            <a:chExt cx="3611239" cy="96640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3015998" y="4623590"/>
              <a:ext cx="3611239" cy="959461"/>
              <a:chOff x="3048993" y="3161128"/>
              <a:chExt cx="3611239" cy="959461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3308851" y="3335450"/>
                <a:ext cx="3351381" cy="462181"/>
                <a:chOff x="2588771" y="1607258"/>
                <a:chExt cx="3351381" cy="462181"/>
              </a:xfrm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2588771" y="2069439"/>
                  <a:ext cx="2088232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 стрелкой 62"/>
                <p:cNvCxnSpPr/>
                <p:nvPr/>
              </p:nvCxnSpPr>
              <p:spPr>
                <a:xfrm flipV="1">
                  <a:off x="4677003" y="1607258"/>
                  <a:ext cx="1263149" cy="4428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Прямоугольник 59"/>
              <p:cNvSpPr/>
              <p:nvPr/>
            </p:nvSpPr>
            <p:spPr>
              <a:xfrm>
                <a:off x="3048993" y="3161128"/>
                <a:ext cx="23480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i="1" dirty="0"/>
                  <a:t>Штрихпунктирная тонкая</a:t>
                </a:r>
                <a:endParaRPr lang="ru-RU" dirty="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3308851" y="3751257"/>
                <a:ext cx="2061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 smtClean="0"/>
                  <a:t>Центровые линии</a:t>
                </a:r>
                <a:endParaRPr lang="ru-RU" b="1" i="1" dirty="0"/>
              </a:p>
            </p:txBody>
          </p:sp>
        </p:grpSp>
        <p:cxnSp>
          <p:nvCxnSpPr>
            <p:cNvPr id="58" name="Прямая со стрелкой 57"/>
            <p:cNvCxnSpPr/>
            <p:nvPr/>
          </p:nvCxnSpPr>
          <p:spPr>
            <a:xfrm>
              <a:off x="5364088" y="5260794"/>
              <a:ext cx="432048" cy="3292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2623489" y="5003083"/>
            <a:ext cx="2929327" cy="1200175"/>
            <a:chOff x="3170625" y="3094537"/>
            <a:chExt cx="2929327" cy="1200175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275856" y="3429000"/>
              <a:ext cx="2824096" cy="865712"/>
              <a:chOff x="2555776" y="1700808"/>
              <a:chExt cx="2824096" cy="86571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2555776" y="1700808"/>
                <a:ext cx="2088232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>
                <a:off x="4644008" y="1700808"/>
                <a:ext cx="735864" cy="8657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66" name="Прямоугольник 65"/>
            <p:cNvSpPr/>
            <p:nvPr/>
          </p:nvSpPr>
          <p:spPr>
            <a:xfrm>
              <a:off x="3170625" y="3094537"/>
              <a:ext cx="23480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Сплошная тонкая</a:t>
              </a:r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491880" y="3429000"/>
              <a:ext cx="2005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Выносные линии</a:t>
              </a:r>
              <a:endParaRPr lang="ru-RU" b="1" i="1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590485" y="5661248"/>
            <a:ext cx="3349667" cy="738664"/>
            <a:chOff x="3174140" y="3059668"/>
            <a:chExt cx="3349667" cy="73866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3275856" y="3429000"/>
              <a:ext cx="3247951" cy="369332"/>
              <a:chOff x="2555776" y="1700808"/>
              <a:chExt cx="3247951" cy="369332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2555776" y="1700808"/>
                <a:ext cx="2088232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 стрелкой 74"/>
              <p:cNvCxnSpPr/>
              <p:nvPr/>
            </p:nvCxnSpPr>
            <p:spPr>
              <a:xfrm>
                <a:off x="4644008" y="1700808"/>
                <a:ext cx="1159719" cy="3693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2" name="Прямоугольник 71"/>
            <p:cNvSpPr/>
            <p:nvPr/>
          </p:nvSpPr>
          <p:spPr>
            <a:xfrm>
              <a:off x="3174140" y="3059668"/>
              <a:ext cx="21912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Сплошная тонкая</a:t>
              </a: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491880" y="3429000"/>
              <a:ext cx="2081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Размерные линии</a:t>
              </a:r>
              <a:endParaRPr lang="ru-RU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36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527884" y="260648"/>
            <a:ext cx="24482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Пример чертежа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8" y="620688"/>
            <a:ext cx="820459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483768" y="404664"/>
            <a:ext cx="4104456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ЧЕРТЕЖЫЙ ШРИФТ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87824" y="865257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2.304 – 81)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2" y="1489497"/>
            <a:ext cx="8166700" cy="381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9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55776" y="332656"/>
            <a:ext cx="42484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ЧЕРТЕЖНЫЙ ШРИФТ ТИПА Б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5123"/>
          <a:stretch/>
        </p:blipFill>
        <p:spPr bwMode="auto">
          <a:xfrm>
            <a:off x="746011" y="890624"/>
            <a:ext cx="3897997" cy="56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/>
          <a:stretch/>
        </p:blipFill>
        <p:spPr bwMode="auto">
          <a:xfrm>
            <a:off x="4752021" y="890624"/>
            <a:ext cx="4068452" cy="563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24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131840" y="404664"/>
            <a:ext cx="2592288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Масштаб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7824" y="865257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2.304 – 81)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427" y="1314201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МАСШТАБ</a:t>
            </a:r>
            <a:r>
              <a:rPr lang="ru-RU" sz="2400" b="1" dirty="0"/>
              <a:t> — это отношение линейных размеров изображения предмета на чертеже к его действительным размерам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37826"/>
              </p:ext>
            </p:extLst>
          </p:nvPr>
        </p:nvGraphicFramePr>
        <p:xfrm>
          <a:off x="981784" y="2564904"/>
          <a:ext cx="7406640" cy="1920240"/>
        </p:xfrm>
        <a:graphic>
          <a:graphicData uri="http://schemas.openxmlformats.org/drawingml/2006/table">
            <a:tbl>
              <a:tblPr/>
              <a:tblGrid>
                <a:gridCol w="1999793"/>
                <a:gridCol w="5406847"/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масштабы уменьшения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1:2;   1:2,5;   1:4;   1:5;   1:10;   1:15;   1:20;    1:25;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1:40;    1:50;    1:75;    1:100;    1:200;    1:400;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1:500;    1:800;    1:1000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натуральная величина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1:1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масштабы увеличения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2:1;    25:1;    4:1;    5:1;    10:1;    20:1;    40:1;    50:1;    100:1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8363" y="290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0321"/>
            <a:ext cx="7828475" cy="20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15816" y="404664"/>
            <a:ext cx="40664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3600" b="1" dirty="0" smtClean="0">
                <a:cs typeface="Times New Roman"/>
              </a:rPr>
              <a:t>§2-3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600" b="1" dirty="0" smtClean="0">
                <a:cs typeface="Times New Roman"/>
              </a:rPr>
              <a:t>выполнить </a:t>
            </a:r>
            <a:r>
              <a:rPr lang="ru-RU" sz="3600" b="1" dirty="0">
                <a:cs typeface="Times New Roman"/>
              </a:rPr>
              <a:t>графическую работу №1 «Линии чертежа» формат А4</a:t>
            </a:r>
            <a:endParaRPr lang="ru-RU" sz="3600" b="1" dirty="0" smtClean="0"/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90562" y="5157787"/>
            <a:ext cx="8453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http://zhannet.jimdo.com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lvl="0"/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черчение/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2014-2015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уч.год</a:t>
            </a:r>
            <a:r>
              <a:rPr lang="ru-RU" sz="2000" kern="0" dirty="0">
                <a:solidFill>
                  <a:sysClr val="windowText" lastClr="000000"/>
                </a:solidFill>
              </a:rPr>
              <a:t>/ Графическая работа №1 - Линии чертежа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19672" y="536650"/>
            <a:ext cx="5832648" cy="372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ПОНЯТИЕ  О  СТАНДАРТАХ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69341" y="1364575"/>
            <a:ext cx="8064896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– слово английское и в переводе означает «образец». </a:t>
            </a:r>
            <a:r>
              <a:rPr lang="ru-RU" sz="2400" b="1" dirty="0" smtClean="0"/>
              <a:t>Образец </a:t>
            </a:r>
            <a:r>
              <a:rPr lang="ru-RU" sz="2400" b="1" dirty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том </a:t>
            </a:r>
            <a:r>
              <a:rPr lang="ru-RU" sz="2400" b="1" dirty="0"/>
              <a:t>смысле, какой мы вкладываем в понятие «такой же», «одинаковый».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83568" y="1052736"/>
            <a:ext cx="8208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83568" y="2983592"/>
            <a:ext cx="8208912" cy="26776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rgbClr val="CC33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 </a:t>
            </a:r>
            <a:r>
              <a:rPr lang="ru-RU" sz="2400" b="1" i="1" u="sng" dirty="0">
                <a:solidFill>
                  <a:srgbClr val="C00000"/>
                </a:solidFill>
              </a:rPr>
              <a:t>ЕСКД</a:t>
            </a:r>
            <a:r>
              <a:rPr lang="ru-RU" sz="2400" b="1" dirty="0">
                <a:solidFill>
                  <a:srgbClr val="C00000"/>
                </a:solidFill>
              </a:rPr>
              <a:t> – ЕДИНАЯ СИСТЕМА КОНСТРУКТОРСКОЙ ДОКУМЕНТАЦИИ</a:t>
            </a:r>
            <a:r>
              <a:rPr lang="ru-RU" sz="2400" b="1" dirty="0"/>
              <a:t>– это нормативный документ, устанавливающий единые правила выполнения и оформления конструкторских документов для всех отраслей промышленности, строительства, транспорта и учебных заведений, утверждённый компетентным органом – Государственным комитетом по стандартизации.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60" grpId="0"/>
      <p:bldP spid="49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92333"/>
              </p:ext>
            </p:extLst>
          </p:nvPr>
        </p:nvGraphicFramePr>
        <p:xfrm>
          <a:off x="899592" y="2132856"/>
          <a:ext cx="763284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Фрагмент" r:id="rId5" imgW="6658200" imgH="2967840" progId="KOMPAS.FRW">
                  <p:embed/>
                </p:oleObj>
              </mc:Choice>
              <mc:Fallback>
                <p:oleObj name="Фрагмент" r:id="rId5" imgW="6658200" imgH="2967840" progId="KOMPAS.FRW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132856"/>
                        <a:ext cx="7632848" cy="309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55576" y="733346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Стандарт имеет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буквенное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цифровое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обозначение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808312" cy="362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ФОРМАТЫ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552" y="1539949"/>
            <a:ext cx="8604448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u="sng" dirty="0">
                <a:solidFill>
                  <a:srgbClr val="C00000"/>
                </a:solidFill>
                <a:cs typeface="Times New Roman" pitchFamily="18" charset="0"/>
              </a:rPr>
              <a:t>ФОРМАТ</a:t>
            </a:r>
            <a:r>
              <a:rPr lang="ru-RU" sz="2800" b="1" dirty="0">
                <a:cs typeface="Times New Roman" pitchFamily="18" charset="0"/>
              </a:rPr>
              <a:t> – </a:t>
            </a:r>
            <a:r>
              <a:rPr lang="ru-RU" sz="2800" b="1" dirty="0" smtClean="0">
                <a:cs typeface="Times New Roman" pitchFamily="18" charset="0"/>
              </a:rPr>
              <a:t>чертёжный лист бумаги определённого </a:t>
            </a:r>
          </a:p>
          <a:p>
            <a:pPr algn="l"/>
            <a:r>
              <a:rPr lang="ru-RU" sz="2800" b="1" dirty="0" smtClean="0">
                <a:cs typeface="Times New Roman" pitchFamily="18" charset="0"/>
              </a:rPr>
              <a:t>размера, на котором выполняются чертежи и другие конструкторские документы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3568" y="3130922"/>
            <a:ext cx="8460432" cy="946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cs typeface="Times New Roman" pitchFamily="18" charset="0"/>
              </a:rPr>
              <a:t>Для выполнения учебных чертежей используют в основном 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</a:t>
            </a:r>
            <a:r>
              <a:rPr lang="ru-RU" sz="2800" b="1" dirty="0">
                <a:cs typeface="Times New Roman" pitchFamily="18" charset="0"/>
              </a:rPr>
              <a:t> размером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297 </a:t>
            </a:r>
            <a:r>
              <a:rPr lang="ru-RU" sz="2800" b="1" dirty="0" err="1">
                <a:solidFill>
                  <a:srgbClr val="C00000"/>
                </a:solidFill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210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мм</a:t>
            </a:r>
            <a:r>
              <a:rPr lang="ru-RU" sz="2800" b="1" dirty="0">
                <a:cs typeface="Times New Roman" pitchFamily="18" charset="0"/>
              </a:rPr>
              <a:t>.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131840" y="971436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2.301-68*)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/>
      <p:bldP spid="57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96342" y="332656"/>
            <a:ext cx="8208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СХЕМА ОБРАЗОВАНИЯ ФОРМАТОВ И ОБРАЗЦЫ ФОРМАТОВ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731694" y="1052736"/>
            <a:ext cx="8036569" cy="4968552"/>
          </a:xfrm>
          <a:prstGeom prst="foldedCorner">
            <a:avLst>
              <a:gd name="adj" fmla="val 12500"/>
            </a:avLst>
          </a:prstGeom>
          <a:solidFill>
            <a:srgbClr val="F3FEB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731693" y="1052736"/>
            <a:ext cx="4032449" cy="4968552"/>
          </a:xfrm>
          <a:prstGeom prst="foldedCorner">
            <a:avLst>
              <a:gd name="adj" fmla="val 12500"/>
            </a:avLst>
          </a:prstGeom>
          <a:solidFill>
            <a:srgbClr val="FDCB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731694" y="1052736"/>
            <a:ext cx="4032448" cy="2448272"/>
          </a:xfrm>
          <a:prstGeom prst="foldedCorner">
            <a:avLst>
              <a:gd name="adj" fmla="val 12500"/>
            </a:avLst>
          </a:prstGeom>
          <a:solidFill>
            <a:srgbClr val="BBF2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731694" y="1052736"/>
            <a:ext cx="2016224" cy="2448272"/>
          </a:xfrm>
          <a:prstGeom prst="foldedCorner">
            <a:avLst>
              <a:gd name="adj" fmla="val 12500"/>
            </a:avLst>
          </a:prstGeom>
          <a:solidFill>
            <a:srgbClr val="FECF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731694" y="1052736"/>
            <a:ext cx="2016224" cy="1180306"/>
          </a:xfrm>
          <a:prstGeom prst="foldedCorner">
            <a:avLst>
              <a:gd name="adj" fmla="val 12500"/>
            </a:avLst>
          </a:prstGeom>
          <a:solidFill>
            <a:srgbClr val="B4FEB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45801" y="1729805"/>
            <a:ext cx="1684338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0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1189 Х 841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307758" y="4149080"/>
            <a:ext cx="18288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 1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594 Х 841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759006" y="1637730"/>
            <a:ext cx="159067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2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594 Х 420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44468" y="2445767"/>
            <a:ext cx="141922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3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420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975226" y="1310010"/>
            <a:ext cx="1392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730181" y="1109092"/>
            <a:ext cx="15113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4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210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916270" y="3429000"/>
            <a:ext cx="15906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 </a:t>
            </a:r>
            <a:r>
              <a:rPr lang="en-US" sz="2400" b="1" dirty="0">
                <a:cs typeface="Arial" charset="0"/>
              </a:rPr>
              <a:t>~ 1</a:t>
            </a:r>
            <a:r>
              <a:rPr lang="ru-RU" sz="2400" b="1" dirty="0">
                <a:cs typeface="Arial" charset="0"/>
              </a:rPr>
              <a:t>м</a:t>
            </a:r>
            <a:r>
              <a:rPr lang="en-US" sz="2400" b="1" dirty="0">
                <a:cs typeface="Arial" charset="0"/>
              </a:rPr>
              <a:t>²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5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5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/>
      <p:bldP spid="56333" grpId="0"/>
      <p:bldP spid="56334" grpId="0"/>
      <p:bldP spid="56336" grpId="0"/>
      <p:bldP spid="56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291" name="Rectangle 4"/>
          <p:cNvSpPr>
            <a:spLocks noChangeArrowheads="1"/>
          </p:cNvSpPr>
          <p:nvPr/>
        </p:nvSpPr>
        <p:spPr bwMode="auto">
          <a:xfrm>
            <a:off x="4127589" y="2240573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Rectangle 5"/>
          <p:cNvSpPr>
            <a:spLocks noChangeArrowheads="1"/>
          </p:cNvSpPr>
          <p:nvPr/>
        </p:nvSpPr>
        <p:spPr bwMode="auto">
          <a:xfrm>
            <a:off x="4379093" y="2315268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16216" y="4721133"/>
            <a:ext cx="2207651" cy="401787"/>
            <a:chOff x="968" y="1672"/>
            <a:chExt cx="4056" cy="616"/>
          </a:xfrm>
        </p:grpSpPr>
        <p:pic>
          <p:nvPicPr>
            <p:cNvPr id="1129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9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0" name="Rectangle 114"/>
          <p:cNvSpPr>
            <a:spLocks noChangeArrowheads="1"/>
          </p:cNvSpPr>
          <p:nvPr/>
        </p:nvSpPr>
        <p:spPr bwMode="auto">
          <a:xfrm rot="5400000">
            <a:off x="218936" y="1942529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115"/>
          <p:cNvSpPr>
            <a:spLocks noChangeArrowheads="1"/>
          </p:cNvSpPr>
          <p:nvPr/>
        </p:nvSpPr>
        <p:spPr bwMode="auto">
          <a:xfrm rot="5400000">
            <a:off x="382362" y="2102684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1690093" y="5153182"/>
            <a:ext cx="2171006" cy="430154"/>
            <a:chOff x="968" y="1672"/>
            <a:chExt cx="4056" cy="616"/>
          </a:xfrm>
        </p:grpSpPr>
        <p:pic>
          <p:nvPicPr>
            <p:cNvPr id="11283" name="Picture 117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84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41" name="Line 125"/>
          <p:cNvSpPr>
            <a:spLocks noChangeShapeType="1"/>
          </p:cNvSpPr>
          <p:nvPr/>
        </p:nvSpPr>
        <p:spPr bwMode="auto">
          <a:xfrm>
            <a:off x="5089525" y="3702875"/>
            <a:ext cx="2506811" cy="1014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2" name="Line 126"/>
          <p:cNvSpPr>
            <a:spLocks noChangeShapeType="1"/>
          </p:cNvSpPr>
          <p:nvPr/>
        </p:nvSpPr>
        <p:spPr bwMode="auto">
          <a:xfrm flipH="1">
            <a:off x="3203847" y="3709226"/>
            <a:ext cx="1885677" cy="17319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3" name="Line 127"/>
          <p:cNvSpPr>
            <a:spLocks noChangeShapeType="1"/>
          </p:cNvSpPr>
          <p:nvPr/>
        </p:nvSpPr>
        <p:spPr bwMode="auto">
          <a:xfrm>
            <a:off x="5089525" y="3709226"/>
            <a:ext cx="1722438" cy="12985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4" name="Text Box 128"/>
          <p:cNvSpPr txBox="1">
            <a:spLocks noChangeArrowheads="1"/>
          </p:cNvSpPr>
          <p:nvPr/>
        </p:nvSpPr>
        <p:spPr bwMode="auto">
          <a:xfrm>
            <a:off x="5004048" y="3352981"/>
            <a:ext cx="3444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ОСНОВНАЯ НАДПИСЬ</a:t>
            </a:r>
          </a:p>
        </p:txBody>
      </p:sp>
      <p:sp>
        <p:nvSpPr>
          <p:cNvPr id="34945" name="Line 129"/>
          <p:cNvSpPr>
            <a:spLocks noChangeShapeType="1"/>
          </p:cNvSpPr>
          <p:nvPr/>
        </p:nvSpPr>
        <p:spPr bwMode="auto">
          <a:xfrm flipV="1">
            <a:off x="3843338" y="1768804"/>
            <a:ext cx="1088702" cy="8815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6" name="Line 130"/>
          <p:cNvSpPr>
            <a:spLocks noChangeShapeType="1"/>
          </p:cNvSpPr>
          <p:nvPr/>
        </p:nvSpPr>
        <p:spPr bwMode="auto">
          <a:xfrm flipV="1">
            <a:off x="4932040" y="1768805"/>
            <a:ext cx="141148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7" name="Line 131"/>
          <p:cNvSpPr>
            <a:spLocks noChangeShapeType="1"/>
          </p:cNvSpPr>
          <p:nvPr/>
        </p:nvSpPr>
        <p:spPr bwMode="auto">
          <a:xfrm>
            <a:off x="4932040" y="1768805"/>
            <a:ext cx="978223" cy="5894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8" name="Text Box 132"/>
          <p:cNvSpPr txBox="1">
            <a:spLocks noChangeArrowheads="1"/>
          </p:cNvSpPr>
          <p:nvPr/>
        </p:nvSpPr>
        <p:spPr bwMode="auto">
          <a:xfrm>
            <a:off x="5004048" y="1336757"/>
            <a:ext cx="108012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РАМКА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97139" y="262389"/>
            <a:ext cx="5789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РАМКА ПОЛЯ ЧЕРТЕЖА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nimBg="1"/>
      <p:bldP spid="11292" grpId="0" animBg="1"/>
      <p:bldP spid="11280" grpId="0" animBg="1"/>
      <p:bldP spid="11281" grpId="0" animBg="1"/>
      <p:bldP spid="34941" grpId="0" animBg="1"/>
      <p:bldP spid="34942" grpId="0" animBg="1"/>
      <p:bldP spid="34943" grpId="0" animBg="1"/>
      <p:bldP spid="34944" grpId="0"/>
      <p:bldP spid="34945" grpId="0" animBg="1"/>
      <p:bldP spid="34946" grpId="0" animBg="1"/>
      <p:bldP spid="349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6581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НАДПИСЬ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937265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2.104-68*)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2649"/>
            <a:ext cx="8320830" cy="32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Прямоугольник 87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290853" y="37890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Образец заполненной основной надписи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07096" y="260648"/>
            <a:ext cx="7741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Размеры учебной школьной основной надписи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0" y="873249"/>
            <a:ext cx="7715250" cy="277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72" y="4645442"/>
            <a:ext cx="66960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theme/theme1.xml><?xml version="1.0" encoding="utf-8"?>
<a:theme xmlns:a="http://schemas.openxmlformats.org/drawingml/2006/main" name="pri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213</TotalTime>
  <Words>1444</Words>
  <Application>Microsoft Office PowerPoint</Application>
  <PresentationFormat>Экран (4:3)</PresentationFormat>
  <Paragraphs>206</Paragraphs>
  <Slides>28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pril</vt:lpstr>
      <vt:lpstr>Фрагмент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ОСНОВНАЯ СПЛОШНАЯ ТОЛСТАЯ ЛИНИЯ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43</cp:revision>
  <dcterms:created xsi:type="dcterms:W3CDTF">2014-03-11T17:01:28Z</dcterms:created>
  <dcterms:modified xsi:type="dcterms:W3CDTF">2014-09-10T18:41:20Z</dcterms:modified>
</cp:coreProperties>
</file>