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2" r:id="rId10"/>
    <p:sldId id="275" r:id="rId11"/>
    <p:sldId id="276" r:id="rId12"/>
    <p:sldId id="264" r:id="rId13"/>
    <p:sldId id="265" r:id="rId14"/>
    <p:sldId id="266" r:id="rId15"/>
    <p:sldId id="286" r:id="rId16"/>
    <p:sldId id="280" r:id="rId17"/>
    <p:sldId id="285" r:id="rId18"/>
    <p:sldId id="282" r:id="rId19"/>
    <p:sldId id="283" r:id="rId20"/>
    <p:sldId id="27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FCC93-C61C-4037-A8BB-AB63B7E644F4}" type="datetimeFigureOut">
              <a:rPr lang="ru-RU" smtClean="0"/>
              <a:pPr/>
              <a:t>06.11.2014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427558-691E-4F4C-94E4-612A29D36B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01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427558-691E-4F4C-94E4-612A29D36B1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ADAB8B-F5F2-42CE-B514-C594A4ABBEA2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B03867-26D7-4D31-91A0-5B2D798161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225F29E-AC8D-47E6-914D-FC986D8E33F5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4EE8E3E-5BCD-4E02-86D0-C693D8AF28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E66A54-E652-463F-B437-50979BAAE511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E32BA11-833D-4A03-9DA7-FFD4890053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10CC82-65E3-43C8-BA46-9FA2D4395915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4250224-0D7C-4981-B86D-68F8E526888B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055459-A86E-4468-B9D5-CC0FAEC5B69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D2FCE5-8F51-43D2-9D4B-2F2D09A96ACD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AA9C075-DA90-487C-BC50-39F3D3355C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5260725-9D70-48F3-9B44-1E1B6591293F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59DD5F1-97D0-41CF-B940-AF57C7B329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38885E0-52A0-48AA-A498-D86639C8E58E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E6DF3B9-4311-4F28-972E-6095A8A0006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4F3EC5-CEE4-4555-8DD8-62EDFB1DDE70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2EDF42E-8598-46E4-9E01-F590FCB604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47C3DD-474E-4F04-9437-17854C048D8C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A5035E8-AD85-49F5-AEBA-B5416ECB86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fld id="{E4F10B32-B7D3-4677-8950-CEB27C78F6D2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9A12C773-BFBC-425A-883D-84F20A9B60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AEB06261-1F3F-41E1-80EE-C090444B3A49}" type="datetime1">
              <a:rPr lang="ru-RU" smtClean="0"/>
              <a:pPr>
                <a:defRPr/>
              </a:pPr>
              <a:t>06.11.2014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4844139-566B-4534-9C1B-9E4931537CF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7772400" cy="1975104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Применение кейс – технологии  на факультативных занятиях по  русскому языку в работе над композицией сочинения – рассуждения в формате ЕГЭ</a:t>
            </a:r>
            <a:endParaRPr lang="ru-RU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B03867-26D7-4D31-91A0-5B2D798161D4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9144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Оценочный кейс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778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914400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  <p:pic>
        <p:nvPicPr>
          <p:cNvPr id="788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 smtClean="0"/>
              <a:t> </a:t>
            </a:r>
            <a:endParaRPr lang="ru-RU" dirty="0" smtClean="0"/>
          </a:p>
          <a:p>
            <a:pPr algn="ctr"/>
            <a:r>
              <a:rPr lang="ru-RU" b="1" dirty="0" smtClean="0"/>
              <a:t>                                       </a:t>
            </a:r>
            <a:r>
              <a:rPr lang="ru-RU" sz="6200" b="1" dirty="0" smtClean="0">
                <a:latin typeface="Times New Roman" pitchFamily="18" charset="0"/>
                <a:cs typeface="Times New Roman" pitchFamily="18" charset="0"/>
              </a:rPr>
              <a:t>Текст Б.Екимова «Говори, мама, говори…»</a:t>
            </a:r>
          </a:p>
          <a:p>
            <a:pPr algn="ctr"/>
            <a:endParaRPr lang="ru-RU" sz="6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Бабка Катерина, горбатенькая от возраста старушка, никак не могла собраться для отъезда.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Последние годы она уезжала зимовать к дочери в город. Возраст:         трудно каждый день печку топить да воду носить из колодца. По грязи, в гололёд. Упадёшь, расшибёшься. И кто поднимет?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Но с хутором нелегко расставаться. Да и о доме душа болела. На    кого оставишь?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Думала: ехать, не ехать?  А тут ещё телефон привезли на подмогу – «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мобилу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». Долго объясняли про кнопки: какие нажимать, а какие не трогать. Обычно по утрам звонила дочь из города. Запоёт весёлая музыка, вспыхнет в коробочке свет.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-Мама, здравствуй!  Ты в порядке? Молодец. Вопросы есть? Вот и хорошо. Целую.  Не успеешь опомниться, а уже коробочка смолкла. А в жизни стариковской было много, о чём рассказать хотелось.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– Мама, слышишь меня?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Слышу! Это ты,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доча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?  А голос будто не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твой.Ты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хвораешь?  Одевайся теплей.  Здоровье береги.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–Мама! - донеслось из телефона строгое.-  Говори по делу.  Мы же объясняли: тариф.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– Прости Христа ради, -опомнилась старая женщина. Её ведь предупреждали, что говорить нужно короче, о самом главном… Но что в жизни главное?  Особенно у старых людей.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Прошёл ещё один день.  Утром подморозило.  Деревья и кусты стояли в пушистом инее.  Старая Катерина любовалась красотой вокруг, а надо было под ноги смотреть. Шла. Запнулась, упала, больно ударившись о корневище груши.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Так и не пошёл день на лад.  Утром , как всегда, запел телефон мобильный.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– Здравствуй, моя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доча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! Одно лишь звание, что живая.  Я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нонче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так ударилась… Скользко, нога подвернулась.  Пошла воротца открывать, а там груша.  Я вам из неё компот варю.  Ты его любишь.  А то я её убрала бы… Возле этой вот груши…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– Мама! Не забывай, что это мобильник, тариф. Что болит?  Ничего не сломала?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– Вроде бы нет, -поняла старая женщина. – Приложила капустный лист.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На том и закончился разговор с дочерью.  Остальное сама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досказывала.От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мыслей разных старая женщина даже всплакнула. А в обед совсем неожиданно зазвонил мобильный телефон. Старая женщина испугалась: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Доча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, что случилось? Не заболел кто? Ты на меня не обижайся,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доча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 Я знаю, что дорогой тариф. Но я и правда чуть не убилась.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Издалека донёсся голос дочери: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– Говори, мама, говори…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- Прости, моя </a:t>
            </a:r>
            <a:r>
              <a:rPr lang="ru-RU" sz="4400" b="1" dirty="0" err="1" smtClean="0">
                <a:latin typeface="Times New Roman" pitchFamily="18" charset="0"/>
                <a:cs typeface="Times New Roman" pitchFamily="18" charset="0"/>
              </a:rPr>
              <a:t>доча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. Ты слышишь меня?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В далёком городе дочь слышала и даже видела свою мать, маленькую, согбенную, в белом платочке. Подумала, как это всё зыбко и ненадёжно: телефонная связь.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      - Говори, мама,  - просила она и боялась одного: вдруг оборвётся навсегда этот голос и эта жизнь. – Говори, мама, говори…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Тренировочный   кейс № 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Примерный круг проблем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Проблема одинокой старости. (Почему с возрастом  родители становятся в тягость своим детям?)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Проблема отношения взрослых детей к своим пожилым родителям. (В чём нуждаются пожилые родители и почему недостаточно внимания уделяют им повзрослевшие дети?)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Проблемы стариков в заброшенных русских деревнях. ( Как  живут старики в деревне и какой помощи ждут от близких?)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Проблема проявления материнской любви и заботы.( В чём проявляется любовь пожилой матери к своей повзрослевшей дочери?)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Проблема необходимости проявления родительской мудрости. (Почему родителям взрослеющих детей необходимо проявлять мудрость?)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764704"/>
          </a:xfrm>
        </p:spPr>
        <p:txBody>
          <a:bodyPr/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Тренировочный  кейс  № 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590856"/>
          </a:xfrm>
        </p:spPr>
        <p:txBody>
          <a:bodyPr/>
          <a:lstStyle/>
          <a:p>
            <a:pPr algn="ctr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Тезис:  основная обязанность повзрослевших детей – заботиться и помогать престарелым родителям.</a:t>
            </a:r>
            <a:endParaRPr lang="ru-RU" sz="3200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Литературные аргументы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67544" y="3284068"/>
          <a:ext cx="8208912" cy="3241276"/>
        </p:xfrm>
        <a:graphic>
          <a:graphicData uri="http://schemas.openxmlformats.org/drawingml/2006/table">
            <a:tbl>
              <a:tblPr/>
              <a:tblGrid>
                <a:gridCol w="8208912"/>
              </a:tblGrid>
              <a:tr h="3241276">
                <a:tc>
                  <a:txBody>
                    <a:bodyPr/>
                    <a:lstStyle/>
                    <a:p>
                      <a:pPr marL="514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1.И.С.Тургенев, роман « Отцы и дети»</a:t>
                      </a:r>
                      <a:endParaRPr lang="ru-RU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514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2.К. Паустовский, рассказ « Телеграмма»</a:t>
                      </a:r>
                      <a:endParaRPr lang="ru-RU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514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3.М.Е. Салтыков – Щедрин, роман « Господа  Головлёвы»</a:t>
                      </a:r>
                      <a:endParaRPr lang="ru-RU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514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4.Л.Н.Толстой, роман –эпопея « Война и мир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»</a:t>
                      </a:r>
                    </a:p>
                    <a:p>
                      <a:pPr marL="5143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5.Д.И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. Фонвизин, комедия « Недоросль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»</a:t>
                      </a:r>
                      <a:endParaRPr lang="ru-RU" sz="2000" b="1" i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764704"/>
          </a:xfrm>
        </p:spPr>
        <p:txBody>
          <a:bodyPr/>
          <a:lstStyle/>
          <a:p>
            <a:pPr algn="ctr"/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Тренировочный  кейс  № 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764704"/>
            <a:ext cx="8219256" cy="5590856"/>
          </a:xfrm>
        </p:spPr>
        <p:txBody>
          <a:bodyPr/>
          <a:lstStyle/>
          <a:p>
            <a:pPr algn="ctr"/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Тезис:  основная обязанность повзрослевших детей – заботиться и помогать престарелым родителям.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673115" y="1844824"/>
            <a:ext cx="4059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Аргументы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Times New Roman" pitchFamily="18" charset="0"/>
              </a:rPr>
              <a:t> цитаты</a:t>
            </a:r>
            <a:endParaRPr kumimoji="0" lang="ru-RU" sz="2800" b="0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3044234"/>
          <a:ext cx="8640960" cy="3834340"/>
        </p:xfrm>
        <a:graphic>
          <a:graphicData uri="http://schemas.openxmlformats.org/drawingml/2006/table">
            <a:tbl>
              <a:tblPr/>
              <a:tblGrid>
                <a:gridCol w="8640960"/>
              </a:tblGrid>
              <a:tr h="348382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b="1" i="1" dirty="0">
                          <a:latin typeface="Georg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1" dirty="0" smtClean="0">
                          <a:latin typeface="Georgia"/>
                          <a:ea typeface="Times New Roman"/>
                          <a:cs typeface="Times New Roman"/>
                        </a:rPr>
                        <a:t>«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Родительское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слово на ветер 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не 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молвится» 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(Пословица)</a:t>
                      </a:r>
                      <a:endParaRPr lang="ru-RU" sz="2000" i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«Кто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родителей почитает, тот вовек не 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погибает»</a:t>
                      </a:r>
                      <a:r>
                        <a:rPr lang="ru-RU" sz="2000" b="1" i="0" baseline="0" dirty="0" smtClean="0">
                          <a:latin typeface="Georgia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Пословица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)</a:t>
                      </a:r>
                      <a:endParaRPr lang="ru-RU" sz="2000" i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 «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Без  хороших  отцов нет хорошего воспитания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»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(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Н.М. Карамзин)</a:t>
                      </a:r>
                      <a:endParaRPr lang="ru-RU" sz="2000" i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+mj-lt"/>
                        <a:buNone/>
                      </a:pP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4.   «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При солнце тепло, а при матери 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добро» (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Пословица)</a:t>
                      </a:r>
                      <a:endParaRPr lang="ru-RU" sz="2000" i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.    «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Нет такого дружка, как 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родная 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матушка» </a:t>
                      </a:r>
                      <a:r>
                        <a:rPr lang="ru-RU" sz="2000" b="1" i="0" baseline="0" dirty="0" smtClean="0">
                          <a:latin typeface="Georgia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i="0" dirty="0" smtClean="0">
                          <a:latin typeface="Georgia"/>
                          <a:ea typeface="Times New Roman"/>
                          <a:cs typeface="Times New Roman"/>
                        </a:rPr>
                        <a:t>( </a:t>
                      </a:r>
                      <a:r>
                        <a:rPr lang="ru-RU" sz="2000" b="1" i="0" dirty="0">
                          <a:latin typeface="Georgia"/>
                          <a:ea typeface="Times New Roman"/>
                          <a:cs typeface="Times New Roman"/>
                        </a:rPr>
                        <a:t>Пословица</a:t>
                      </a:r>
                      <a:r>
                        <a:rPr lang="ru-RU" sz="2000" b="1" i="1" dirty="0">
                          <a:latin typeface="Georgia"/>
                          <a:ea typeface="Times New Roman"/>
                          <a:cs typeface="Times New Roman"/>
                        </a:rPr>
                        <a:t>)                                      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91440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Оценочный кейс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pic>
        <p:nvPicPr>
          <p:cNvPr id="778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914400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pic>
        <p:nvPicPr>
          <p:cNvPr id="788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512064"/>
            <a:ext cx="7715200" cy="1044728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3600" dirty="0" smtClean="0">
                <a:latin typeface="Constantia" pitchFamily="18" charset="0"/>
              </a:rPr>
              <a:t>Комментарий ученицы</a:t>
            </a:r>
            <a:endParaRPr lang="ru-RU" sz="3600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8060432" cy="540060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latin typeface="Constantia" pitchFamily="18" charset="0"/>
              </a:rPr>
              <a:t>Эту сложную нравственную проблему автор раскрывает на примере из жизни бабки Катерины, дочь которой переехала жить в город, в то время как сама старушка осталась жить на хуторе в одиночестве. Автор с сожалением пишет о том, как сильно недоставало героине общения с любимой дочерью. Екимов ясно показывает, что короткие разговоры по « мобильнику» не могли восполнить потребности старушки в тёплом общении. Автор сочувствует этой одинокой женщине, которая из - за дорогого тарифа была не в состоянии рассказать дочери о своей нелёгкой жизни. Не случайно писатель приводит одни отрывки из телефонных разговоров, в которых старая женщина сообщает о том, что упала. Но именно этот короткий диалог помогает дочери вовремя осознать, насколько дорога ей мать и как важно ценить каждую минуту их общения. Екимов старается убедить читателей в том, как важно в таких ситуациях не опоздать.</a:t>
            </a:r>
            <a:endParaRPr lang="ru-RU" sz="2000" dirty="0" smtClean="0">
              <a:latin typeface="Constantia" pitchFamily="18" charset="0"/>
            </a:endParaRP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692696"/>
            <a:ext cx="7772400" cy="5662864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3600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3600" u="sng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</a:p>
          <a:p>
            <a:pPr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качестве домашнего задания предлагается написать полное сочинение по тексту Б.Екимова, используя  по мере необходимости рабочие материалы, созданные на уроке, и кейсы.</a:t>
            </a:r>
          </a:p>
          <a:p>
            <a:pPr>
              <a:buNone/>
            </a:pP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Содержимое кейсов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412776"/>
            <a:ext cx="8280920" cy="4942784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 1. </a:t>
            </a:r>
            <a:r>
              <a:rPr lang="ru-RU" u="sng" dirty="0" smtClean="0"/>
              <a:t>Информационный:</a:t>
            </a:r>
            <a:r>
              <a:rPr lang="ru-RU" dirty="0" smtClean="0"/>
              <a:t> теоретические сведения о структуре и компонентах сочинения –рассуждения; таблицы и схемы к каждому компоненту; типовые конструкции(речевые клише).</a:t>
            </a:r>
          </a:p>
          <a:p>
            <a:pPr algn="just">
              <a:buNone/>
            </a:pPr>
            <a:r>
              <a:rPr lang="ru-RU" dirty="0" smtClean="0"/>
              <a:t>     2. </a:t>
            </a:r>
            <a:r>
              <a:rPr lang="ru-RU" u="sng" dirty="0" smtClean="0"/>
              <a:t>Тренировочный:</a:t>
            </a:r>
            <a:r>
              <a:rPr lang="ru-RU" dirty="0" smtClean="0"/>
              <a:t> тексты для анализа; различные варианты формулировок проблем по тексту; варианты литературных аргументов и варианты аргументов – цитат к выбранной проблеме текста. </a:t>
            </a:r>
          </a:p>
          <a:p>
            <a:pPr algn="just">
              <a:buNone/>
            </a:pPr>
            <a:r>
              <a:rPr lang="ru-RU" dirty="0" smtClean="0"/>
              <a:t>     3. </a:t>
            </a:r>
            <a:r>
              <a:rPr lang="ru-RU" u="sng" dirty="0" smtClean="0"/>
              <a:t>Оценочный: </a:t>
            </a:r>
            <a:r>
              <a:rPr lang="ru-RU" dirty="0" smtClean="0"/>
              <a:t>критерии оценивания отдельных компонентов сочинения К1 –К5.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Желаем получить на ЕГЭ </a:t>
            </a:r>
          </a:p>
          <a:p>
            <a:pPr algn="ctr">
              <a:buNone/>
            </a:pP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4400" b="1" smtClean="0">
                <a:latin typeface="Times New Roman" pitchFamily="18" charset="0"/>
                <a:cs typeface="Times New Roman" pitchFamily="18" charset="0"/>
              </a:rPr>
              <a:t>сочинение 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заветные 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23 балла!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88640"/>
            <a:ext cx="7772400" cy="720080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Композиция сочинения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pic>
        <p:nvPicPr>
          <p:cNvPr id="6861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980728"/>
            <a:ext cx="3888431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755576" y="620688"/>
            <a:ext cx="8136904" cy="590465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ТРЕНИРОВОЧНЫЙ КЕЙС №1</a:t>
            </a:r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Я  - старый человек. Пережил солдатом большую войну, исходил пешком и Россию, и Европу. Среди моих близких друзей были и армяне, и грузины, и украинцы, и немцы и многие другие. А теперь я вынужден наблюдать то клиническое безумие ненависти, которое охватывает целые пространства нашей земли. Я жалею тех из них, кто ослеплён ненавистью. Неужели же они не видят, что ими играют и что те, кто сейчас из –за кулис разжигает кровавый туман, завтра направят удар против них? А те, кто стоит за кулисами, выступят как миротворцы, когда сочтут, что обе стороны пролили достаточно крови.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Эпоха мелких конфликтов кончилась. Мир един, и то, что происходит на одном конце, неизбежно отзывается на другом. Колокол звонит по каждому из нас.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( По Ю. Лотману)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179512" y="0"/>
            <a:ext cx="8712968" cy="6669359"/>
          </a:xfrm>
        </p:spPr>
        <p:txBody>
          <a:bodyPr>
            <a:noAutofit/>
          </a:bodyPr>
          <a:lstStyle/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Сочинение по тексту Юрия Лотмана</a:t>
            </a:r>
            <a:endParaRPr lang="ru-RU" sz="1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       (1) Разные языки, разный цвет кожи – к несчастью, этого более чем достаточно, чтобы разжечь кровавый пожар, подогреваемый слепой ненавистью людей.(2) Именно проблему межнациональных конфликтов поднимает в своём тексте культуролог и литературовед Юрий Лотман.(3) Автор не случайно обращается к этой проблеме.(4) К сожалению, национальный вопрос никогда не терял своей актуальности.(5) Мы постоянно слышим тревожные сообщения о межнациональных конфликтах в различных уголках планеты.(6)Размышляя над проблемой, Юрий Лотман особо подчёркивает, что среди его близких людей были представители разных национальностей. (7)Автор стремится донести до читателей такую мысль: все люди имеют равные права, и сущность человека не определяется цветом его кожи и языком, на котором он говорит. (8) Позиция автора предельно ясна: Ю. Лотман возмущён « клиническим безумием ненависти», которое заставляет людей убивать друг друга и предупреждает сегодняшних агрессоров о том, что « спрятаться не удастся никому».(9) Невозможно не согласиться с позицией автора. (10)Я тоже убеждён в том, что межнациональные войны – это позор человечества, худшее из зол, существующих на свете.(11) Все народы должны сплотиться, чтобы побороть его ради жизни будущих поколений, просто ради сохранения жизни на земле.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        (12)В подтверждение моей точки зрения приведу примеры из нашей истории: постоянные конфликты на Кавказе, ущемление прав русскоязычного населения и странах Балтики, а сегодня мы являемся свидетелями национального конфликта в Украине.(13) К несчастью, время ничему не учит людей. (14) Кроме того, проблема межнациональной розни нашла отражение и в русской литературе. (15) Детские, тёплые отношения ребятишек разной национальности часто могут стать примером для взрослых. (16) В повести Анатолия Приставкина « Ночевала тучка золотая» показана дружба двух мальчиков, чеченца и русского. (17)Не случайно герои называли себя кровными братьями – это вызов тем, кто разжигает межнациональную вражду.(18) Все народы – братья, а братоубийству нет и не может быть прощения.(19) В заключение хочу сказать, что Юрий Лотман призывает читателей задуматься над грозящей миру катастрофой и остановить бессмысленное истребление народами друг друга.(20) Ведь « колокол звонит по каждому из нас!»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268760"/>
            <a:ext cx="7772400" cy="457200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b="1" i="1" dirty="0" smtClean="0"/>
              <a:t> 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Разделите сочинение по тексту Ю. Лотмана на абзацы. Обозначьте номера предложений каждой композиционной части</a:t>
            </a:r>
          </a:p>
          <a:p>
            <a:endParaRPr lang="ru-RU" dirty="0" smtClean="0"/>
          </a:p>
          <a:p>
            <a:endParaRPr lang="ru-RU" b="1" i="1" dirty="0" smtClean="0"/>
          </a:p>
          <a:p>
            <a:endParaRPr lang="ru-RU" b="1" i="1" dirty="0" smtClean="0"/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Вступление:          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…………………………………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Комментарий:       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…………………………………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Позиция автора     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…………………………………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Своя позиция:         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…………………………………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Аргумент 1:            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…………………………………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Аргумент 2:            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…………………………………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Вывод:                    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…………………………………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Заголовок 1"/>
          <p:cNvSpPr>
            <a:spLocks noGrp="1"/>
          </p:cNvSpPr>
          <p:nvPr>
            <p:ph idx="1"/>
          </p:nvPr>
        </p:nvSpPr>
        <p:spPr>
          <a:xfrm>
            <a:off x="0" y="260350"/>
            <a:ext cx="9144001" cy="6408738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4200" b="1" dirty="0" smtClean="0">
                <a:latin typeface="Times New Roman" pitchFamily="18" charset="0"/>
                <a:cs typeface="Times New Roman" pitchFamily="18" charset="0"/>
              </a:rPr>
              <a:t>Расположите фрагменты сочинения по тексту Ю. Лотмана так, чтобы получился связный текст</a:t>
            </a:r>
          </a:p>
          <a:p>
            <a:pPr algn="ctr"/>
            <a:endParaRPr lang="ru-RU" sz="4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Т. 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Невозможно не согласиться с позицией автора. Я тоже убеждён в том, что межнациональные войны – это позор человечества, худшее из зол, существующих на свете. Все народы должны сплотиться, чтобы побороть его ради жизни будущих поколений, 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просто ради сохранения жизни на земле.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К.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Также  проблема межнациональной розни нашла отражение и в русской литературе. Детские, тёплые отношения ребятишек разной национальности часто могут стать примером для взрослых. Так ,  в повести Анатолия Приставкина « Ночевала тучка золотая» показана дружба двух мальчиков, чеченца и русского. Не случайно герои называли себя кровными братьями – это вызов тем, кто разжигает межнациональную вражду. Все народы – братья, а братоубийству нет и не может быть прощения.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И.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В заключение хочу сказать, что Юрий Лотман призывает читателей задуматься над грозящей миру катастрофой и остановить бессмысленное истребление народами друг друга. Ведь « колокол звонит по каждому из нас»!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З.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Разные языки, разный цвет кожи – к несчастью, этого более чем достаточно, чтобы разжечь кровавый пожар, подогреваемый слепой ненавистью людей. Именно проблему межнациональных конфликтов поднимает в своём тексте культуролог и литературовед Юрий Лотман</a:t>
            </a:r>
            <a:r>
              <a:rPr lang="ru-RU" sz="29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О.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В подтверждение моей точки зрения приведу примеры из нашей истории: постоянные конфликты на Кавказе,  ущемление прав русскоязычного населения в странах Балтики. А  сегодня ещё  мы  являемся свидетелями национального конфликта на Украине. К несчастью, время ничему не учит людей.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А.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Позиция автора предельно ясна: Ю. Лотман возмущён « клиническим безумием ненависти», которое заставляет людей убивать друг друга и предупреждает сегодняшних агрессоров о том, что « спрятаться не удастся никому».</a:t>
            </a: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900" b="1" u="sng" dirty="0" smtClean="0">
                <a:latin typeface="Times New Roman" pitchFamily="18" charset="0"/>
                <a:cs typeface="Times New Roman" pitchFamily="18" charset="0"/>
              </a:rPr>
              <a:t>Н.</a:t>
            </a:r>
            <a:r>
              <a:rPr lang="ru-RU" sz="29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i="1" dirty="0" smtClean="0">
                <a:latin typeface="Times New Roman" pitchFamily="18" charset="0"/>
                <a:cs typeface="Times New Roman" pitchFamily="18" charset="0"/>
              </a:rPr>
              <a:t>Автор не случайно обращается к этой проблеме. К сожалению, национальный вопрос никогда не терял своей актуальности. Мы постоянно слышим тревожные сообщения о межнациональных конфликтах в различных уголках планеты. Размышляя над проблемой, Юрий Лотман особо подчёркивает, что среди его близких людей были представители разных национальностей. Автор стремится донести до читателей такую мысль: все люди имеют равные права, и сущность человека не определяется цветом его кожи и языком, на котором он гово</a:t>
            </a:r>
            <a:r>
              <a:rPr lang="ru-RU" sz="2500" b="1" i="1" dirty="0" smtClean="0">
                <a:latin typeface="Times New Roman" pitchFamily="18" charset="0"/>
                <a:cs typeface="Times New Roman" pitchFamily="18" charset="0"/>
              </a:rPr>
              <a:t>рит.</a:t>
            </a: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67544" y="765175"/>
            <a:ext cx="8219256" cy="5591175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Ключи:</a:t>
            </a:r>
          </a:p>
          <a:p>
            <a:pPr>
              <a:buNone/>
            </a:pP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Вступление,          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40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ru-RU" sz="3400" b="1" smtClean="0">
                <a:latin typeface="Times New Roman" pitchFamily="18" charset="0"/>
                <a:cs typeface="Times New Roman" pitchFamily="18" charset="0"/>
              </a:rPr>
              <a:t>………1 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400" b="1" smtClean="0">
                <a:latin typeface="Times New Roman" pitchFamily="18" charset="0"/>
                <a:cs typeface="Times New Roman" pitchFamily="18" charset="0"/>
              </a:rPr>
              <a:t>2…………..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 (проблема)     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 Комментарий:    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…….…3 – 7</a:t>
            </a:r>
            <a:r>
              <a:rPr lang="ru-RU" sz="3400" b="1" dirty="0" smtClean="0">
                <a:latin typeface="Times New Roman" pitchFamily="18" charset="0"/>
                <a:cs typeface="Rod" pitchFamily="49" charset="-79"/>
              </a:rPr>
              <a:t>………….</a:t>
            </a:r>
            <a:endParaRPr lang="ru-RU" sz="3400" b="1" dirty="0" smtClean="0">
              <a:latin typeface="Times New Roman" pitchFamily="18" charset="0"/>
              <a:cs typeface="Narkisim" pitchFamily="34" charset="-79"/>
            </a:endParaRP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 Позиция автора: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…………8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……………</a:t>
            </a: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Своя позиция:     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№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………..9 - 11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………..</a:t>
            </a: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Аргумент 1:          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………12 - 13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……….</a:t>
            </a: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Аргумент 2:          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………14 - 18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……….</a:t>
            </a:r>
          </a:p>
          <a:p>
            <a:pPr>
              <a:buNone/>
            </a:pP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    Вывод:                     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предлож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. №</a:t>
            </a:r>
            <a:r>
              <a:rPr lang="ru-RU" sz="3400" b="1" dirty="0" smtClean="0">
                <a:latin typeface="Times New Roman" pitchFamily="18" charset="0"/>
                <a:cs typeface="Times New Roman" pitchFamily="18" charset="0"/>
              </a:rPr>
              <a:t>………19 - 20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………</a:t>
            </a:r>
          </a:p>
          <a:p>
            <a:pPr>
              <a:buNone/>
            </a:pP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172400" y="27089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cs typeface="Aharoni" pitchFamily="2" charset="-79"/>
              </a:rPr>
              <a:t>Н</a:t>
            </a:r>
            <a:endParaRPr lang="ru-RU" sz="2400" b="1" dirty="0">
              <a:cs typeface="Aharoni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00392" y="1916832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cs typeface="Aharoni" pitchFamily="2" charset="-79"/>
              </a:rPr>
              <a:t>З</a:t>
            </a:r>
            <a:endParaRPr lang="ru-RU" sz="2400" b="1" dirty="0">
              <a:cs typeface="Aharoni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72400" y="3140968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cs typeface="Aharoni" pitchFamily="2" charset="-79"/>
              </a:rPr>
              <a:t>А</a:t>
            </a:r>
            <a:endParaRPr lang="ru-RU" sz="2400" b="1" dirty="0">
              <a:cs typeface="Aharoni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72400" y="3471391"/>
            <a:ext cx="3770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cs typeface="Aharoni" pitchFamily="2" charset="-79"/>
              </a:rPr>
              <a:t>Т</a:t>
            </a:r>
            <a:endParaRPr lang="ru-RU" sz="2400" b="1" dirty="0">
              <a:cs typeface="Aharoni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80934" y="3831431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cs typeface="Aharoni" pitchFamily="2" charset="-79"/>
              </a:rPr>
              <a:t>О</a:t>
            </a:r>
            <a:endParaRPr lang="ru-RU" sz="2400" b="1" dirty="0"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180934" y="4191471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cs typeface="Aharoni" pitchFamily="2" charset="-79"/>
              </a:rPr>
              <a:t>К</a:t>
            </a:r>
            <a:endParaRPr lang="ru-RU" sz="2400" b="1" dirty="0">
              <a:cs typeface="Aharoni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172400" y="4623519"/>
            <a:ext cx="4058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cs typeface="Aharoni" pitchFamily="2" charset="-79"/>
              </a:rPr>
              <a:t>И</a:t>
            </a:r>
            <a:endParaRPr lang="ru-RU" sz="2400" b="1" dirty="0"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1093808"/>
          </a:xfrm>
        </p:spPr>
        <p:txBody>
          <a:bodyPr/>
          <a:lstStyle/>
          <a:p>
            <a:r>
              <a:rPr lang="ru-RU" dirty="0" smtClean="0"/>
              <a:t>          </a:t>
            </a:r>
            <a:r>
              <a:rPr lang="ru-RU" dirty="0" smtClean="0">
                <a:latin typeface="Cambria" pitchFamily="18" charset="0"/>
              </a:rPr>
              <a:t>Сочинение</a:t>
            </a:r>
            <a:endParaRPr lang="ru-RU" dirty="0">
              <a:latin typeface="Cambr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124744"/>
            <a:ext cx="7787208" cy="5544616"/>
          </a:xfrm>
        </p:spPr>
        <p:txBody>
          <a:bodyPr>
            <a:noAutofit/>
          </a:bodyPr>
          <a:lstStyle/>
          <a:p>
            <a:r>
              <a:rPr lang="ru-RU" sz="1100" b="1" i="1" dirty="0" smtClean="0">
                <a:latin typeface="Cambria" pitchFamily="18" charset="0"/>
              </a:rPr>
              <a:t>Разные языки, разный цвет кожи – к несчастью, этого более чем достаточно, чтобы разжечь кровавый пожар, подогреваемый слепой ненавистью людей. Именно проблему межнациональных конфликтов поднимает в своём тексте культуролог и литературовед Юрий Лотман.</a:t>
            </a:r>
            <a:endParaRPr lang="ru-RU" sz="1100" dirty="0" smtClean="0">
              <a:latin typeface="Cambria" pitchFamily="18" charset="0"/>
            </a:endParaRPr>
          </a:p>
          <a:p>
            <a:r>
              <a:rPr lang="ru-RU" sz="1100" b="1" i="1" dirty="0" smtClean="0">
                <a:latin typeface="Cambria" pitchFamily="18" charset="0"/>
              </a:rPr>
              <a:t>      Автор не случайно обращается к этой проблеме. К сожалению, национальный вопрос никогда не терял своей актуальности. Мы постоянно слышим тревожные сообщения о межнациональных конфликтах в различных уголках планеты. Размышляя над проблемой, Юрий Лотман особо подчёркивает, что среди его близких людей были представители разных национальностей. Автор стремится донести до читателей такую мысль: все люди имеют равные права, и сущность человека не определяется цветом его кожи и языком, на котором он говорит. </a:t>
            </a:r>
            <a:endParaRPr lang="ru-RU" sz="1100" dirty="0" smtClean="0">
              <a:latin typeface="Cambria" pitchFamily="18" charset="0"/>
            </a:endParaRPr>
          </a:p>
          <a:p>
            <a:r>
              <a:rPr lang="ru-RU" sz="1100" b="1" i="1" dirty="0" smtClean="0">
                <a:latin typeface="Cambria" pitchFamily="18" charset="0"/>
              </a:rPr>
              <a:t>      Позиция автора предельно ясна: Ю. Лотман возмущён « клиническим безумием ненависти», которое заставляет людей убивать друг друга и предупреждает сегодняшних агрессоров о том, что « спрятаться не удастся никому».</a:t>
            </a:r>
            <a:endParaRPr lang="ru-RU" sz="1100" dirty="0" smtClean="0">
              <a:latin typeface="Cambria" pitchFamily="18" charset="0"/>
            </a:endParaRPr>
          </a:p>
          <a:p>
            <a:r>
              <a:rPr lang="ru-RU" sz="1100" b="1" i="1" dirty="0" smtClean="0">
                <a:latin typeface="Cambria" pitchFamily="18" charset="0"/>
              </a:rPr>
              <a:t>      Невозможно не согласиться с позицией автора. Я тоже убеждён в том, что межнациональные войны – это позор человечества, худшее из зол, существующих на свете. Все народы должны сплотиться, чтобы побороть его ради жизни будущих поколений, просто ради сохранения жизни на земле.</a:t>
            </a:r>
            <a:endParaRPr lang="ru-RU" sz="1100" dirty="0" smtClean="0">
              <a:latin typeface="Cambria" pitchFamily="18" charset="0"/>
            </a:endParaRPr>
          </a:p>
          <a:p>
            <a:r>
              <a:rPr lang="ru-RU" sz="1100" b="1" i="1" dirty="0" smtClean="0">
                <a:latin typeface="Cambria" pitchFamily="18" charset="0"/>
              </a:rPr>
              <a:t>      В подтверждение моей точки зрения приведу примеры из нашей истории: постоянные конфликты на Кавказе, ущемление прав русскоязычного населения в странах Балтики. А сегодня мы являемся свидетелями национального конфликта на Украине. К несчастью, время ничему не учит людей. </a:t>
            </a:r>
            <a:endParaRPr lang="ru-RU" sz="1100" dirty="0" smtClean="0">
              <a:latin typeface="Cambria" pitchFamily="18" charset="0"/>
            </a:endParaRPr>
          </a:p>
          <a:p>
            <a:r>
              <a:rPr lang="ru-RU" sz="1100" b="1" i="1" dirty="0" smtClean="0">
                <a:latin typeface="Cambria" pitchFamily="18" charset="0"/>
              </a:rPr>
              <a:t>     Кроме того, проблема межнациональной розни нашла отражение и в русской литературе. Детские, тёплые отношения ребятишек разной национальности часто могут стать примером для взрослых. Так, в повести Анатолия Приставкина « Ночевала тучка золотая» показана дружба двух мальчиков, чеченца и русского. Не случайно герои называли себя кровными братьями – это вызов тем, кто разжигает межнациональную вражду. Все народы – братья, а братоубийству нет и не может быть прощения.</a:t>
            </a:r>
            <a:endParaRPr lang="ru-RU" sz="1100" dirty="0" smtClean="0">
              <a:latin typeface="Cambria" pitchFamily="18" charset="0"/>
            </a:endParaRPr>
          </a:p>
          <a:p>
            <a:r>
              <a:rPr lang="ru-RU" sz="1100" b="1" i="1" dirty="0" smtClean="0">
                <a:latin typeface="Cambria" pitchFamily="18" charset="0"/>
              </a:rPr>
              <a:t>     В заключение хочу сказать, что Юрий Лотман призывает читателей задуматься над грозящей миру катастрофой и остановить бессмысленное истребление народами друг друга. Ведь « колокол звонит по каждому из нас!»</a:t>
            </a:r>
            <a:endParaRPr lang="ru-RU" sz="1100" dirty="0" smtClean="0">
              <a:latin typeface="Cambria" pitchFamily="18" charset="0"/>
            </a:endParaRPr>
          </a:p>
          <a:p>
            <a:r>
              <a:rPr lang="ru-RU" sz="1100" b="1" i="1" dirty="0" smtClean="0">
                <a:latin typeface="Cambria" pitchFamily="18" charset="0"/>
              </a:rPr>
              <a:t> </a:t>
            </a:r>
            <a:endParaRPr lang="ru-RU" sz="1100" dirty="0" smtClean="0">
              <a:latin typeface="Cambria" pitchFamily="18" charset="0"/>
            </a:endParaRPr>
          </a:p>
          <a:p>
            <a:r>
              <a:rPr lang="ru-RU" sz="1100" dirty="0" smtClean="0">
                <a:latin typeface="Cambria" pitchFamily="18" charset="0"/>
              </a:rPr>
              <a:t> </a:t>
            </a:r>
          </a:p>
          <a:p>
            <a:endParaRPr lang="ru-RU" sz="1100" dirty="0">
              <a:latin typeface="Cambria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0CCF5-D2DB-4675-995D-04F77D66AE8F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358</TotalTime>
  <Words>1869</Words>
  <Application>Microsoft Office PowerPoint</Application>
  <PresentationFormat>Экран (4:3)</PresentationFormat>
  <Paragraphs>148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Метро</vt:lpstr>
      <vt:lpstr>Применение кейс – технологии  на факультативных занятиях по  русскому языку в работе над композицией сочинения – рассуждения в формате ЕГЭ</vt:lpstr>
      <vt:lpstr>Содержимое кейсов</vt:lpstr>
      <vt:lpstr>Композиция сочинения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Сочинение</vt:lpstr>
      <vt:lpstr>Оценочный кейс</vt:lpstr>
      <vt:lpstr>Презентация PowerPoint</vt:lpstr>
      <vt:lpstr>Презентация PowerPoint</vt:lpstr>
      <vt:lpstr>Тренировочный   кейс № 2</vt:lpstr>
      <vt:lpstr>Тренировочный  кейс  № 2 </vt:lpstr>
      <vt:lpstr>Тренировочный  кейс  № 2 </vt:lpstr>
      <vt:lpstr>Оценочный кейс</vt:lpstr>
      <vt:lpstr>Презентация PowerPoint</vt:lpstr>
      <vt:lpstr>    Комментарий ученицы</vt:lpstr>
      <vt:lpstr>Презентация PowerPoint</vt:lpstr>
      <vt:lpstr>Презентация PowerPoint</vt:lpstr>
    </vt:vector>
  </TitlesOfParts>
  <Company>ММЦ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ЕГЭ по русскому языку</dc:title>
  <dc:creator>Computer</dc:creator>
  <cp:lastModifiedBy>Ноут1</cp:lastModifiedBy>
  <cp:revision>41</cp:revision>
  <dcterms:created xsi:type="dcterms:W3CDTF">2013-09-16T12:20:26Z</dcterms:created>
  <dcterms:modified xsi:type="dcterms:W3CDTF">2014-11-06T19:31:26Z</dcterms:modified>
</cp:coreProperties>
</file>