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84" r:id="rId3"/>
    <p:sldId id="285" r:id="rId4"/>
    <p:sldId id="279" r:id="rId5"/>
    <p:sldId id="282" r:id="rId6"/>
    <p:sldId id="280" r:id="rId7"/>
    <p:sldId id="281" r:id="rId8"/>
    <p:sldId id="272" r:id="rId9"/>
    <p:sldId id="287" r:id="rId10"/>
    <p:sldId id="286" r:id="rId11"/>
    <p:sldId id="288" r:id="rId12"/>
    <p:sldId id="289" r:id="rId13"/>
    <p:sldId id="290" r:id="rId14"/>
    <p:sldId id="29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59E4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FE05-B146-4667-8BB4-003AAA15AA5E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821D-BD55-4B5C-A235-85DCCC4BFF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FE05-B146-4667-8BB4-003AAA15AA5E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821D-BD55-4B5C-A235-85DCCC4BF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FE05-B146-4667-8BB4-003AAA15AA5E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821D-BD55-4B5C-A235-85DCCC4BF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FE05-B146-4667-8BB4-003AAA15AA5E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821D-BD55-4B5C-A235-85DCCC4BF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FE05-B146-4667-8BB4-003AAA15AA5E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A27821D-BD55-4B5C-A235-85DCCC4BF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FE05-B146-4667-8BB4-003AAA15AA5E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821D-BD55-4B5C-A235-85DCCC4BF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FE05-B146-4667-8BB4-003AAA15AA5E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821D-BD55-4B5C-A235-85DCCC4BF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FE05-B146-4667-8BB4-003AAA15AA5E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821D-BD55-4B5C-A235-85DCCC4BF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FE05-B146-4667-8BB4-003AAA15AA5E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821D-BD55-4B5C-A235-85DCCC4BF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FE05-B146-4667-8BB4-003AAA15AA5E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821D-BD55-4B5C-A235-85DCCC4BF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FE05-B146-4667-8BB4-003AAA15AA5E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821D-BD55-4B5C-A235-85DCCC4BF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9E4F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25FE05-B146-4667-8BB4-003AAA15AA5E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27821D-BD55-4B5C-A235-85DCCC4BF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00100" y="714356"/>
            <a:ext cx="7560840" cy="301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/>
              <a:t>Основные подходы к проверке и оценке сжатого изложения 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85720" y="428604"/>
            <a:ext cx="86439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Проверка задания 15.3.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571612"/>
          <a:ext cx="8215370" cy="5072098"/>
        </p:xfrm>
        <a:graphic>
          <a:graphicData uri="http://schemas.openxmlformats.org/drawingml/2006/table">
            <a:tbl>
              <a:tblPr/>
              <a:tblGrid>
                <a:gridCol w="1201121"/>
                <a:gridCol w="7014249"/>
              </a:tblGrid>
              <a:tr h="5072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800" b="1" baseline="-25000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К1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Толкование значения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слова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Экзаменуемый не обязан в точности воспроизвести словарную статью, его задача – показать, что он </a:t>
                      </a:r>
                      <a:r>
                        <a:rPr kumimoji="0" lang="ru-RU" sz="2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понимает</a:t>
                      </a:r>
                      <a:r>
                        <a:rPr kumimoji="0" lang="ru-RU" sz="2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значение предложенного для анализа понятия</a:t>
                      </a:r>
                      <a:endParaRPr lang="ru-RU" sz="2800" b="1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92696"/>
            <a:ext cx="612068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Экзаменуемый должен  сформулировать </a:t>
            </a:r>
            <a:r>
              <a:rPr lang="ru-RU" sz="2800" b="1" dirty="0"/>
              <a:t>не только  словарное значение понятия </a:t>
            </a:r>
            <a:r>
              <a:rPr lang="ru-RU" sz="2800" dirty="0"/>
              <a:t>, но и  </a:t>
            </a:r>
            <a:r>
              <a:rPr lang="ru-RU" sz="2800" b="1" dirty="0"/>
              <a:t>пояснить</a:t>
            </a:r>
            <a:r>
              <a:rPr lang="ru-RU" sz="2800" dirty="0"/>
              <a:t> его, переведя его в поле личностных смыслов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9399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ea typeface="Times New Roman"/>
              </a:rPr>
              <a:t>С</a:t>
            </a:r>
            <a:r>
              <a:rPr lang="ru-RU" b="1" baseline="-25000" dirty="0" smtClean="0">
                <a:ea typeface="Times New Roman"/>
              </a:rPr>
              <a:t>3</a:t>
            </a:r>
            <a:r>
              <a:rPr lang="ru-RU" b="1" dirty="0" smtClean="0">
                <a:ea typeface="Times New Roman"/>
              </a:rPr>
              <a:t>К2   Наличие </a:t>
            </a:r>
            <a:r>
              <a:rPr lang="ru-RU" b="1" dirty="0">
                <a:ea typeface="Times New Roman"/>
              </a:rPr>
              <a:t>примеров-аргументов</a:t>
            </a:r>
            <a:endParaRPr lang="ru-RU" sz="1600" dirty="0"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ea typeface="Times New Roman"/>
              </a:rPr>
              <a:t> </a:t>
            </a:r>
            <a:r>
              <a:rPr lang="ru-RU" dirty="0" smtClean="0">
                <a:ea typeface="Times New Roman"/>
              </a:rPr>
              <a:t>3 параметра:</a:t>
            </a:r>
            <a:endParaRPr lang="ru-RU" sz="1600" dirty="0"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3588" y="1379035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логическая </a:t>
            </a:r>
            <a:r>
              <a:rPr lang="ru-RU" dirty="0">
                <a:solidFill>
                  <a:prstClr val="black"/>
                </a:solidFill>
              </a:rPr>
              <a:t>точность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1376035"/>
            <a:ext cx="17281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содержательная полнота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1376035"/>
            <a:ext cx="23042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prstClr val="black"/>
                </a:solidFill>
              </a:rPr>
              <a:t>структурно-смысловая </a:t>
            </a:r>
            <a:r>
              <a:rPr lang="ru-RU" dirty="0">
                <a:solidFill>
                  <a:prstClr val="black"/>
                </a:solidFill>
              </a:rPr>
              <a:t>функциональность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63588" y="3068960"/>
            <a:ext cx="59944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400" dirty="0" smtClean="0">
                <a:ea typeface="Times New Roman"/>
              </a:rPr>
              <a:t>Аргументация с </a:t>
            </a:r>
            <a:r>
              <a:rPr lang="ru-RU" sz="2400" dirty="0">
                <a:ea typeface="Times New Roman"/>
              </a:rPr>
              <a:t>развертыванием главной мысли, а </a:t>
            </a:r>
            <a:r>
              <a:rPr lang="ru-RU" sz="2400" dirty="0" smtClean="0">
                <a:ea typeface="Times New Roman"/>
              </a:rPr>
              <a:t> не всплывающие </a:t>
            </a:r>
            <a:r>
              <a:rPr lang="ru-RU" sz="2400" dirty="0">
                <a:ea typeface="Times New Roman"/>
              </a:rPr>
              <a:t>в процессе работы </a:t>
            </a:r>
            <a:r>
              <a:rPr lang="ru-RU" sz="2400" dirty="0" smtClean="0">
                <a:ea typeface="Times New Roman"/>
              </a:rPr>
              <a:t>ассоциации</a:t>
            </a:r>
            <a:r>
              <a:rPr lang="ru-RU" sz="2400" dirty="0">
                <a:ea typeface="Times New Roman"/>
              </a:rPr>
              <a:t>. </a:t>
            </a:r>
            <a:endParaRPr lang="ru-RU" sz="2400" dirty="0" smtClean="0"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2400" dirty="0"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2400" dirty="0" smtClean="0"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2400" dirty="0"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2400" dirty="0" smtClean="0"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2400" dirty="0"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ea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65104"/>
            <a:ext cx="626745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02425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626586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404664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2.  Аргументация не должна подменяться ссылкой на какой-либо очевидный факт, пример из художественного произведения. Должно быть обоснование.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517485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24288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http</a:t>
            </a:r>
            <a:r>
              <a:rPr lang="en-US" dirty="0" smtClean="0">
                <a:hlinkClick r:id="rId2" action="ppaction://hlinksldjump"/>
              </a:rPr>
              <a:t>://www.fipi.ru/oge-i-gve-9/dlya-predmetnyh-komissiy-subektov-rf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Ссылка на материал: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072494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z="2800" b="1" smtClean="0"/>
              <a:t>При подсчёте слов учитываются как самостоятельные, так и служебные части речи. </a:t>
            </a:r>
            <a:endParaRPr lang="ru-RU" sz="2800" b="1" dirty="0" smtClean="0"/>
          </a:p>
          <a:p>
            <a:pPr algn="just"/>
            <a:endParaRPr lang="ru-RU" sz="2800" b="1" dirty="0" smtClean="0"/>
          </a:p>
          <a:p>
            <a:pPr algn="just"/>
            <a:r>
              <a:rPr lang="x-none" sz="2800" b="1" smtClean="0"/>
              <a:t>Инициалы с фамилией считаются одним словом (например, «М.Ю. Лермонтов» – одно слово). </a:t>
            </a:r>
            <a:endParaRPr lang="ru-RU" sz="2800" b="1" dirty="0" smtClean="0"/>
          </a:p>
          <a:p>
            <a:pPr algn="just"/>
            <a:endParaRPr lang="ru-RU" sz="2800" b="1" dirty="0" smtClean="0"/>
          </a:p>
          <a:p>
            <a:pPr algn="just"/>
            <a:r>
              <a:rPr lang="x-none" sz="2800" b="1" smtClean="0"/>
              <a:t>Любые другие символы, в частности цифры, при подсчете  не учитываются (например, «5 лет» – одно слово, «пять лет» – два слова).</a:t>
            </a:r>
            <a:endParaRPr lang="ru-RU" sz="2800" b="1" dirty="0" smtClean="0"/>
          </a:p>
          <a:p>
            <a:pPr algn="just"/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14282" y="357167"/>
            <a:ext cx="8358246" cy="1104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При написании изложения экзаменуемым может быть использована лексика, отличающаяся от той, которая представлена в исходном тексте или в информации о тексте.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Экзаменуемый должен писать изложение от того лица, от которого идёт повествование в исходном тексте.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Если в исходном тексте встречаются имена собственные, то они должны быть выписаны на доске.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23528" y="142852"/>
            <a:ext cx="835292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 smtClean="0"/>
              <a:t>2. Критерии оценивания сжатого изложения. </a:t>
            </a:r>
          </a:p>
          <a:p>
            <a:r>
              <a:rPr lang="ru-RU" sz="2800" b="1" dirty="0" smtClean="0"/>
              <a:t>ИК1   Содержание изложения</a:t>
            </a:r>
            <a:endParaRPr lang="ru-RU" sz="2800" dirty="0" smtClean="0"/>
          </a:p>
          <a:p>
            <a:pPr algn="just"/>
            <a:r>
              <a:rPr lang="ru-RU" sz="2800" dirty="0" smtClean="0"/>
              <a:t> Экзаменуемый точно передал основное содержание прослушанного текста, отразив </a:t>
            </a:r>
            <a:r>
              <a:rPr lang="ru-RU" sz="2800" b="1" dirty="0" smtClean="0"/>
              <a:t>все</a:t>
            </a:r>
            <a:r>
              <a:rPr lang="ru-RU" sz="2800" dirty="0" smtClean="0"/>
              <a:t> важные для его восприятия </a:t>
            </a:r>
            <a:r>
              <a:rPr lang="ru-RU" sz="2800" dirty="0" err="1" smtClean="0"/>
              <a:t>микротемы</a:t>
            </a:r>
            <a:r>
              <a:rPr lang="ru-RU" sz="2800" dirty="0" smtClean="0"/>
              <a:t>, перечисленные в таблице.</a:t>
            </a:r>
          </a:p>
          <a:p>
            <a:pPr algn="just"/>
            <a:r>
              <a:rPr lang="ru-RU" sz="2800" b="1" dirty="0" smtClean="0"/>
              <a:t>2</a:t>
            </a:r>
          </a:p>
          <a:p>
            <a:pPr algn="just"/>
            <a:r>
              <a:rPr lang="ru-RU" sz="2800" dirty="0" smtClean="0"/>
              <a:t>Экзаменуемый передал основное содержание прослушанного текста, </a:t>
            </a:r>
            <a:r>
              <a:rPr lang="ru-RU" sz="2800" b="1" dirty="0" smtClean="0"/>
              <a:t>но</a:t>
            </a:r>
            <a:r>
              <a:rPr lang="ru-RU" sz="2800" dirty="0" smtClean="0"/>
              <a:t> упустил или добавил 1 </a:t>
            </a:r>
            <a:r>
              <a:rPr lang="ru-RU" sz="2800" dirty="0" err="1" smtClean="0"/>
              <a:t>микротему</a:t>
            </a:r>
            <a:r>
              <a:rPr lang="ru-RU" sz="2800" dirty="0" smtClean="0"/>
              <a:t>. </a:t>
            </a:r>
          </a:p>
          <a:p>
            <a:pPr algn="just"/>
            <a:r>
              <a:rPr lang="ru-RU" sz="2800" b="1" dirty="0" smtClean="0"/>
              <a:t>1</a:t>
            </a:r>
          </a:p>
          <a:p>
            <a:pPr algn="just"/>
            <a:r>
              <a:rPr lang="ru-RU" sz="2800" dirty="0" smtClean="0"/>
              <a:t>Экзаменуемый передал основное содержание прослушанного текста, </a:t>
            </a:r>
            <a:r>
              <a:rPr lang="ru-RU" sz="2800" b="1" dirty="0" smtClean="0"/>
              <a:t>но</a:t>
            </a:r>
            <a:r>
              <a:rPr lang="ru-RU" sz="2800" dirty="0" smtClean="0"/>
              <a:t> упустил или добавил более 1 </a:t>
            </a:r>
            <a:r>
              <a:rPr lang="ru-RU" sz="2800" dirty="0" err="1" smtClean="0"/>
              <a:t>микротемы</a:t>
            </a:r>
            <a:r>
              <a:rPr lang="ru-RU" sz="2800" dirty="0" smtClean="0"/>
              <a:t>. </a:t>
            </a:r>
          </a:p>
          <a:p>
            <a:r>
              <a:rPr lang="ru-RU" sz="2800" b="1" dirty="0" smtClean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8557437"/>
              </p:ext>
            </p:extLst>
          </p:nvPr>
        </p:nvGraphicFramePr>
        <p:xfrm>
          <a:off x="571472" y="428604"/>
          <a:ext cx="8032976" cy="6289151"/>
        </p:xfrm>
        <a:graphic>
          <a:graphicData uri="http://schemas.openxmlformats.org/drawingml/2006/table">
            <a:tbl>
              <a:tblPr/>
              <a:tblGrid>
                <a:gridCol w="8032976"/>
              </a:tblGrid>
              <a:tr h="72238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Считать ошибкой:</a:t>
                      </a:r>
                      <a:r>
                        <a:rPr lang="ru-RU" sz="2800" baseline="0" dirty="0" smtClean="0"/>
                        <a:t> </a:t>
                      </a:r>
                    </a:p>
                    <a:p>
                      <a:r>
                        <a:rPr lang="ru-RU" sz="2800" baseline="0" dirty="0" smtClean="0"/>
                        <a:t> - добавление или пропуск </a:t>
                      </a:r>
                      <a:r>
                        <a:rPr lang="ru-RU" sz="2800" baseline="0" dirty="0" err="1" smtClean="0"/>
                        <a:t>микротемы</a:t>
                      </a:r>
                      <a:r>
                        <a:rPr lang="ru-RU" sz="2800" baseline="0" dirty="0" smtClean="0"/>
                        <a:t>, </a:t>
                      </a:r>
                    </a:p>
                    <a:p>
                      <a:r>
                        <a:rPr lang="ru-RU" sz="2800" baseline="0" dirty="0" smtClean="0"/>
                        <a:t> - неточно понятую </a:t>
                      </a:r>
                      <a:r>
                        <a:rPr lang="ru-RU" sz="2800" baseline="0" dirty="0" err="1" smtClean="0"/>
                        <a:t>микротему</a:t>
                      </a:r>
                      <a:r>
                        <a:rPr lang="ru-RU" sz="2800" baseline="0" dirty="0" smtClean="0"/>
                        <a:t>.</a:t>
                      </a:r>
                    </a:p>
                    <a:p>
                      <a:endParaRPr lang="ru-RU" sz="2800" baseline="0" dirty="0" smtClean="0"/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271">
                <a:tc>
                  <a:txBody>
                    <a:bodyPr/>
                    <a:lstStyle/>
                    <a:p>
                      <a:pPr algn="just"/>
                      <a:endParaRPr kumimoji="0" lang="ru-RU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НО! </a:t>
                      </a:r>
                    </a:p>
                    <a:p>
                      <a:pPr algn="just"/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Нередко экзаменуемые передают все важные для восприятия исходного текста </a:t>
                      </a:r>
                      <a:r>
                        <a:rPr kumimoji="0" lang="ru-RU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микротемы</a:t>
                      </a: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однако при этом нарушают </a:t>
                      </a:r>
                      <a:r>
                        <a:rPr kumimoji="0" lang="ru-RU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абзацное членение текста. </a:t>
                      </a:r>
                    </a:p>
                    <a:p>
                      <a:pPr algn="just"/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 </a:t>
                      </a:r>
                      <a:r>
                        <a:rPr kumimoji="0" lang="ru-RU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должно вести к снижению </a:t>
                      </a: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количества баллов по критерию ИК1.</a:t>
                      </a:r>
                      <a:endParaRPr lang="ru-RU" sz="2800" dirty="0"/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0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ИК2  Сжатие исходного текста</a:t>
            </a:r>
            <a:endParaRPr lang="ru-RU" sz="2800" dirty="0" smtClean="0"/>
          </a:p>
          <a:p>
            <a:r>
              <a:rPr lang="ru-RU" sz="2800" dirty="0" smtClean="0"/>
              <a:t> Экзаменуемый применил 1 или несколько приёмов сжатия текста, использовав их на протяжении всего текста.  </a:t>
            </a:r>
            <a:r>
              <a:rPr lang="ru-RU" sz="2800" b="1" dirty="0" smtClean="0"/>
              <a:t>3</a:t>
            </a:r>
          </a:p>
          <a:p>
            <a:r>
              <a:rPr lang="ru-RU" sz="2800" dirty="0" smtClean="0"/>
              <a:t>Экзаменуемый применил 1 или несколько приёмов сжатия текста, использовав их для сжатия 2 </a:t>
            </a:r>
            <a:r>
              <a:rPr lang="ru-RU" sz="2800" dirty="0" err="1" smtClean="0"/>
              <a:t>микротем</a:t>
            </a:r>
            <a:r>
              <a:rPr lang="ru-RU" sz="2800" dirty="0" smtClean="0"/>
              <a:t> текста.  </a:t>
            </a:r>
            <a:r>
              <a:rPr lang="ru-RU" sz="2800" b="1" dirty="0" smtClean="0"/>
              <a:t>2</a:t>
            </a:r>
          </a:p>
          <a:p>
            <a:r>
              <a:rPr lang="ru-RU" sz="2800" dirty="0" smtClean="0"/>
              <a:t>Экзаменуемый применил 1 или несколько приёмов сжатия текста, использовав их для сжатия  1 </a:t>
            </a:r>
            <a:r>
              <a:rPr lang="ru-RU" sz="2800" dirty="0" err="1" smtClean="0"/>
              <a:t>микротемы</a:t>
            </a:r>
            <a:r>
              <a:rPr lang="ru-RU" sz="2800" dirty="0" smtClean="0"/>
              <a:t> текста.  </a:t>
            </a:r>
            <a:r>
              <a:rPr lang="ru-RU" sz="2800" b="1" dirty="0" smtClean="0"/>
              <a:t>1</a:t>
            </a:r>
          </a:p>
          <a:p>
            <a:r>
              <a:rPr lang="ru-RU" sz="2800" dirty="0" smtClean="0"/>
              <a:t>Экзаменуемый не использовал приёмов сжатия текста.  </a:t>
            </a:r>
            <a:r>
              <a:rPr lang="ru-RU" sz="2800" b="1" dirty="0" smtClean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0"/>
            <a:ext cx="864399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/>
              <a:t>ИК3 Смысловая цельность, речевая связность и последовательность изложения</a:t>
            </a:r>
            <a:endParaRPr lang="ru-RU" sz="2600" dirty="0" smtClean="0"/>
          </a:p>
          <a:p>
            <a:pPr algn="just"/>
            <a:r>
              <a:rPr lang="ru-RU" sz="2600" dirty="0" smtClean="0"/>
              <a:t>Работа экзаменуемого характеризуется смысловой цельностью, речевой связностью и последовательностью изложения: – логические ошибки отсутствуют, последовательность изложения не нарушена; – в работе нет нарушений абзацного членения текста.  </a:t>
            </a:r>
            <a:r>
              <a:rPr lang="ru-RU" sz="2600" b="1" dirty="0" smtClean="0"/>
              <a:t>2</a:t>
            </a:r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Работа экзаменуемого характеризуется смысловой цельностью, связностью и последовательностью изложения, </a:t>
            </a:r>
            <a:r>
              <a:rPr lang="ru-RU" sz="2600" b="1" dirty="0" smtClean="0"/>
              <a:t>но </a:t>
            </a:r>
            <a:r>
              <a:rPr lang="ru-RU" sz="2600" dirty="0" smtClean="0"/>
              <a:t>допущена 1 логическая ошибка, </a:t>
            </a:r>
            <a:r>
              <a:rPr lang="ru-RU" sz="2600" b="1" dirty="0" smtClean="0"/>
              <a:t>и/или </a:t>
            </a:r>
            <a:r>
              <a:rPr lang="ru-RU" sz="2600" dirty="0" smtClean="0"/>
              <a:t>в работе имеется 1 нарушение абзацного членения текста.  </a:t>
            </a:r>
            <a:r>
              <a:rPr lang="ru-RU" sz="2600" b="1" dirty="0" smtClean="0"/>
              <a:t>1</a:t>
            </a:r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В работе экзаменуемого просматривается коммуникативный замысел, </a:t>
            </a:r>
            <a:r>
              <a:rPr lang="ru-RU" sz="2600" b="1" dirty="0" smtClean="0"/>
              <a:t>но </a:t>
            </a:r>
            <a:r>
              <a:rPr lang="ru-RU" sz="2600" dirty="0" smtClean="0"/>
              <a:t>допущено более 1 логической ошибки, </a:t>
            </a:r>
            <a:r>
              <a:rPr lang="ru-RU" sz="2600" b="1" dirty="0" smtClean="0"/>
              <a:t>и/или </a:t>
            </a:r>
            <a:r>
              <a:rPr lang="ru-RU" sz="2600" dirty="0" smtClean="0"/>
              <a:t>имеются 2 случая нарушения абзацного членения текста.  </a:t>
            </a:r>
            <a:r>
              <a:rPr lang="ru-RU" sz="2600" b="1" dirty="0" smtClean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51520" y="357166"/>
            <a:ext cx="85689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500042"/>
            <a:ext cx="6786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Проверка задания 15.2</a:t>
            </a:r>
            <a:endParaRPr lang="ru-RU" sz="3200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1214422"/>
            <a:ext cx="84280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!При оценивании не учитывается полнота раскрытия смысла данного фрагмента.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значит, что, если в указанной в задании части текста содержится несколько аспектов смысла,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экзаменуемый может выбрать по своему усмотрению только один или некоторые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них и прокомментировать.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228398"/>
            <a:ext cx="66967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>
                <a:solidFill>
                  <a:prstClr val="black"/>
                </a:solidFill>
              </a:rPr>
              <a:t>Аргументом является только такая цитата или ссылка, которая подтверждает, обосновывает мысли и утверждения экзаменуемого, объясняющие смысл приведённого в задании фрагмента</a:t>
            </a:r>
            <a:r>
              <a:rPr lang="ru-RU" sz="2800" b="1" dirty="0" smtClean="0">
                <a:solidFill>
                  <a:prstClr val="black"/>
                </a:solidFill>
              </a:rPr>
              <a:t>.</a:t>
            </a:r>
          </a:p>
          <a:p>
            <a:pPr lvl="0" algn="just"/>
            <a:endParaRPr lang="ru-RU" sz="2800" b="1" dirty="0">
              <a:solidFill>
                <a:prstClr val="black"/>
              </a:solidFill>
            </a:endParaRPr>
          </a:p>
          <a:p>
            <a:pPr lvl="0" algn="just"/>
            <a:endParaRPr lang="ru-RU" sz="2800" b="1" dirty="0" smtClean="0">
              <a:solidFill>
                <a:prstClr val="black"/>
              </a:solidFill>
            </a:endParaRPr>
          </a:p>
          <a:p>
            <a:pPr lvl="0" algn="just"/>
            <a:endParaRPr lang="ru-RU" sz="2800" b="1" dirty="0">
              <a:solidFill>
                <a:prstClr val="black"/>
              </a:solidFill>
            </a:endParaRPr>
          </a:p>
          <a:p>
            <a:pPr lvl="0" algn="just"/>
            <a:endParaRPr lang="ru-RU" sz="2800" b="1" dirty="0" smtClean="0">
              <a:solidFill>
                <a:prstClr val="black"/>
              </a:solidFill>
            </a:endParaRPr>
          </a:p>
          <a:p>
            <a:pPr lvl="0" algn="just"/>
            <a:endParaRPr lang="ru-RU" sz="2800" b="1" dirty="0">
              <a:solidFill>
                <a:prstClr val="black"/>
              </a:solidFill>
            </a:endParaRPr>
          </a:p>
          <a:p>
            <a:pPr lvl="0" algn="just"/>
            <a:endParaRPr lang="ru-RU" sz="2800" b="1" dirty="0" smtClean="0">
              <a:solidFill>
                <a:prstClr val="black"/>
              </a:solidFill>
            </a:endParaRPr>
          </a:p>
          <a:p>
            <a:pPr lvl="0" algn="just"/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7745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450</TotalTime>
  <Words>390</Words>
  <Application>Microsoft Office PowerPoint</Application>
  <PresentationFormat>Экран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Ссылка на материал: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Владелец</cp:lastModifiedBy>
  <cp:revision>50</cp:revision>
  <dcterms:created xsi:type="dcterms:W3CDTF">2011-12-18T10:18:50Z</dcterms:created>
  <dcterms:modified xsi:type="dcterms:W3CDTF">2015-05-23T11:58:09Z</dcterms:modified>
</cp:coreProperties>
</file>