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64" r:id="rId2"/>
    <p:sldId id="256" r:id="rId3"/>
    <p:sldId id="257" r:id="rId4"/>
    <p:sldId id="265" r:id="rId5"/>
    <p:sldId id="258" r:id="rId6"/>
    <p:sldId id="259" r:id="rId7"/>
    <p:sldId id="266" r:id="rId8"/>
    <p:sldId id="268" r:id="rId9"/>
    <p:sldId id="260" r:id="rId10"/>
    <p:sldId id="261" r:id="rId11"/>
    <p:sldId id="263" r:id="rId12"/>
    <p:sldId id="262" r:id="rId13"/>
    <p:sldId id="267"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44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2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2B8AB44-08DE-40FE-9632-B17859AABD38}" type="datetimeFigureOut">
              <a:rPr lang="ru-RU"/>
              <a:pPr>
                <a:defRPr/>
              </a:pPr>
              <a:t>06.05.2015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5A3DC19-3030-4818-A6B7-803D3E70AA8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780D77-6CB2-4481-B908-5806F91914D2}" type="slidenum">
              <a:rPr lang="ru-RU">
                <a:cs typeface="Arial" charset="0"/>
              </a:rPr>
              <a:pPr fontAlgn="base">
                <a:spcBef>
                  <a:spcPct val="0"/>
                </a:spcBef>
                <a:spcAft>
                  <a:spcPct val="0"/>
                </a:spcAft>
                <a:defRPr/>
              </a:pPr>
              <a:t>5</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64234" y="381001"/>
            <a:ext cx="8229600" cy="2209800"/>
          </a:xfrm>
        </p:spPr>
        <p:txBody>
          <a:bodyPr lIns="45720" rIns="228600"/>
          <a:lstStyle>
            <a:lvl1pPr marL="0" algn="r">
              <a:defRPr sz="4800"/>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5" name="Дата 9"/>
          <p:cNvSpPr>
            <a:spLocks noGrp="1"/>
          </p:cNvSpPr>
          <p:nvPr>
            <p:ph type="dt" sz="half" idx="10"/>
          </p:nvPr>
        </p:nvSpPr>
        <p:spPr>
          <a:xfrm>
            <a:off x="5562600" y="6508750"/>
            <a:ext cx="3001963" cy="274638"/>
          </a:xfrm>
        </p:spPr>
        <p:txBody>
          <a:bodyPr vert="horz" rtlCol="0"/>
          <a:lstStyle>
            <a:lvl1pPr>
              <a:defRPr/>
            </a:lvl1pPr>
            <a:extLst/>
          </a:lstStyle>
          <a:p>
            <a:pPr>
              <a:defRPr/>
            </a:pPr>
            <a:fld id="{D982B67F-15A1-450F-8D5B-DA5353C60F76}" type="datetimeFigureOut">
              <a:rPr lang="ru-RU"/>
              <a:pPr>
                <a:defRPr/>
              </a:pPr>
              <a:t>06.05.2015</a:t>
            </a:fld>
            <a:endParaRPr lang="ru-RU"/>
          </a:p>
        </p:txBody>
      </p:sp>
      <p:sp>
        <p:nvSpPr>
          <p:cNvPr id="6" name="Номер слайда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DF77720E-7948-4648-9D83-E67FCC576D72}" type="slidenum">
              <a:rPr lang="ru-RU"/>
              <a:pPr>
                <a:defRPr/>
              </a:pPr>
              <a:t>‹#›</a:t>
            </a:fld>
            <a:endParaRPr lang="ru-RU"/>
          </a:p>
        </p:txBody>
      </p:sp>
      <p:sp>
        <p:nvSpPr>
          <p:cNvPr id="7" name="Нижний колонтитул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8D2B94A4-0249-42AE-9AF8-CFED05FA77C9}" type="datetimeFigureOut">
              <a:rPr lang="ru-RU"/>
              <a:pPr>
                <a:defRPr/>
              </a:pPr>
              <a:t>06.05.2015</a:t>
            </a:fld>
            <a:endParaRPr lang="ru-RU"/>
          </a:p>
        </p:txBody>
      </p:sp>
      <p:sp>
        <p:nvSpPr>
          <p:cNvPr id="6" name="Номер слайда 22"/>
          <p:cNvSpPr>
            <a:spLocks noGrp="1"/>
          </p:cNvSpPr>
          <p:nvPr>
            <p:ph type="sldNum" sz="quarter" idx="12"/>
          </p:nvPr>
        </p:nvSpPr>
        <p:spPr/>
        <p:txBody>
          <a:bodyPr/>
          <a:lstStyle>
            <a:lvl1pPr>
              <a:defRPr/>
            </a:lvl1pPr>
          </a:lstStyle>
          <a:p>
            <a:pPr>
              <a:defRPr/>
            </a:pPr>
            <a:fld id="{5633D30C-FA2B-4AE5-BE27-A03541CA954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D1A03A97-6FD6-4CEC-963F-846213EA4DEE}" type="datetimeFigureOut">
              <a:rPr lang="ru-RU"/>
              <a:pPr>
                <a:defRPr/>
              </a:pPr>
              <a:t>06.05.2015</a:t>
            </a:fld>
            <a:endParaRPr lang="ru-RU"/>
          </a:p>
        </p:txBody>
      </p:sp>
      <p:sp>
        <p:nvSpPr>
          <p:cNvPr id="6" name="Номер слайда 22"/>
          <p:cNvSpPr>
            <a:spLocks noGrp="1"/>
          </p:cNvSpPr>
          <p:nvPr>
            <p:ph type="sldNum" sz="quarter" idx="12"/>
          </p:nvPr>
        </p:nvSpPr>
        <p:spPr/>
        <p:txBody>
          <a:bodyPr/>
          <a:lstStyle>
            <a:lvl1pPr>
              <a:defRPr/>
            </a:lvl1pPr>
          </a:lstStyle>
          <a:p>
            <a:pPr>
              <a:defRPr/>
            </a:pPr>
            <a:fld id="{43C29AE3-2C79-4E78-82A8-25AB479FC7C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extLst/>
          </a:lstStyle>
          <a:p>
            <a:pPr>
              <a:defRPr/>
            </a:pPr>
            <a:fld id="{B56948D8-5C61-41A9-8424-972A8A9B6E0A}" type="datetimeFigureOut">
              <a:rPr lang="ru-RU"/>
              <a:pPr>
                <a:defRPr/>
              </a:pPr>
              <a:t>06.05.2015</a:t>
            </a:fld>
            <a:endParaRPr lang="ru-RU"/>
          </a:p>
        </p:txBody>
      </p:sp>
      <p:sp>
        <p:nvSpPr>
          <p:cNvPr id="6" name="Нижний колонтитул 4"/>
          <p:cNvSpPr>
            <a:spLocks noGrp="1"/>
          </p:cNvSpPr>
          <p:nvPr>
            <p:ph type="ftr" sz="quarter" idx="11"/>
          </p:nvPr>
        </p:nvSpPr>
        <p:spPr/>
        <p:txBody>
          <a:bodyPr/>
          <a:lstStyle>
            <a:lvl1pPr>
              <a:defRPr/>
            </a:lvl1pPr>
            <a:extLst/>
          </a:lstStyle>
          <a:p>
            <a:pPr>
              <a:defRPr/>
            </a:pPr>
            <a:endParaRPr lang="ru-RU"/>
          </a:p>
        </p:txBody>
      </p:sp>
      <p:sp>
        <p:nvSpPr>
          <p:cNvPr id="7" name="Номер слайда 5"/>
          <p:cNvSpPr>
            <a:spLocks noGrp="1"/>
          </p:cNvSpPr>
          <p:nvPr>
            <p:ph type="sldNum" sz="quarter" idx="12"/>
          </p:nvPr>
        </p:nvSpPr>
        <p:spPr/>
        <p:txBody>
          <a:bodyPr/>
          <a:lstStyle>
            <a:lvl1pPr>
              <a:defRPr/>
            </a:lvl1pPr>
            <a:extLst/>
          </a:lstStyle>
          <a:p>
            <a:pPr>
              <a:defRPr/>
            </a:pPr>
            <a:fld id="{A948C010-EC8C-4F91-892F-654C316B570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a:lvl1pPr>
            <a:extLst/>
          </a:lstStyle>
          <a:p>
            <a:pPr>
              <a:defRPr/>
            </a:pPr>
            <a:fld id="{7E89C6C1-FA52-4B6B-8724-50598F0DC579}" type="datetimeFigureOut">
              <a:rPr lang="ru-RU"/>
              <a:pPr>
                <a:defRPr/>
              </a:pPr>
              <a:t>06.05.2015</a:t>
            </a:fld>
            <a:endParaRPr lang="ru-RU"/>
          </a:p>
        </p:txBody>
      </p:sp>
      <p:sp>
        <p:nvSpPr>
          <p:cNvPr id="6" name="Номер слайда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64265F07-7730-4E64-ABD6-ABC803EBE754}" type="slidenum">
              <a:rPr lang="ru-RU"/>
              <a:pPr>
                <a:defRPr/>
              </a:pPr>
              <a:t>‹#›</a:t>
            </a:fld>
            <a:endParaRPr lang="ru-RU"/>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p:txBody>
          <a:bodyPr/>
          <a:lstStyle>
            <a:lvl1pPr>
              <a:defRPr/>
            </a:lvl1pPr>
            <a:extLst/>
          </a:lstStyle>
          <a:p>
            <a:pPr>
              <a:defRPr/>
            </a:pPr>
            <a:fld id="{B99BC386-F8A8-48D5-B6D8-01CD25DE8C76}" type="datetimeFigureOut">
              <a:rPr lang="ru-RU"/>
              <a:pPr>
                <a:defRPr/>
              </a:pPr>
              <a:t>06.05.2015</a:t>
            </a:fld>
            <a:endParaRPr lang="ru-RU"/>
          </a:p>
        </p:txBody>
      </p:sp>
      <p:sp>
        <p:nvSpPr>
          <p:cNvPr id="7" name="Нижний колонтитул 5"/>
          <p:cNvSpPr>
            <a:spLocks noGrp="1"/>
          </p:cNvSpPr>
          <p:nvPr>
            <p:ph type="ftr" sz="quarter" idx="11"/>
          </p:nvPr>
        </p:nvSpPr>
        <p:spPr/>
        <p:txBody>
          <a:bodyPr/>
          <a:lstStyle>
            <a:lvl1pPr>
              <a:defRPr/>
            </a:lvl1pPr>
            <a:extLst/>
          </a:lstStyle>
          <a:p>
            <a:pPr>
              <a:defRPr/>
            </a:pPr>
            <a:endParaRPr lang="ru-RU"/>
          </a:p>
        </p:txBody>
      </p:sp>
      <p:sp>
        <p:nvSpPr>
          <p:cNvPr id="8" name="Номер слайда 6"/>
          <p:cNvSpPr>
            <a:spLocks noGrp="1"/>
          </p:cNvSpPr>
          <p:nvPr>
            <p:ph type="sldNum" sz="quarter" idx="12"/>
          </p:nvPr>
        </p:nvSpPr>
        <p:spPr>
          <a:xfrm>
            <a:off x="8640763" y="6515100"/>
            <a:ext cx="465137" cy="273050"/>
          </a:xfrm>
        </p:spPr>
        <p:txBody>
          <a:bodyPr/>
          <a:lstStyle>
            <a:lvl1pPr>
              <a:defRPr/>
            </a:lvl1pPr>
            <a:extLst/>
          </a:lstStyle>
          <a:p>
            <a:pPr>
              <a:defRPr/>
            </a:pPr>
            <a:fld id="{579BB800-E9E1-4230-B491-01E2BE2ED5E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Прямоугольник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a:lvl1pPr>
            <a:extLst/>
          </a:lstStyle>
          <a:p>
            <a:pPr>
              <a:defRPr/>
            </a:pPr>
            <a:fld id="{87D3A08D-BAA1-4468-9AAA-B45DF97B361D}" type="datetimeFigureOut">
              <a:rPr lang="ru-RU"/>
              <a:pPr>
                <a:defRPr/>
              </a:pPr>
              <a:t>06.05.2015</a:t>
            </a:fld>
            <a:endParaRPr lang="ru-RU"/>
          </a:p>
        </p:txBody>
      </p:sp>
      <p:sp>
        <p:nvSpPr>
          <p:cNvPr id="10" name="Нижний колонтитул 7"/>
          <p:cNvSpPr>
            <a:spLocks noGrp="1"/>
          </p:cNvSpPr>
          <p:nvPr>
            <p:ph type="ftr" sz="quarter" idx="11"/>
          </p:nvPr>
        </p:nvSpPr>
        <p:spPr/>
        <p:txBody>
          <a:bodyPr/>
          <a:lstStyle>
            <a:lvl1pPr>
              <a:defRPr/>
            </a:lvl1pPr>
            <a:extLst/>
          </a:lstStyle>
          <a:p>
            <a:pPr>
              <a:defRPr/>
            </a:pPr>
            <a:endParaRPr lang="ru-RU"/>
          </a:p>
        </p:txBody>
      </p:sp>
      <p:sp>
        <p:nvSpPr>
          <p:cNvPr id="11"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C1B28A3E-AB13-46B2-A8A5-98C61D09C58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3218"/>
            <a:ext cx="8229600" cy="1143000"/>
          </a:xfrm>
        </p:spPr>
        <p:txBody>
          <a:bodyPr/>
          <a:lstStyle>
            <a:extLst/>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extLst/>
          </a:lstStyle>
          <a:p>
            <a:pPr>
              <a:defRPr/>
            </a:pPr>
            <a:fld id="{3C99E062-2CD7-49DF-A6B2-37BC4AFE2E2A}" type="datetimeFigureOut">
              <a:rPr lang="ru-RU"/>
              <a:pPr>
                <a:defRPr/>
              </a:pPr>
              <a:t>06.05.2015</a:t>
            </a:fld>
            <a:endParaRPr lang="ru-RU"/>
          </a:p>
        </p:txBody>
      </p:sp>
      <p:sp>
        <p:nvSpPr>
          <p:cNvPr id="5" name="Нижний колонтитул 3"/>
          <p:cNvSpPr>
            <a:spLocks noGrp="1"/>
          </p:cNvSpPr>
          <p:nvPr>
            <p:ph type="ftr" sz="quarter" idx="11"/>
          </p:nvPr>
        </p:nvSpPr>
        <p:spPr/>
        <p:txBody>
          <a:bodyPr/>
          <a:lstStyle>
            <a:lvl1pPr>
              <a:defRPr/>
            </a:lvl1pPr>
            <a:extLst/>
          </a:lstStyle>
          <a:p>
            <a:pPr>
              <a:defRPr/>
            </a:pPr>
            <a:endParaRPr lang="ru-RU"/>
          </a:p>
        </p:txBody>
      </p:sp>
      <p:sp>
        <p:nvSpPr>
          <p:cNvPr id="6" name="Номер слайда 4"/>
          <p:cNvSpPr>
            <a:spLocks noGrp="1"/>
          </p:cNvSpPr>
          <p:nvPr>
            <p:ph type="sldNum" sz="quarter" idx="12"/>
          </p:nvPr>
        </p:nvSpPr>
        <p:spPr/>
        <p:txBody>
          <a:bodyPr/>
          <a:lstStyle>
            <a:lvl1pPr>
              <a:defRPr/>
            </a:lvl1pPr>
            <a:extLst/>
          </a:lstStyle>
          <a:p>
            <a:pPr>
              <a:defRPr/>
            </a:pPr>
            <a:fld id="{565DA215-4955-4F0B-8568-CB371A05626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1982367E-040E-4CB9-9B9B-9DD4ED40A9E6}" type="datetimeFigureOut">
              <a:rPr lang="ru-RU"/>
              <a:pPr>
                <a:defRPr/>
              </a:pPr>
              <a:t>06.05.2015</a:t>
            </a:fld>
            <a:endParaRPr lang="ru-RU"/>
          </a:p>
        </p:txBody>
      </p:sp>
      <p:sp>
        <p:nvSpPr>
          <p:cNvPr id="4" name="Номер слайда 22"/>
          <p:cNvSpPr>
            <a:spLocks noGrp="1"/>
          </p:cNvSpPr>
          <p:nvPr>
            <p:ph type="sldNum" sz="quarter" idx="12"/>
          </p:nvPr>
        </p:nvSpPr>
        <p:spPr/>
        <p:txBody>
          <a:bodyPr/>
          <a:lstStyle>
            <a:lvl1pPr>
              <a:defRPr/>
            </a:lvl1pPr>
          </a:lstStyle>
          <a:p>
            <a:pPr>
              <a:defRPr/>
            </a:pPr>
            <a:fld id="{F94F9249-CAD9-4543-9333-B151521CE38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fld id="{97F95213-8DF9-4C96-9768-B14AC7E67193}" type="datetimeFigureOut">
              <a:rPr lang="ru-RU"/>
              <a:pPr>
                <a:defRPr/>
              </a:pPr>
              <a:t>06.05.2015</a:t>
            </a:fld>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6A7983B3-F5C3-4E5B-B9FC-BCC3293DF3B0}"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smtClean="0"/>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a:lvl1pPr>
            <a:extLst/>
          </a:lstStyle>
          <a:p>
            <a:pPr>
              <a:defRPr/>
            </a:pPr>
            <a:fld id="{1E31A6FF-6946-41B3-8780-07311C1A6364}" type="datetimeFigureOut">
              <a:rPr lang="ru-RU"/>
              <a:pPr>
                <a:defRPr/>
              </a:pPr>
              <a:t>06.05.2015</a:t>
            </a:fld>
            <a:endParaRPr lang="ru-RU"/>
          </a:p>
        </p:txBody>
      </p:sp>
      <p:sp>
        <p:nvSpPr>
          <p:cNvPr id="6" name="Номер слайда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4307B1A-0AA2-4602-A425-B5F1DEF07C7C}" type="slidenum">
              <a:rPr lang="ru-RU"/>
              <a:pPr>
                <a:defRPr/>
              </a:pPr>
              <a:t>‹#›</a:t>
            </a:fld>
            <a:endParaRPr lang="ru-RU"/>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A0B4DBFA-4348-46FE-B578-F94A16C8F3E7}" type="datetimeFigureOut">
              <a:rPr lang="ru-RU"/>
              <a:pPr>
                <a:defRPr/>
              </a:pPr>
              <a:t>06.05.2015</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399000CE-4EBD-4BBA-A3B2-E199A186A1DE}"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ru-RU" smtClean="0"/>
              <a:t>Образец заголовка</a:t>
            </a:r>
            <a:endParaRPr lang="en-US"/>
          </a:p>
        </p:txBody>
      </p:sp>
      <p:sp>
        <p:nvSpPr>
          <p:cNvPr id="1033"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695" r:id="rId7"/>
    <p:sldLayoutId id="2147483702" r:id="rId8"/>
    <p:sldLayoutId id="2147483703" r:id="rId9"/>
    <p:sldLayoutId id="2147483694" r:id="rId10"/>
    <p:sldLayoutId id="2147483693" r:id="rId11"/>
  </p:sldLayoutIdLst>
  <p:txStyles>
    <p:titleStyle>
      <a:lvl1pPr marL="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7EACB"/>
          </a:solidFill>
          <a:latin typeface="Cambria" pitchFamily="18" charset="0"/>
        </a:defRPr>
      </a:lvl2pPr>
      <a:lvl3pPr marL="53975" algn="r" rtl="0" eaLnBrk="0" fontAlgn="base" hangingPunct="0">
        <a:spcBef>
          <a:spcPct val="0"/>
        </a:spcBef>
        <a:spcAft>
          <a:spcPct val="0"/>
        </a:spcAft>
        <a:defRPr sz="4600">
          <a:solidFill>
            <a:srgbClr val="E7EACB"/>
          </a:solidFill>
          <a:latin typeface="Cambria" pitchFamily="18" charset="0"/>
        </a:defRPr>
      </a:lvl3pPr>
      <a:lvl4pPr marL="53975" algn="r" rtl="0" eaLnBrk="0" fontAlgn="base" hangingPunct="0">
        <a:spcBef>
          <a:spcPct val="0"/>
        </a:spcBef>
        <a:spcAft>
          <a:spcPct val="0"/>
        </a:spcAft>
        <a:defRPr sz="4600">
          <a:solidFill>
            <a:srgbClr val="E7EACB"/>
          </a:solidFill>
          <a:latin typeface="Cambria" pitchFamily="18" charset="0"/>
        </a:defRPr>
      </a:lvl4pPr>
      <a:lvl5pPr marL="53975" algn="r" rtl="0" eaLnBrk="0" fontAlgn="base" hangingPunct="0">
        <a:spcBef>
          <a:spcPct val="0"/>
        </a:spcBef>
        <a:spcAft>
          <a:spcPct val="0"/>
        </a:spcAft>
        <a:defRPr sz="4600">
          <a:solidFill>
            <a:srgbClr val="E7EACB"/>
          </a:solidFill>
          <a:latin typeface="Cambria" pitchFamily="18" charset="0"/>
        </a:defRPr>
      </a:lvl5pPr>
      <a:lvl6pPr marL="511175" algn="r" rtl="0" fontAlgn="base">
        <a:spcBef>
          <a:spcPct val="0"/>
        </a:spcBef>
        <a:spcAft>
          <a:spcPct val="0"/>
        </a:spcAft>
        <a:defRPr sz="4600">
          <a:solidFill>
            <a:srgbClr val="E7EACB"/>
          </a:solidFill>
          <a:latin typeface="Cambria" pitchFamily="18" charset="0"/>
        </a:defRPr>
      </a:lvl6pPr>
      <a:lvl7pPr marL="968375" algn="r" rtl="0" fontAlgn="base">
        <a:spcBef>
          <a:spcPct val="0"/>
        </a:spcBef>
        <a:spcAft>
          <a:spcPct val="0"/>
        </a:spcAft>
        <a:defRPr sz="4600">
          <a:solidFill>
            <a:srgbClr val="E7EACB"/>
          </a:solidFill>
          <a:latin typeface="Cambria" pitchFamily="18" charset="0"/>
        </a:defRPr>
      </a:lvl7pPr>
      <a:lvl8pPr marL="1425575" algn="r" rtl="0" fontAlgn="base">
        <a:spcBef>
          <a:spcPct val="0"/>
        </a:spcBef>
        <a:spcAft>
          <a:spcPct val="0"/>
        </a:spcAft>
        <a:defRPr sz="4600">
          <a:solidFill>
            <a:srgbClr val="E7EACB"/>
          </a:solidFill>
          <a:latin typeface="Cambria" pitchFamily="18" charset="0"/>
        </a:defRPr>
      </a:lvl8pPr>
      <a:lvl9pPr marL="1882775" algn="r" rtl="0" fontAlgn="base">
        <a:spcBef>
          <a:spcPct val="0"/>
        </a:spcBef>
        <a:spcAft>
          <a:spcPct val="0"/>
        </a:spcAft>
        <a:defRPr sz="4600">
          <a:solidFill>
            <a:srgbClr val="E7EACB"/>
          </a:solidFill>
          <a:latin typeface="Cambria"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larousse.fr/encyclopedie/divers/lyc%C3%A9e_Saint-Louis/142497" TargetMode="External"/><Relationship Id="rId2" Type="http://schemas.openxmlformats.org/officeDocument/2006/relationships/hyperlink" Target="http://www.larousse.fr/encyclopedie/divers/%C3%89cole_normale_sup%C3%A9rieure/180757"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hyperlink" Target="http://www.larousse.fr/encyclopedie/images/Pasteur_et_la_vaccination/1314159" TargetMode="External"/><Relationship Id="rId1" Type="http://schemas.openxmlformats.org/officeDocument/2006/relationships/slideLayout" Target="../slideLayouts/slideLayout7.xml"/><Relationship Id="rId6" Type="http://schemas.openxmlformats.org/officeDocument/2006/relationships/hyperlink" Target="http://www.larousse.fr/encyclopedie/medical/prophylaxie/15557" TargetMode="External"/><Relationship Id="rId5" Type="http://schemas.openxmlformats.org/officeDocument/2006/relationships/hyperlink" Target="http://www.larousse.fr/encyclopedie/divers/moelle_%C3%A9pini%C3%A8re/70845" TargetMode="External"/><Relationship Id="rId4" Type="http://schemas.openxmlformats.org/officeDocument/2006/relationships/hyperlink" Target="http://www.larousse.fr/encyclopedie/medical/rage/1574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logi242.xiti.com/go.click?xts=499610&amp;s2=4&amp;p=http://www.france.fr/les-grandes-inventions-francaises.html&amp;clic=S&amp;type=click&amp;url=http://www.facebook.com/sharer.php?u=http://www.france.fr/les-grandes-inventions-francaises.html"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hyperlink" Target="http://logi242.xiti.com/go.click?xts=499610&amp;s2=4&amp;p=http://www.france.fr/les-grandes-inventions-francaises.html&amp;clic=S&amp;type=click&amp;url=http://twitter.com/share?text=Les%20grandes%20inventions%20fran%C3%A7aises%20sur%20France.fr&amp;url=http://www.france.fr/les-grandes-inventions-francais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topito.com/tag/minitel" TargetMode="External"/><Relationship Id="rId7" Type="http://schemas.openxmlformats.org/officeDocument/2006/relationships/image" Target="http://media.topito.com/wp-content/uploads/2013/08/22-300x245.jpg" TargetMode="External"/><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0.jpeg"/><Relationship Id="rId5" Type="http://schemas.openxmlformats.org/officeDocument/2006/relationships/image" Target="http://media.topito.com/wp-content/uploads/2013/08/110-266x300.jpg" TargetMode="External"/><Relationship Id="rId10" Type="http://schemas.openxmlformats.org/officeDocument/2006/relationships/hyperlink" Target="https://pinterest.com/pin/create/button/?description=Top+5+des+inventions+fran%C3%A7aises+modernes+qui+auraient+d%C3%BB+changer+le+monde&amp;url=http://www.topito.com/top-invention-francaise-fail-echec&amp;media=http://media.topito.com/wp-content/uploads/2013/08/4-137x300.png&amp;redirect_uri=http://www.topito.com/closewindow" TargetMode="External"/><Relationship Id="rId4" Type="http://schemas.openxmlformats.org/officeDocument/2006/relationships/image" Target="../media/image7.jpeg"/><Relationship Id="rId9" Type="http://schemas.openxmlformats.org/officeDocument/2006/relationships/image" Target="http://media.topito.com/wp-content/uploads/2013/08/4-137x300.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image.slidesharecdn.com/cfakepathinventionsfranaises-091004164929-phpapp01/95/les-inventions-franaises-13-728.jpg?cb=1254693029" TargetMode="External"/><Relationship Id="rId3" Type="http://schemas.openxmlformats.org/officeDocument/2006/relationships/hyperlink" Target="http://image.slidesharecdn.com/cfakepathinventionsfranaises-091004164929-phpapp01/95/les-inventions-franaises-6-728.jpg?cb=1254693029" TargetMode="External"/><Relationship Id="rId7" Type="http://schemas.openxmlformats.org/officeDocument/2006/relationships/hyperlink" Target="http://image.slidesharecdn.com/cfakepathinventionsfranaises-091004164929-phpapp01/95/les-inventions-franaises-12-728.jpg?cb=1254693029" TargetMode="External"/><Relationship Id="rId2" Type="http://schemas.openxmlformats.org/officeDocument/2006/relationships/hyperlink" Target="http://image.slidesharecdn.com/cfakepathinventionsfranaises-091004164929-phpapp01/95/les-inventions-franaises-2-728.jpg?cb=1254693029" TargetMode="External"/><Relationship Id="rId1" Type="http://schemas.openxmlformats.org/officeDocument/2006/relationships/slideLayout" Target="../slideLayouts/slideLayout7.xml"/><Relationship Id="rId6" Type="http://schemas.openxmlformats.org/officeDocument/2006/relationships/hyperlink" Target="http://image.slidesharecdn.com/cfakepathinventionsfranaises-091004164929-phpapp01/95/les-inventions-franaises-10-728.jpg?cb=1254693029" TargetMode="External"/><Relationship Id="rId5" Type="http://schemas.openxmlformats.org/officeDocument/2006/relationships/hyperlink" Target="http://image.slidesharecdn.com/cfakepathinventionsfranaises-091004164929-phpapp01/95/les-inventions-franaises-8-728.jpg?cb=1254693029" TargetMode="External"/><Relationship Id="rId4" Type="http://schemas.openxmlformats.org/officeDocument/2006/relationships/hyperlink" Target="http://image.slidesharecdn.com/cfakepathinventionsfranaises-091004164929-phpapp01/95/les-inventions-franaises-7-728.jpg?cb=1254693029" TargetMode="External"/><Relationship Id="rId9" Type="http://schemas.openxmlformats.org/officeDocument/2006/relationships/hyperlink" Target="http://image.slidesharecdn.com/cfakepathinventionsfranaises-091004164929-phpapp01/95/les-inventions-franaises-14-728.jpg?cb=12546930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Учитель\Desktop\no_13_ws102586393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8" name="TextBox 2"/>
          <p:cNvSpPr txBox="1">
            <a:spLocks noChangeArrowheads="1"/>
          </p:cNvSpPr>
          <p:nvPr/>
        </p:nvSpPr>
        <p:spPr bwMode="auto">
          <a:xfrm>
            <a:off x="2357438" y="4000500"/>
            <a:ext cx="4995862" cy="1323975"/>
          </a:xfrm>
          <a:prstGeom prst="rect">
            <a:avLst/>
          </a:prstGeom>
          <a:noFill/>
          <a:ln w="9525">
            <a:noFill/>
            <a:miter lim="800000"/>
            <a:headEnd/>
            <a:tailEnd/>
          </a:ln>
        </p:spPr>
        <p:txBody>
          <a:bodyPr>
            <a:spAutoFit/>
          </a:bodyPr>
          <a:lstStyle/>
          <a:p>
            <a:r>
              <a:rPr lang="en-US" sz="8000" b="1">
                <a:solidFill>
                  <a:srgbClr val="FFC000"/>
                </a:solidFill>
                <a:latin typeface="Rockwell" pitchFamily="18" charset="0"/>
              </a:rPr>
              <a:t>fran</a:t>
            </a:r>
            <a:r>
              <a:rPr lang="fr-FR" sz="8000" b="1">
                <a:solidFill>
                  <a:srgbClr val="FFC000"/>
                </a:solidFill>
                <a:latin typeface="Rockwell" pitchFamily="18" charset="0"/>
              </a:rPr>
              <a:t>ç</a:t>
            </a:r>
            <a:r>
              <a:rPr lang="en-US" sz="8000" b="1">
                <a:solidFill>
                  <a:srgbClr val="FFC000"/>
                </a:solidFill>
                <a:latin typeface="Rockwell" pitchFamily="18" charset="0"/>
              </a:rPr>
              <a:t>aises</a:t>
            </a:r>
            <a:endParaRPr lang="ru-RU" sz="8000" b="1">
              <a:solidFill>
                <a:srgbClr val="FFC000"/>
              </a:solidFill>
              <a:latin typeface="Cambria" pitchFamily="18" charset="0"/>
            </a:endParaRPr>
          </a:p>
        </p:txBody>
      </p:sp>
      <p:pic>
        <p:nvPicPr>
          <p:cNvPr id="14339" name="Picture 2" descr="C:\Users\Учитель\Desktop\no_13_ws1025863939.jpg"/>
          <p:cNvPicPr>
            <a:picLocks noChangeAspect="1" noChangeArrowheads="1"/>
          </p:cNvPicPr>
          <p:nvPr/>
        </p:nvPicPr>
        <p:blipFill>
          <a:blip r:embed="rId2"/>
          <a:srcRect/>
          <a:stretch>
            <a:fillRect/>
          </a:stretch>
        </p:blipFill>
        <p:spPr bwMode="auto">
          <a:xfrm>
            <a:off x="152400" y="152400"/>
            <a:ext cx="9144000" cy="6858000"/>
          </a:xfrm>
          <a:prstGeom prst="rect">
            <a:avLst/>
          </a:prstGeom>
          <a:noFill/>
          <a:ln w="9525">
            <a:noFill/>
            <a:miter lim="800000"/>
            <a:headEnd/>
            <a:tailEnd/>
          </a:ln>
        </p:spPr>
      </p:pic>
      <p:sp>
        <p:nvSpPr>
          <p:cNvPr id="5" name="TextBox 4"/>
          <p:cNvSpPr txBox="1"/>
          <p:nvPr/>
        </p:nvSpPr>
        <p:spPr>
          <a:xfrm>
            <a:off x="3000364" y="4214818"/>
            <a:ext cx="5035770" cy="923330"/>
          </a:xfrm>
          <a:prstGeom prst="rect">
            <a:avLst/>
          </a:prstGeom>
          <a:noFill/>
        </p:spPr>
        <p:txBody>
          <a:bodyPr wrap="square" rtlCol="0">
            <a:spAutoFit/>
          </a:bodyPr>
          <a:lstStyle/>
          <a:p>
            <a:r>
              <a:rPr lang="en-US" sz="5400" b="1" dirty="0" err="1" smtClean="0">
                <a:solidFill>
                  <a:srgbClr val="FFC000"/>
                </a:solidFill>
              </a:rPr>
              <a:t>fran</a:t>
            </a:r>
            <a:r>
              <a:rPr lang="fr-FR" sz="5400" b="1" dirty="0" smtClean="0">
                <a:solidFill>
                  <a:srgbClr val="FFC000"/>
                </a:solidFill>
              </a:rPr>
              <a:t>ç</a:t>
            </a:r>
            <a:r>
              <a:rPr lang="en-US" sz="5400" b="1" dirty="0" err="1" smtClean="0">
                <a:solidFill>
                  <a:srgbClr val="FFC000"/>
                </a:solidFill>
              </a:rPr>
              <a:t>aises</a:t>
            </a:r>
            <a:endParaRPr lang="ru-RU" sz="5400" b="1"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flipH="1">
            <a:off x="142875" y="2286000"/>
            <a:ext cx="8643938" cy="923925"/>
          </a:xfrm>
          <a:prstGeom prst="rect">
            <a:avLst/>
          </a:prstGeom>
          <a:noFill/>
          <a:ln w="9525">
            <a:noFill/>
            <a:miter lim="800000"/>
            <a:headEnd/>
            <a:tailEnd/>
          </a:ln>
        </p:spPr>
        <p:txBody>
          <a:bodyPr>
            <a:spAutoFit/>
          </a:bodyPr>
          <a:lstStyle/>
          <a:p>
            <a:r>
              <a:rPr lang="fr-FR">
                <a:latin typeface="Rockwell" pitchFamily="18" charset="0"/>
              </a:rPr>
              <a:t>Louis Pasteur est connu pour sa découverte des moyens de faire le lait et le vin potable. Il était chimiste et microbiologiste. Il a découvert aussi une vaccination pour la rage et l'anthrax.</a:t>
            </a:r>
            <a:endParaRPr lang="ru-RU">
              <a:latin typeface="Cambria" pitchFamily="18" charset="0"/>
            </a:endParaRPr>
          </a:p>
        </p:txBody>
      </p:sp>
      <p:sp>
        <p:nvSpPr>
          <p:cNvPr id="24578" name="Прямоугольник 2"/>
          <p:cNvSpPr>
            <a:spLocks noChangeArrowheads="1"/>
          </p:cNvSpPr>
          <p:nvPr/>
        </p:nvSpPr>
        <p:spPr bwMode="auto">
          <a:xfrm>
            <a:off x="3643313" y="3429000"/>
            <a:ext cx="5357812" cy="1477963"/>
          </a:xfrm>
          <a:prstGeom prst="rect">
            <a:avLst/>
          </a:prstGeom>
          <a:noFill/>
          <a:ln w="9525">
            <a:noFill/>
            <a:miter lim="800000"/>
            <a:headEnd/>
            <a:tailEnd/>
          </a:ln>
        </p:spPr>
        <p:txBody>
          <a:bodyPr>
            <a:spAutoFit/>
          </a:bodyPr>
          <a:lstStyle/>
          <a:p>
            <a:r>
              <a:rPr lang="fr-FR">
                <a:latin typeface="Rockwell" pitchFamily="18" charset="0"/>
              </a:rPr>
              <a:t>Louis Pasteur</a:t>
            </a:r>
            <a:r>
              <a:rPr lang="ru-RU">
                <a:latin typeface="Cambria" pitchFamily="18" charset="0"/>
              </a:rPr>
              <a:t> </a:t>
            </a:r>
            <a:r>
              <a:rPr lang="en-US">
                <a:latin typeface="Rockwell" pitchFamily="18" charset="0"/>
              </a:rPr>
              <a:t>a d</a:t>
            </a:r>
            <a:r>
              <a:rPr lang="fr-FR">
                <a:latin typeface="Rockwell" pitchFamily="18" charset="0"/>
              </a:rPr>
              <a:t>é</a:t>
            </a:r>
            <a:r>
              <a:rPr lang="en-US">
                <a:latin typeface="Rockwell" pitchFamily="18" charset="0"/>
              </a:rPr>
              <a:t>couvert </a:t>
            </a:r>
            <a:r>
              <a:rPr lang="fr-FR">
                <a:latin typeface="Rockwell" pitchFamily="18" charset="0"/>
              </a:rPr>
              <a:t> le vaccin contre la rage : C’est le 6   juillet   1885 qu’est pratiquée , sur un être humain, la première vaccination contre la rage par Louis Pasteur , -chimiste et physicien-. </a:t>
            </a:r>
            <a:r>
              <a:rPr lang="ru-RU">
                <a:latin typeface="Cambria" pitchFamily="18" charset="0"/>
              </a:rPr>
              <a:t>En 1888 est créé l’Institut qui porte son nom.</a:t>
            </a:r>
          </a:p>
        </p:txBody>
      </p:sp>
      <p:sp>
        <p:nvSpPr>
          <p:cNvPr id="24579" name="Прямоугольник 4"/>
          <p:cNvSpPr>
            <a:spLocks noChangeArrowheads="1"/>
          </p:cNvSpPr>
          <p:nvPr/>
        </p:nvSpPr>
        <p:spPr bwMode="auto">
          <a:xfrm>
            <a:off x="2286000" y="1928813"/>
            <a:ext cx="4572000" cy="369887"/>
          </a:xfrm>
          <a:prstGeom prst="rect">
            <a:avLst/>
          </a:prstGeom>
          <a:noFill/>
          <a:ln w="9525">
            <a:noFill/>
            <a:miter lim="800000"/>
            <a:headEnd/>
            <a:tailEnd/>
          </a:ln>
        </p:spPr>
        <p:txBody>
          <a:bodyPr>
            <a:spAutoFit/>
          </a:bodyPr>
          <a:lstStyle/>
          <a:p>
            <a:endParaRPr lang="ru-RU">
              <a:latin typeface="Cambria" pitchFamily="18" charset="0"/>
            </a:endParaRPr>
          </a:p>
        </p:txBody>
      </p:sp>
      <p:sp>
        <p:nvSpPr>
          <p:cNvPr id="24580" name="Rectangle 1"/>
          <p:cNvSpPr>
            <a:spLocks noChangeArrowheads="1"/>
          </p:cNvSpPr>
          <p:nvPr/>
        </p:nvSpPr>
        <p:spPr bwMode="auto">
          <a:xfrm rot="10800000" flipV="1">
            <a:off x="214313" y="271463"/>
            <a:ext cx="8715375" cy="2462212"/>
          </a:xfrm>
          <a:prstGeom prst="rect">
            <a:avLst/>
          </a:prstGeom>
          <a:noFill/>
          <a:ln w="9525">
            <a:noFill/>
            <a:miter lim="800000"/>
            <a:headEnd/>
            <a:tailEnd/>
          </a:ln>
        </p:spPr>
        <p:txBody>
          <a:bodyPr anchor="ctr">
            <a:spAutoFit/>
          </a:bodyPr>
          <a:lstStyle/>
          <a:p>
            <a:r>
              <a:rPr lang="fr-FR" sz="1400">
                <a:solidFill>
                  <a:srgbClr val="FFFF00"/>
                </a:solidFill>
                <a:cs typeface="Times New Roman" pitchFamily="18" charset="0"/>
              </a:rPr>
              <a:t>Élève de l'école primaire, puis externe au collège d'Arbois (Jura), Louis</a:t>
            </a:r>
            <a:r>
              <a:rPr lang="fr-FR" sz="1400">
                <a:solidFill>
                  <a:srgbClr val="FFFF00"/>
                </a:solidFill>
                <a:latin typeface="Rockwell" pitchFamily="18" charset="0"/>
              </a:rPr>
              <a:t>Louis Pasteur 1822-1895 </a:t>
            </a:r>
            <a:endParaRPr lang="ru-RU" sz="1400">
              <a:solidFill>
                <a:srgbClr val="FFFF00"/>
              </a:solidFill>
              <a:latin typeface="Cambria" pitchFamily="18" charset="0"/>
            </a:endParaRPr>
          </a:p>
          <a:p>
            <a:r>
              <a:rPr lang="fr-FR" sz="1400">
                <a:solidFill>
                  <a:srgbClr val="FFFF00"/>
                </a:solidFill>
                <a:cs typeface="Times New Roman" pitchFamily="18" charset="0"/>
              </a:rPr>
              <a:t> Pasteur est fils de tanneur. C'est un élève moyen, mais il dénote un penchant très vif pour le dessin. Le principal du collège d'Arbois l'incite à s'orienter vers l'</a:t>
            </a:r>
            <a:r>
              <a:rPr lang="fr-FR" sz="1400">
                <a:solidFill>
                  <a:srgbClr val="FFFF00"/>
                </a:solidFill>
                <a:latin typeface="inherit"/>
                <a:cs typeface="Times New Roman" pitchFamily="18" charset="0"/>
                <a:hlinkClick r:id="rId2"/>
              </a:rPr>
              <a:t>École normale supérieure</a:t>
            </a:r>
            <a:r>
              <a:rPr lang="fr-FR" sz="1400">
                <a:solidFill>
                  <a:srgbClr val="FFFF00"/>
                </a:solidFill>
                <a:cs typeface="Times New Roman" pitchFamily="18" charset="0"/>
              </a:rPr>
              <a:t>. En octobre 1838, Louis Pasteur et son camarade Jules Vercel partent pour Paris afin de suivre les cours du </a:t>
            </a:r>
            <a:r>
              <a:rPr lang="fr-FR" sz="1400">
                <a:solidFill>
                  <a:srgbClr val="FFFF00"/>
                </a:solidFill>
                <a:latin typeface="inherit"/>
                <a:cs typeface="Times New Roman" pitchFamily="18" charset="0"/>
                <a:hlinkClick r:id="rId3"/>
              </a:rPr>
              <a:t>lycée Saint-Louis</a:t>
            </a:r>
            <a:r>
              <a:rPr lang="fr-FR" sz="1400">
                <a:solidFill>
                  <a:srgbClr val="FFFF00"/>
                </a:solidFill>
                <a:cs typeface="Times New Roman" pitchFamily="18" charset="0"/>
              </a:rPr>
              <a:t>. Très rapidement, Pasteur, qui ne supporte pas la séparation du milieu familial, retourne à Arbois, puis part pour le collège de Besançon, plus proche de ses parents que la capitale.</a:t>
            </a:r>
            <a:endParaRPr lang="ru-RU" sz="1400">
              <a:solidFill>
                <a:srgbClr val="FFFF00"/>
              </a:solidFill>
              <a:cs typeface="Times New Roman" pitchFamily="18" charset="0"/>
            </a:endParaRPr>
          </a:p>
          <a:p>
            <a:pPr eaLnBrk="0" hangingPunct="0"/>
            <a:r>
              <a:rPr lang="fr-FR" sz="1400">
                <a:solidFill>
                  <a:srgbClr val="FFFF00"/>
                </a:solidFill>
                <a:cs typeface="Times New Roman" pitchFamily="18" charset="0"/>
              </a:rPr>
              <a:t>En 1840, Louis Pasteur est bachelier ès lettres. Il continue de peindre et de graver, et il se lie avec Charles Chappuis. En 1842, il est bachelier ès mathématiques ; admissible à l'École normale supérieure (14</a:t>
            </a:r>
            <a:r>
              <a:rPr lang="fr-FR" sz="1400" baseline="30000">
                <a:solidFill>
                  <a:srgbClr val="FFFF00"/>
                </a:solidFill>
                <a:latin typeface="inherit"/>
                <a:cs typeface="Times New Roman" pitchFamily="18" charset="0"/>
              </a:rPr>
              <a:t>e</a:t>
            </a:r>
            <a:r>
              <a:rPr lang="fr-FR" sz="1400">
                <a:solidFill>
                  <a:srgbClr val="FFFF00"/>
                </a:solidFill>
                <a:cs typeface="Times New Roman" pitchFamily="18" charset="0"/>
              </a:rPr>
              <a:t> sur 22), il décide de se représenter pour obtenir un meilleur rang et part pour Paris. </a:t>
            </a:r>
            <a:r>
              <a:rPr lang="ru-RU" sz="1400">
                <a:solidFill>
                  <a:srgbClr val="FFFF00"/>
                </a:solidFill>
                <a:cs typeface="Times New Roman" pitchFamily="18" charset="0"/>
              </a:rPr>
              <a:t>Il est reçu à l'École normale quatrième en 1843.</a:t>
            </a:r>
          </a:p>
          <a:p>
            <a:pPr eaLnBrk="0" hangingPunct="0"/>
            <a:endParaRPr lang="ru-RU" sz="1400">
              <a:solidFill>
                <a:schemeClr val="bg1"/>
              </a:solidFill>
            </a:endParaRPr>
          </a:p>
        </p:txBody>
      </p:sp>
      <p:pic>
        <p:nvPicPr>
          <p:cNvPr id="24581" name="Picture 2" descr="C:\Users\Учитель\Desktop\Louis_Pasteur.jpg"/>
          <p:cNvPicPr>
            <a:picLocks noChangeAspect="1" noChangeArrowheads="1"/>
          </p:cNvPicPr>
          <p:nvPr/>
        </p:nvPicPr>
        <p:blipFill>
          <a:blip r:embed="rId4"/>
          <a:srcRect/>
          <a:stretch>
            <a:fillRect/>
          </a:stretch>
        </p:blipFill>
        <p:spPr bwMode="auto">
          <a:xfrm>
            <a:off x="142875" y="3214688"/>
            <a:ext cx="3143250" cy="3500437"/>
          </a:xfrm>
          <a:prstGeom prst="rect">
            <a:avLst/>
          </a:prstGeom>
          <a:noFill/>
          <a:ln w="9525">
            <a:noFill/>
            <a:miter lim="800000"/>
            <a:headEnd/>
            <a:tailEnd/>
          </a:ln>
        </p:spPr>
      </p:pic>
      <p:sp>
        <p:nvSpPr>
          <p:cNvPr id="24582" name="TextBox 8"/>
          <p:cNvSpPr txBox="1">
            <a:spLocks noChangeArrowheads="1"/>
          </p:cNvSpPr>
          <p:nvPr/>
        </p:nvSpPr>
        <p:spPr bwMode="auto">
          <a:xfrm>
            <a:off x="3071813" y="-142875"/>
            <a:ext cx="4000500" cy="461963"/>
          </a:xfrm>
          <a:prstGeom prst="rect">
            <a:avLst/>
          </a:prstGeom>
          <a:noFill/>
          <a:ln w="9525">
            <a:noFill/>
            <a:miter lim="800000"/>
            <a:headEnd/>
            <a:tailEnd/>
          </a:ln>
        </p:spPr>
        <p:txBody>
          <a:bodyPr>
            <a:spAutoFit/>
          </a:bodyPr>
          <a:lstStyle/>
          <a:p>
            <a:r>
              <a:rPr lang="en-US" sz="2400" b="1">
                <a:solidFill>
                  <a:schemeClr val="bg1"/>
                </a:solidFill>
                <a:latin typeface="Rockwell" pitchFamily="18" charset="0"/>
              </a:rPr>
              <a:t>Louis Pasteur</a:t>
            </a:r>
            <a:endParaRPr lang="ru-RU" sz="2400" b="1">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rot="10800000" flipV="1">
            <a:off x="3500438" y="1057275"/>
            <a:ext cx="5643562" cy="246063"/>
          </a:xfrm>
          <a:prstGeom prst="rect">
            <a:avLst/>
          </a:prstGeom>
          <a:noFill/>
          <a:ln w="9525">
            <a:noFill/>
            <a:miter lim="800000"/>
            <a:headEnd/>
            <a:tailEnd/>
          </a:ln>
        </p:spPr>
        <p:txBody>
          <a:bodyPr anchor="ctr">
            <a:spAutoFit/>
          </a:bodyPr>
          <a:lstStyle/>
          <a:p>
            <a:r>
              <a:rPr lang="fr-FR" sz="1000">
                <a:solidFill>
                  <a:srgbClr val="1D1D1D"/>
                </a:solidFill>
                <a:cs typeface="Times New Roman" pitchFamily="18" charset="0"/>
              </a:rPr>
              <a:t> </a:t>
            </a:r>
            <a:endParaRPr lang="ru-RU" sz="1600"/>
          </a:p>
        </p:txBody>
      </p:sp>
      <p:pic>
        <p:nvPicPr>
          <p:cNvPr id="25602" name="Рисунок 1" descr="Pasteur et la vaccination">
            <a:hlinkClick r:id="rId2"/>
          </p:cNvPr>
          <p:cNvPicPr>
            <a:picLocks noChangeAspect="1" noChangeArrowheads="1"/>
          </p:cNvPicPr>
          <p:nvPr/>
        </p:nvPicPr>
        <p:blipFill>
          <a:blip r:embed="rId3"/>
          <a:srcRect/>
          <a:stretch>
            <a:fillRect/>
          </a:stretch>
        </p:blipFill>
        <p:spPr bwMode="auto">
          <a:xfrm>
            <a:off x="0" y="142875"/>
            <a:ext cx="3390900" cy="3619500"/>
          </a:xfrm>
          <a:prstGeom prst="rect">
            <a:avLst/>
          </a:prstGeom>
          <a:noFill/>
          <a:ln w="9525">
            <a:noFill/>
            <a:miter lim="800000"/>
            <a:headEnd/>
            <a:tailEnd/>
          </a:ln>
        </p:spPr>
      </p:pic>
      <p:sp>
        <p:nvSpPr>
          <p:cNvPr id="25603" name="Rectangle 1"/>
          <p:cNvSpPr>
            <a:spLocks noChangeArrowheads="1"/>
          </p:cNvSpPr>
          <p:nvPr/>
        </p:nvSpPr>
        <p:spPr bwMode="auto">
          <a:xfrm>
            <a:off x="3500438" y="0"/>
            <a:ext cx="5643562" cy="4186238"/>
          </a:xfrm>
          <a:prstGeom prst="rect">
            <a:avLst/>
          </a:prstGeom>
          <a:noFill/>
          <a:ln w="9525">
            <a:noFill/>
            <a:miter lim="800000"/>
            <a:headEnd/>
            <a:tailEnd/>
          </a:ln>
        </p:spPr>
        <p:txBody>
          <a:bodyPr anchor="ctr">
            <a:spAutoFit/>
          </a:bodyPr>
          <a:lstStyle/>
          <a:p>
            <a:r>
              <a:rPr lang="fr-FR" sz="1400" b="1">
                <a:solidFill>
                  <a:srgbClr val="FFFF00"/>
                </a:solidFill>
                <a:cs typeface="Times New Roman" pitchFamily="18" charset="0"/>
              </a:rPr>
              <a:t>Le 6</a:t>
            </a:r>
            <a:r>
              <a:rPr lang="fr-FR" sz="1400" b="1">
                <a:solidFill>
                  <a:srgbClr val="FFFF00"/>
                </a:solidFill>
                <a:latin typeface="Calibri" pitchFamily="34" charset="0"/>
                <a:cs typeface="Times New Roman" pitchFamily="18" charset="0"/>
              </a:rPr>
              <a:t> </a:t>
            </a:r>
            <a:r>
              <a:rPr lang="fr-FR" sz="1400" b="1">
                <a:solidFill>
                  <a:srgbClr val="FFFF00"/>
                </a:solidFill>
                <a:cs typeface="Times New Roman" pitchFamily="18" charset="0"/>
              </a:rPr>
              <a:t>juillet 1885, Joseph Meister, un enfant de neuf ans mordu deux jours plus tôt, est amen</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 </a:t>
            </a:r>
            <a:r>
              <a:rPr lang="fr-FR" sz="1400" b="1">
                <a:solidFill>
                  <a:srgbClr val="FFFF00"/>
                </a:solidFill>
                <a:latin typeface="Calibri" pitchFamily="34" charset="0"/>
                <a:cs typeface="Times New Roman" pitchFamily="18" charset="0"/>
              </a:rPr>
              <a:t>à</a:t>
            </a:r>
            <a:r>
              <a:rPr lang="fr-FR" sz="1400" b="1">
                <a:solidFill>
                  <a:srgbClr val="FFFF00"/>
                </a:solidFill>
                <a:cs typeface="Times New Roman" pitchFamily="18" charset="0"/>
              </a:rPr>
              <a:t> Pasteur. Apr</a:t>
            </a:r>
            <a:r>
              <a:rPr lang="fr-FR" sz="1400" b="1">
                <a:solidFill>
                  <a:srgbClr val="FFFF00"/>
                </a:solidFill>
                <a:latin typeface="Calibri" pitchFamily="34" charset="0"/>
                <a:cs typeface="Times New Roman" pitchFamily="18" charset="0"/>
              </a:rPr>
              <a:t>è</a:t>
            </a:r>
            <a:r>
              <a:rPr lang="fr-FR" sz="1400" b="1">
                <a:solidFill>
                  <a:srgbClr val="FFFF00"/>
                </a:solidFill>
                <a:cs typeface="Times New Roman" pitchFamily="18" charset="0"/>
              </a:rPr>
              <a:t>s de nombreuses h</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sitations, on commence le traitement par de</a:t>
            </a:r>
            <a:r>
              <a:rPr lang="fr-FR" sz="1400" b="1">
                <a:solidFill>
                  <a:srgbClr val="FFFF00"/>
                </a:solidFill>
                <a:latin typeface="inherit"/>
                <a:cs typeface="Times New Roman" pitchFamily="18" charset="0"/>
              </a:rPr>
              <a:t>En</a:t>
            </a:r>
            <a:r>
              <a:rPr lang="fr-FR" sz="1400" b="1">
                <a:solidFill>
                  <a:srgbClr val="FFFF00"/>
                </a:solidFill>
                <a:latin typeface="Rockwell" pitchFamily="18" charset="0"/>
                <a:cs typeface="Times New Roman" pitchFamily="18" charset="0"/>
              </a:rPr>
              <a:t> </a:t>
            </a:r>
            <a:r>
              <a:rPr lang="fr-FR" sz="1400" b="1">
                <a:solidFill>
                  <a:srgbClr val="FFFF00"/>
                </a:solidFill>
                <a:cs typeface="Times New Roman" pitchFamily="18" charset="0"/>
              </a:rPr>
              <a:t>1884, Pasteur se tourne vers la</a:t>
            </a:r>
            <a:r>
              <a:rPr lang="fr-FR" sz="1400" b="1">
                <a:solidFill>
                  <a:srgbClr val="FFFF00"/>
                </a:solidFill>
                <a:latin typeface="Rockwell" pitchFamily="18" charset="0"/>
                <a:cs typeface="Times New Roman" pitchFamily="18" charset="0"/>
              </a:rPr>
              <a:t> </a:t>
            </a:r>
            <a:r>
              <a:rPr lang="fr-FR" sz="1400" b="1">
                <a:solidFill>
                  <a:srgbClr val="FFFF00"/>
                </a:solidFill>
                <a:latin typeface="inherit"/>
                <a:cs typeface="Times New Roman" pitchFamily="18" charset="0"/>
                <a:hlinkClick r:id="rId4"/>
              </a:rPr>
              <a:t>rage</a:t>
            </a:r>
            <a:r>
              <a:rPr lang="fr-FR" sz="1400" b="1">
                <a:solidFill>
                  <a:srgbClr val="FFFF00"/>
                </a:solidFill>
                <a:cs typeface="Times New Roman" pitchFamily="18" charset="0"/>
              </a:rPr>
              <a:t>. Il tente d'inoculer la maladie au lapin en injectant salive et sang de chiens enrag</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s. Puis il injecte des fragments c</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r</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braux au lapin. Enfin, il d</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couvre l'inoculation intrac</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r</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brale qui donne constamment une rage typique. Il parvient </a:t>
            </a:r>
            <a:r>
              <a:rPr lang="fr-FR" sz="1400" b="1">
                <a:solidFill>
                  <a:srgbClr val="FFFF00"/>
                </a:solidFill>
                <a:latin typeface="Rockwell" pitchFamily="18" charset="0"/>
                <a:cs typeface="Times New Roman" pitchFamily="18" charset="0"/>
              </a:rPr>
              <a:t>à</a:t>
            </a:r>
            <a:r>
              <a:rPr lang="fr-FR" sz="1400" b="1">
                <a:solidFill>
                  <a:srgbClr val="FFFF00"/>
                </a:solidFill>
                <a:cs typeface="Times New Roman" pitchFamily="18" charset="0"/>
              </a:rPr>
              <a:t> att</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nuer la virulence par vieillissement et s</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chage des</a:t>
            </a:r>
            <a:r>
              <a:rPr lang="fr-FR" sz="1400" b="1">
                <a:solidFill>
                  <a:srgbClr val="FFFF00"/>
                </a:solidFill>
                <a:latin typeface="Rockwell" pitchFamily="18" charset="0"/>
                <a:cs typeface="Times New Roman" pitchFamily="18" charset="0"/>
              </a:rPr>
              <a:t> </a:t>
            </a:r>
            <a:r>
              <a:rPr lang="fr-FR" sz="1400" b="1">
                <a:solidFill>
                  <a:srgbClr val="FFFF00"/>
                </a:solidFill>
                <a:latin typeface="inherit"/>
                <a:cs typeface="Times New Roman" pitchFamily="18" charset="0"/>
                <a:hlinkClick r:id="rId5"/>
              </a:rPr>
              <a:t>moelles </a:t>
            </a:r>
            <a:r>
              <a:rPr lang="fr-FR" sz="1400" b="1">
                <a:solidFill>
                  <a:srgbClr val="FFFF00"/>
                </a:solidFill>
                <a:latin typeface="Rockwell" pitchFamily="18" charset="0"/>
                <a:cs typeface="Times New Roman" pitchFamily="18" charset="0"/>
                <a:hlinkClick r:id="rId5"/>
              </a:rPr>
              <a:t>é</a:t>
            </a:r>
            <a:r>
              <a:rPr lang="fr-FR" sz="1400" b="1">
                <a:solidFill>
                  <a:srgbClr val="FFFF00"/>
                </a:solidFill>
                <a:latin typeface="inherit"/>
                <a:cs typeface="Times New Roman" pitchFamily="18" charset="0"/>
                <a:hlinkClick r:id="rId5"/>
              </a:rPr>
              <a:t>pini</a:t>
            </a:r>
            <a:r>
              <a:rPr lang="fr-FR" sz="1400" b="1">
                <a:solidFill>
                  <a:srgbClr val="FFFF00"/>
                </a:solidFill>
                <a:latin typeface="Rockwell" pitchFamily="18" charset="0"/>
                <a:cs typeface="Times New Roman" pitchFamily="18" charset="0"/>
                <a:hlinkClick r:id="rId5"/>
              </a:rPr>
              <a:t>è</a:t>
            </a:r>
            <a:r>
              <a:rPr lang="fr-FR" sz="1400" b="1">
                <a:solidFill>
                  <a:srgbClr val="FFFF00"/>
                </a:solidFill>
                <a:latin typeface="inherit"/>
                <a:cs typeface="Times New Roman" pitchFamily="18" charset="0"/>
                <a:hlinkClick r:id="rId5"/>
              </a:rPr>
              <a:t>res</a:t>
            </a:r>
            <a:r>
              <a:rPr lang="fr-FR" sz="1400" b="1">
                <a:solidFill>
                  <a:srgbClr val="FFFF00"/>
                </a:solidFill>
                <a:latin typeface="Rockwell" pitchFamily="18" charset="0"/>
                <a:cs typeface="Times New Roman" pitchFamily="18" charset="0"/>
              </a:rPr>
              <a:t> </a:t>
            </a:r>
            <a:r>
              <a:rPr lang="fr-FR" sz="1400" b="1">
                <a:solidFill>
                  <a:srgbClr val="FFFF00"/>
                </a:solidFill>
                <a:cs typeface="Times New Roman" pitchFamily="18" charset="0"/>
              </a:rPr>
              <a:t>des lapins inocul</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s. </a:t>
            </a:r>
            <a:r>
              <a:rPr lang="fr-FR" sz="1400" b="1">
                <a:solidFill>
                  <a:srgbClr val="FFFF00"/>
                </a:solidFill>
                <a:latin typeface="Rockwell" pitchFamily="18" charset="0"/>
                <a:cs typeface="Times New Roman" pitchFamily="18" charset="0"/>
              </a:rPr>
              <a:t>À</a:t>
            </a:r>
            <a:r>
              <a:rPr lang="fr-FR" sz="1400" b="1">
                <a:solidFill>
                  <a:srgbClr val="FFFF00"/>
                </a:solidFill>
                <a:cs typeface="Times New Roman" pitchFamily="18" charset="0"/>
              </a:rPr>
              <a:t> Villeneuve-l'</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tang, il entreprend deux exp</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riences</a:t>
            </a:r>
            <a:r>
              <a:rPr lang="fr-FR" sz="1400" b="1">
                <a:solidFill>
                  <a:srgbClr val="FFFF00"/>
                </a:solidFill>
                <a:latin typeface="Rockwell" pitchFamily="18" charset="0"/>
                <a:cs typeface="Times New Roman" pitchFamily="18" charset="0"/>
              </a:rPr>
              <a:t> </a:t>
            </a:r>
            <a:r>
              <a:rPr lang="fr-FR" sz="1400" b="1">
                <a:solidFill>
                  <a:srgbClr val="FFFF00"/>
                </a:solidFill>
                <a:cs typeface="Times New Roman" pitchFamily="18" charset="0"/>
              </a:rPr>
              <a:t>: la premi</a:t>
            </a:r>
            <a:r>
              <a:rPr lang="fr-FR" sz="1400" b="1">
                <a:solidFill>
                  <a:srgbClr val="FFFF00"/>
                </a:solidFill>
                <a:latin typeface="Rockwell" pitchFamily="18" charset="0"/>
                <a:cs typeface="Times New Roman" pitchFamily="18" charset="0"/>
              </a:rPr>
              <a:t>è</a:t>
            </a:r>
            <a:r>
              <a:rPr lang="fr-FR" sz="1400" b="1">
                <a:solidFill>
                  <a:srgbClr val="FFFF00"/>
                </a:solidFill>
                <a:cs typeface="Times New Roman" pitchFamily="18" charset="0"/>
              </a:rPr>
              <a:t>re consiste </a:t>
            </a:r>
            <a:r>
              <a:rPr lang="fr-FR" sz="1400" b="1">
                <a:solidFill>
                  <a:srgbClr val="FFFF00"/>
                </a:solidFill>
                <a:latin typeface="Rockwell" pitchFamily="18" charset="0"/>
                <a:cs typeface="Times New Roman" pitchFamily="18" charset="0"/>
              </a:rPr>
              <a:t>à</a:t>
            </a:r>
            <a:r>
              <a:rPr lang="fr-FR" sz="1400" b="1">
                <a:solidFill>
                  <a:srgbClr val="FFFF00"/>
                </a:solidFill>
                <a:cs typeface="Times New Roman" pitchFamily="18" charset="0"/>
              </a:rPr>
              <a:t> rendre des chiens r</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fractaires par des inoculations pr</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ventives, et la seconde </a:t>
            </a:r>
            <a:r>
              <a:rPr lang="fr-FR" sz="1400" b="1">
                <a:solidFill>
                  <a:srgbClr val="FFFF00"/>
                </a:solidFill>
                <a:latin typeface="Rockwell" pitchFamily="18" charset="0"/>
                <a:cs typeface="Times New Roman" pitchFamily="18" charset="0"/>
              </a:rPr>
              <a:t>à</a:t>
            </a:r>
            <a:r>
              <a:rPr lang="fr-FR" sz="1400" b="1">
                <a:solidFill>
                  <a:srgbClr val="FFFF00"/>
                </a:solidFill>
                <a:cs typeface="Times New Roman" pitchFamily="18" charset="0"/>
              </a:rPr>
              <a:t> empêcher la rage d'</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clater chiens inocul</a:t>
            </a:r>
            <a:r>
              <a:rPr lang="fr-FR" sz="1400" b="1">
                <a:solidFill>
                  <a:srgbClr val="FFFF00"/>
                </a:solidFill>
                <a:latin typeface="Rockwell" pitchFamily="18" charset="0"/>
                <a:cs typeface="Times New Roman" pitchFamily="18" charset="0"/>
              </a:rPr>
              <a:t>é</a:t>
            </a:r>
            <a:r>
              <a:rPr lang="fr-FR" sz="1400" b="1">
                <a:solidFill>
                  <a:srgbClr val="FFFF00"/>
                </a:solidFill>
                <a:cs typeface="Times New Roman" pitchFamily="18" charset="0"/>
              </a:rPr>
              <a:t>s.</a:t>
            </a:r>
            <a:endParaRPr lang="ru-RU" sz="1400" b="1">
              <a:solidFill>
                <a:srgbClr val="FFFF00"/>
              </a:solidFill>
            </a:endParaRPr>
          </a:p>
          <a:p>
            <a:pPr eaLnBrk="0" hangingPunct="0"/>
            <a:endParaRPr lang="ru-RU" sz="1000" b="1">
              <a:solidFill>
                <a:srgbClr val="FFFF00"/>
              </a:solidFill>
            </a:endParaRPr>
          </a:p>
          <a:p>
            <a:r>
              <a:rPr lang="fr-FR" sz="1400" b="1">
                <a:solidFill>
                  <a:srgbClr val="FFFF00"/>
                </a:solidFill>
                <a:cs typeface="Times New Roman" pitchFamily="18" charset="0"/>
              </a:rPr>
              <a:t>s moelles de plus en plus virulentes. En ao</a:t>
            </a:r>
            <a:r>
              <a:rPr lang="fr-FR" sz="1400" b="1">
                <a:solidFill>
                  <a:srgbClr val="FFFF00"/>
                </a:solidFill>
                <a:latin typeface="Calibri" pitchFamily="34" charset="0"/>
                <a:cs typeface="Times New Roman" pitchFamily="18" charset="0"/>
              </a:rPr>
              <a:t>û</a:t>
            </a:r>
            <a:r>
              <a:rPr lang="fr-FR" sz="1400" b="1">
                <a:solidFill>
                  <a:srgbClr val="FFFF00"/>
                </a:solidFill>
                <a:cs typeface="Times New Roman" pitchFamily="18" charset="0"/>
              </a:rPr>
              <a:t>t, l'enfant est consid</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r</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 comme sauv</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 Quelques mois plus tard, Jean-Baptiste Jupille, gravement mordu, trait</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 au sixi</a:t>
            </a:r>
            <a:r>
              <a:rPr lang="fr-FR" sz="1400" b="1">
                <a:solidFill>
                  <a:srgbClr val="FFFF00"/>
                </a:solidFill>
                <a:latin typeface="Calibri" pitchFamily="34" charset="0"/>
                <a:cs typeface="Times New Roman" pitchFamily="18" charset="0"/>
              </a:rPr>
              <a:t>è</a:t>
            </a:r>
            <a:r>
              <a:rPr lang="fr-FR" sz="1400" b="1">
                <a:solidFill>
                  <a:srgbClr val="FFFF00"/>
                </a:solidFill>
                <a:cs typeface="Times New Roman" pitchFamily="18" charset="0"/>
              </a:rPr>
              <a:t>me jour, est </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galement sauv</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 par le traitement. Bientôt des bless</a:t>
            </a:r>
            <a:r>
              <a:rPr lang="fr-FR" sz="1400" b="1">
                <a:solidFill>
                  <a:srgbClr val="FFFF00"/>
                </a:solidFill>
                <a:latin typeface="Calibri" pitchFamily="34" charset="0"/>
                <a:cs typeface="Times New Roman" pitchFamily="18" charset="0"/>
              </a:rPr>
              <a:t>é</a:t>
            </a:r>
            <a:r>
              <a:rPr lang="fr-FR" sz="1400" b="1">
                <a:solidFill>
                  <a:srgbClr val="FFFF00"/>
                </a:solidFill>
                <a:cs typeface="Times New Roman" pitchFamily="18" charset="0"/>
              </a:rPr>
              <a:t>s affluent </a:t>
            </a:r>
            <a:r>
              <a:rPr lang="fr-FR" sz="1400" b="1">
                <a:solidFill>
                  <a:srgbClr val="FFFF00"/>
                </a:solidFill>
                <a:latin typeface="Calibri" pitchFamily="34" charset="0"/>
                <a:cs typeface="Times New Roman" pitchFamily="18" charset="0"/>
              </a:rPr>
              <a:t>à</a:t>
            </a:r>
            <a:r>
              <a:rPr lang="fr-FR" sz="1400" b="1">
                <a:solidFill>
                  <a:srgbClr val="FFFF00"/>
                </a:solidFill>
                <a:cs typeface="Times New Roman" pitchFamily="18" charset="0"/>
              </a:rPr>
              <a:t> Paris. La</a:t>
            </a:r>
            <a:r>
              <a:rPr lang="fr-FR" sz="1400" b="1">
                <a:solidFill>
                  <a:srgbClr val="FFFF00"/>
                </a:solidFill>
                <a:latin typeface="Calibri" pitchFamily="34" charset="0"/>
                <a:cs typeface="Times New Roman" pitchFamily="18" charset="0"/>
              </a:rPr>
              <a:t> </a:t>
            </a:r>
            <a:r>
              <a:rPr lang="fr-FR" sz="1400" b="1">
                <a:solidFill>
                  <a:srgbClr val="FFFF00"/>
                </a:solidFill>
                <a:latin typeface="inherit"/>
                <a:cs typeface="Times New Roman" pitchFamily="18" charset="0"/>
                <a:hlinkClick r:id="rId6"/>
              </a:rPr>
              <a:t>prophylaxie</a:t>
            </a:r>
            <a:r>
              <a:rPr lang="fr-FR" sz="1400" b="1">
                <a:solidFill>
                  <a:srgbClr val="FFFF00"/>
                </a:solidFill>
                <a:latin typeface="Calibri" pitchFamily="34" charset="0"/>
                <a:cs typeface="Times New Roman" pitchFamily="18" charset="0"/>
              </a:rPr>
              <a:t> </a:t>
            </a:r>
            <a:r>
              <a:rPr lang="fr-FR" sz="1400" b="1">
                <a:solidFill>
                  <a:srgbClr val="FFFF00"/>
                </a:solidFill>
                <a:cs typeface="Times New Roman" pitchFamily="18" charset="0"/>
              </a:rPr>
              <a:t>de la rage est efficace apr</a:t>
            </a:r>
            <a:r>
              <a:rPr lang="fr-FR" sz="1400" b="1">
                <a:solidFill>
                  <a:srgbClr val="FFFF00"/>
                </a:solidFill>
                <a:latin typeface="Calibri" pitchFamily="34" charset="0"/>
                <a:cs typeface="Times New Roman" pitchFamily="18" charset="0"/>
              </a:rPr>
              <a:t>è</a:t>
            </a:r>
            <a:r>
              <a:rPr lang="fr-FR" sz="1400" b="1">
                <a:solidFill>
                  <a:srgbClr val="FFFF00"/>
                </a:solidFill>
                <a:cs typeface="Times New Roman" pitchFamily="18" charset="0"/>
              </a:rPr>
              <a:t>s morsure.</a:t>
            </a:r>
            <a:endParaRPr lang="ru-RU" sz="1400" b="1">
              <a:solidFill>
                <a:srgbClr val="FFFF00"/>
              </a:solidFill>
            </a:endParaRPr>
          </a:p>
          <a:p>
            <a:pPr eaLnBrk="0" hangingPunct="0"/>
            <a:endParaRPr lang="ru-RU"/>
          </a:p>
        </p:txBody>
      </p:sp>
      <p:sp>
        <p:nvSpPr>
          <p:cNvPr id="25604" name="Прямоугольник 4"/>
          <p:cNvSpPr>
            <a:spLocks noChangeArrowheads="1"/>
          </p:cNvSpPr>
          <p:nvPr/>
        </p:nvSpPr>
        <p:spPr bwMode="auto">
          <a:xfrm rot="10800000" flipV="1">
            <a:off x="142875" y="4381500"/>
            <a:ext cx="5286375" cy="1476375"/>
          </a:xfrm>
          <a:prstGeom prst="rect">
            <a:avLst/>
          </a:prstGeom>
          <a:noFill/>
          <a:ln w="9525">
            <a:noFill/>
            <a:miter lim="800000"/>
            <a:headEnd/>
            <a:tailEnd/>
          </a:ln>
        </p:spPr>
        <p:txBody>
          <a:bodyPr>
            <a:spAutoFit/>
          </a:bodyPr>
          <a:lstStyle/>
          <a:p>
            <a:r>
              <a:rPr lang="fr-FR">
                <a:latin typeface="Rockwell" pitchFamily="18" charset="0"/>
              </a:rPr>
              <a:t>Louis Pasteur</a:t>
            </a:r>
            <a:r>
              <a:rPr lang="ru-RU">
                <a:latin typeface="Cambria" pitchFamily="18" charset="0"/>
              </a:rPr>
              <a:t> </a:t>
            </a:r>
            <a:r>
              <a:rPr lang="en-US">
                <a:latin typeface="Rockwell" pitchFamily="18" charset="0"/>
              </a:rPr>
              <a:t>a d</a:t>
            </a:r>
            <a:r>
              <a:rPr lang="fr-FR">
                <a:latin typeface="Rockwell" pitchFamily="18" charset="0"/>
              </a:rPr>
              <a:t>é</a:t>
            </a:r>
            <a:r>
              <a:rPr lang="en-US">
                <a:latin typeface="Rockwell" pitchFamily="18" charset="0"/>
              </a:rPr>
              <a:t>couvert </a:t>
            </a:r>
            <a:r>
              <a:rPr lang="fr-FR">
                <a:latin typeface="Rockwell" pitchFamily="18" charset="0"/>
              </a:rPr>
              <a:t> le vaccin contre la rage : C’est le 6   juillet   1885 qu’est pratiquée , sur un être humain, la première vaccination contre la rage par Louis Pasteur , -chimiste et physicien-. </a:t>
            </a:r>
            <a:r>
              <a:rPr lang="ru-RU">
                <a:latin typeface="Cambria" pitchFamily="18" charset="0"/>
              </a:rPr>
              <a:t>En 1888 est créé l’Institut qui porte son nom.</a:t>
            </a:r>
          </a:p>
        </p:txBody>
      </p:sp>
      <p:pic>
        <p:nvPicPr>
          <p:cNvPr id="25605" name="Picture 2" descr="C:\Users\Учитель\Desktop\P1250442_Paris_V_rue_Ulm_plaque_Pasteur_bis_rwk.jpg"/>
          <p:cNvPicPr>
            <a:picLocks noChangeAspect="1" noChangeArrowheads="1"/>
          </p:cNvPicPr>
          <p:nvPr/>
        </p:nvPicPr>
        <p:blipFill>
          <a:blip r:embed="rId7"/>
          <a:srcRect/>
          <a:stretch>
            <a:fillRect/>
          </a:stretch>
        </p:blipFill>
        <p:spPr bwMode="auto">
          <a:xfrm>
            <a:off x="5929313" y="3857625"/>
            <a:ext cx="3214687" cy="30003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625" y="1438275"/>
          <a:ext cx="7858180" cy="5420361"/>
        </p:xfrm>
        <a:graphic>
          <a:graphicData uri="http://schemas.openxmlformats.org/drawingml/2006/table">
            <a:tbl>
              <a:tblPr firstRow="1" bandRow="1">
                <a:tableStyleId>{5C22544A-7EE6-4342-B048-85BDC9FD1C3A}</a:tableStyleId>
              </a:tblPr>
              <a:tblGrid>
                <a:gridCol w="2053538"/>
                <a:gridCol w="1149981"/>
                <a:gridCol w="4654661"/>
              </a:tblGrid>
              <a:tr h="655875">
                <a:tc>
                  <a:txBody>
                    <a:bodyPr/>
                    <a:lstStyle/>
                    <a:p>
                      <a:r>
                        <a:rPr lang="en-US" dirty="0" smtClean="0"/>
                        <a:t>      QUI EST-CE?</a:t>
                      </a:r>
                      <a:endParaRPr lang="ru-RU" dirty="0"/>
                    </a:p>
                  </a:txBody>
                  <a:tcPr/>
                </a:tc>
                <a:tc>
                  <a:txBody>
                    <a:bodyPr/>
                    <a:lstStyle/>
                    <a:p>
                      <a:r>
                        <a:rPr lang="en-US" dirty="0" smtClean="0"/>
                        <a:t>   </a:t>
                      </a:r>
                      <a:r>
                        <a:rPr lang="ru-RU" dirty="0" smtClean="0"/>
                        <a:t>1783</a:t>
                      </a:r>
                      <a:endParaRPr lang="ru-RU" dirty="0"/>
                    </a:p>
                  </a:txBody>
                  <a:tcPr/>
                </a:tc>
                <a:tc>
                  <a:txBody>
                    <a:bodyPr/>
                    <a:lstStyle/>
                    <a:p>
                      <a:r>
                        <a:rPr lang="en-US" dirty="0" smtClean="0"/>
                        <a:t>Il </a:t>
                      </a:r>
                      <a:r>
                        <a:rPr lang="en-US" dirty="0" err="1" smtClean="0"/>
                        <a:t>inventent</a:t>
                      </a:r>
                      <a:r>
                        <a:rPr lang="en-US" baseline="0" dirty="0" smtClean="0"/>
                        <a:t> les premiers </a:t>
                      </a:r>
                      <a:r>
                        <a:rPr lang="en-US" baseline="0" dirty="0" err="1" smtClean="0"/>
                        <a:t>ballons</a:t>
                      </a:r>
                      <a:r>
                        <a:rPr lang="en-US" baseline="0" dirty="0" smtClean="0"/>
                        <a:t> </a:t>
                      </a:r>
                      <a:r>
                        <a:rPr lang="fr-FR" baseline="0" dirty="0" smtClean="0"/>
                        <a:t>à l’</a:t>
                      </a:r>
                      <a:r>
                        <a:rPr lang="en-US" baseline="0" dirty="0" smtClean="0"/>
                        <a:t>eau </a:t>
                      </a:r>
                      <a:r>
                        <a:rPr lang="en-US" baseline="0" dirty="0" err="1" smtClean="0"/>
                        <a:t>chaud</a:t>
                      </a:r>
                      <a:r>
                        <a:rPr lang="en-US" baseline="0" dirty="0" smtClean="0"/>
                        <a:t>.</a:t>
                      </a:r>
                      <a:endParaRPr lang="ru-RU" dirty="0"/>
                    </a:p>
                  </a:txBody>
                  <a:tcPr/>
                </a:tc>
              </a:tr>
              <a:tr h="713662">
                <a:tc>
                  <a:txBody>
                    <a:bodyPr/>
                    <a:lstStyle/>
                    <a:p>
                      <a:r>
                        <a:rPr lang="en-US" dirty="0" smtClean="0"/>
                        <a:t>                ?</a:t>
                      </a:r>
                      <a:endParaRPr lang="ru-RU" dirty="0"/>
                    </a:p>
                  </a:txBody>
                  <a:tcPr/>
                </a:tc>
                <a:tc>
                  <a:txBody>
                    <a:bodyPr/>
                    <a:lstStyle/>
                    <a:p>
                      <a:r>
                        <a:rPr lang="en-US" dirty="0" smtClean="0"/>
                        <a:t>   1825</a:t>
                      </a:r>
                      <a:endParaRPr lang="ru-RU" dirty="0"/>
                    </a:p>
                  </a:txBody>
                  <a:tcPr/>
                </a:tc>
                <a:tc>
                  <a:txBody>
                    <a:bodyPr/>
                    <a:lstStyle/>
                    <a:p>
                      <a:r>
                        <a:rPr lang="en-US" dirty="0" smtClean="0"/>
                        <a:t>Il </a:t>
                      </a:r>
                      <a:r>
                        <a:rPr lang="en-US" dirty="0" err="1" smtClean="0"/>
                        <a:t>fabrique</a:t>
                      </a:r>
                      <a:r>
                        <a:rPr lang="en-US" dirty="0" smtClean="0"/>
                        <a:t> des points en relief de </a:t>
                      </a:r>
                      <a:r>
                        <a:rPr lang="fr-FR" dirty="0" smtClean="0"/>
                        <a:t>l’</a:t>
                      </a:r>
                      <a:r>
                        <a:rPr lang="en-US" dirty="0" smtClean="0"/>
                        <a:t>alphabet pour les </a:t>
                      </a:r>
                      <a:r>
                        <a:rPr lang="en-US" dirty="0" err="1" smtClean="0"/>
                        <a:t>aveugles</a:t>
                      </a:r>
                      <a:r>
                        <a:rPr lang="en-US" dirty="0" smtClean="0"/>
                        <a:t>.</a:t>
                      </a:r>
                      <a:endParaRPr lang="ru-RU" dirty="0"/>
                    </a:p>
                  </a:txBody>
                  <a:tcPr/>
                </a:tc>
              </a:tr>
              <a:tr h="655875">
                <a:tc>
                  <a:txBody>
                    <a:bodyPr/>
                    <a:lstStyle/>
                    <a:p>
                      <a:r>
                        <a:rPr lang="en-US" dirty="0" smtClean="0"/>
                        <a:t>                ?</a:t>
                      </a:r>
                      <a:endParaRPr lang="ru-RU" dirty="0"/>
                    </a:p>
                  </a:txBody>
                  <a:tcPr/>
                </a:tc>
                <a:tc>
                  <a:txBody>
                    <a:bodyPr/>
                    <a:lstStyle/>
                    <a:p>
                      <a:r>
                        <a:rPr lang="en-US" dirty="0" smtClean="0"/>
                        <a:t>   1826</a:t>
                      </a:r>
                      <a:endParaRPr lang="ru-RU" dirty="0"/>
                    </a:p>
                  </a:txBody>
                  <a:tcPr/>
                </a:tc>
                <a:tc>
                  <a:txBody>
                    <a:bodyPr/>
                    <a:lstStyle/>
                    <a:p>
                      <a:r>
                        <a:rPr lang="en-US" dirty="0" smtClean="0"/>
                        <a:t>Il a invent</a:t>
                      </a:r>
                      <a:r>
                        <a:rPr lang="fr-FR" dirty="0" smtClean="0"/>
                        <a:t>é </a:t>
                      </a:r>
                      <a:r>
                        <a:rPr lang="en-US" dirty="0" smtClean="0"/>
                        <a:t>la </a:t>
                      </a:r>
                      <a:r>
                        <a:rPr lang="en-US" dirty="0" err="1" smtClean="0"/>
                        <a:t>photographie</a:t>
                      </a:r>
                      <a:r>
                        <a:rPr lang="en-US" dirty="0" smtClean="0"/>
                        <a:t>.</a:t>
                      </a:r>
                      <a:endParaRPr lang="ru-RU" dirty="0"/>
                    </a:p>
                  </a:txBody>
                  <a:tcPr/>
                </a:tc>
              </a:tr>
              <a:tr h="655875">
                <a:tc>
                  <a:txBody>
                    <a:bodyPr/>
                    <a:lstStyle/>
                    <a:p>
                      <a:r>
                        <a:rPr lang="en-US" dirty="0" smtClean="0"/>
                        <a:t>                ?</a:t>
                      </a:r>
                      <a:endParaRPr lang="ru-RU" dirty="0"/>
                    </a:p>
                  </a:txBody>
                  <a:tcPr/>
                </a:tc>
                <a:tc>
                  <a:txBody>
                    <a:bodyPr/>
                    <a:lstStyle/>
                    <a:p>
                      <a:r>
                        <a:rPr lang="en-US" dirty="0" smtClean="0"/>
                        <a:t>   1885</a:t>
                      </a:r>
                      <a:endParaRPr lang="ru-RU" dirty="0"/>
                    </a:p>
                  </a:txBody>
                  <a:tcPr/>
                </a:tc>
                <a:tc>
                  <a:txBody>
                    <a:bodyPr/>
                    <a:lstStyle/>
                    <a:p>
                      <a:r>
                        <a:rPr lang="en-US" dirty="0" smtClean="0"/>
                        <a:t>Il d</a:t>
                      </a:r>
                      <a:r>
                        <a:rPr lang="fr-FR" dirty="0" smtClean="0"/>
                        <a:t>é</a:t>
                      </a:r>
                      <a:r>
                        <a:rPr lang="en-US" dirty="0" err="1" smtClean="0"/>
                        <a:t>couvre</a:t>
                      </a:r>
                      <a:r>
                        <a:rPr lang="en-US" baseline="0" dirty="0" smtClean="0"/>
                        <a:t> le </a:t>
                      </a:r>
                      <a:r>
                        <a:rPr lang="en-US" baseline="0" dirty="0" err="1" smtClean="0"/>
                        <a:t>vaccin</a:t>
                      </a:r>
                      <a:r>
                        <a:rPr lang="en-US" baseline="0" dirty="0" smtClean="0"/>
                        <a:t> </a:t>
                      </a:r>
                      <a:r>
                        <a:rPr lang="en-US" baseline="0" dirty="0" err="1" smtClean="0"/>
                        <a:t>contre</a:t>
                      </a:r>
                      <a:r>
                        <a:rPr lang="en-US" baseline="0" dirty="0" smtClean="0"/>
                        <a:t> la rage</a:t>
                      </a:r>
                      <a:endParaRPr lang="ru-RU" dirty="0"/>
                    </a:p>
                  </a:txBody>
                  <a:tcPr/>
                </a:tc>
              </a:tr>
              <a:tr h="655875">
                <a:tc>
                  <a:txBody>
                    <a:bodyPr/>
                    <a:lstStyle/>
                    <a:p>
                      <a:r>
                        <a:rPr lang="en-US" dirty="0" smtClean="0"/>
                        <a:t>                ?</a:t>
                      </a:r>
                      <a:endParaRPr lang="ru-RU" dirty="0"/>
                    </a:p>
                  </a:txBody>
                  <a:tcPr/>
                </a:tc>
                <a:tc>
                  <a:txBody>
                    <a:bodyPr/>
                    <a:lstStyle/>
                    <a:p>
                      <a:r>
                        <a:rPr lang="en-US" dirty="0" smtClean="0"/>
                        <a:t>   1</a:t>
                      </a:r>
                      <a:r>
                        <a:rPr lang="ru-RU" dirty="0" smtClean="0"/>
                        <a:t>895</a:t>
                      </a:r>
                      <a:endParaRPr lang="ru-RU" dirty="0"/>
                    </a:p>
                  </a:txBody>
                  <a:tcPr/>
                </a:tc>
                <a:tc>
                  <a:txBody>
                    <a:bodyPr/>
                    <a:lstStyle/>
                    <a:p>
                      <a:r>
                        <a:rPr lang="en-US" dirty="0" err="1" smtClean="0"/>
                        <a:t>Ils</a:t>
                      </a:r>
                      <a:r>
                        <a:rPr lang="en-US" dirty="0" smtClean="0"/>
                        <a:t> </a:t>
                      </a:r>
                      <a:r>
                        <a:rPr lang="en-US" dirty="0" err="1" smtClean="0"/>
                        <a:t>ont</a:t>
                      </a:r>
                      <a:r>
                        <a:rPr lang="en-US" dirty="0" smtClean="0"/>
                        <a:t> invent</a:t>
                      </a:r>
                      <a:r>
                        <a:rPr lang="fr-FR" dirty="0" smtClean="0"/>
                        <a:t>é </a:t>
                      </a:r>
                      <a:r>
                        <a:rPr lang="en-US" dirty="0" smtClean="0"/>
                        <a:t>le </a:t>
                      </a:r>
                      <a:r>
                        <a:rPr lang="en-US" dirty="0" err="1" smtClean="0"/>
                        <a:t>cin</a:t>
                      </a:r>
                      <a:r>
                        <a:rPr lang="fr-FR" dirty="0" smtClean="0"/>
                        <a:t>é</a:t>
                      </a:r>
                      <a:r>
                        <a:rPr lang="en-US" dirty="0" err="1" smtClean="0"/>
                        <a:t>matographe</a:t>
                      </a:r>
                      <a:r>
                        <a:rPr lang="en-US" dirty="0" smtClean="0"/>
                        <a:t>.</a:t>
                      </a:r>
                      <a:endParaRPr lang="ru-RU" dirty="0"/>
                    </a:p>
                  </a:txBody>
                  <a:tcPr/>
                </a:tc>
              </a:tr>
              <a:tr h="713662">
                <a:tc>
                  <a:txBody>
                    <a:bodyPr/>
                    <a:lstStyle/>
                    <a:p>
                      <a:r>
                        <a:rPr lang="en-US" dirty="0" smtClean="0"/>
                        <a:t>                ?</a:t>
                      </a:r>
                      <a:endParaRPr lang="ru-RU" dirty="0"/>
                    </a:p>
                  </a:txBody>
                  <a:tcPr/>
                </a:tc>
                <a:tc>
                  <a:txBody>
                    <a:bodyPr/>
                    <a:lstStyle/>
                    <a:p>
                      <a:r>
                        <a:rPr lang="en-US" dirty="0" smtClean="0"/>
                        <a:t>  1903</a:t>
                      </a:r>
                      <a:endParaRPr lang="ru-RU" dirty="0"/>
                    </a:p>
                  </a:txBody>
                  <a:tcPr/>
                </a:tc>
                <a:tc>
                  <a:txBody>
                    <a:bodyPr/>
                    <a:lstStyle/>
                    <a:p>
                      <a:r>
                        <a:rPr lang="en-US" dirty="0" err="1" smtClean="0"/>
                        <a:t>Ils</a:t>
                      </a:r>
                      <a:r>
                        <a:rPr lang="en-US" dirty="0" smtClean="0"/>
                        <a:t> d</a:t>
                      </a:r>
                      <a:r>
                        <a:rPr lang="fr-FR" dirty="0" smtClean="0"/>
                        <a:t>é</a:t>
                      </a:r>
                      <a:r>
                        <a:rPr lang="en-US" dirty="0" err="1" smtClean="0"/>
                        <a:t>couvrent</a:t>
                      </a:r>
                      <a:r>
                        <a:rPr lang="en-US" dirty="0" smtClean="0"/>
                        <a:t> le </a:t>
                      </a:r>
                      <a:r>
                        <a:rPr lang="en-US" dirty="0" err="1" smtClean="0"/>
                        <a:t>phénom</a:t>
                      </a:r>
                      <a:r>
                        <a:rPr lang="fr-FR" dirty="0" smtClean="0"/>
                        <a:t>è</a:t>
                      </a:r>
                      <a:r>
                        <a:rPr lang="en-US" dirty="0" smtClean="0"/>
                        <a:t>ne de la </a:t>
                      </a:r>
                      <a:r>
                        <a:rPr lang="en-US" dirty="0" err="1" smtClean="0"/>
                        <a:t>radioactivit</a:t>
                      </a:r>
                      <a:r>
                        <a:rPr lang="fr-FR" dirty="0" smtClean="0"/>
                        <a:t>é</a:t>
                      </a:r>
                      <a:r>
                        <a:rPr lang="en-US" dirty="0" smtClean="0"/>
                        <a:t> et </a:t>
                      </a:r>
                      <a:r>
                        <a:rPr lang="en-US" smtClean="0"/>
                        <a:t>le radium.</a:t>
                      </a:r>
                      <a:endParaRPr lang="ru-RU"/>
                    </a:p>
                  </a:txBody>
                  <a:tcPr/>
                </a:tc>
              </a:tr>
              <a:tr h="713662">
                <a:tc>
                  <a:txBody>
                    <a:bodyPr/>
                    <a:lstStyle/>
                    <a:p>
                      <a:r>
                        <a:rPr lang="en-US" dirty="0" smtClean="0"/>
                        <a:t>                ?</a:t>
                      </a:r>
                      <a:endParaRPr lang="ru-RU" dirty="0"/>
                    </a:p>
                  </a:txBody>
                  <a:tcPr/>
                </a:tc>
                <a:tc>
                  <a:txBody>
                    <a:bodyPr/>
                    <a:lstStyle/>
                    <a:p>
                      <a:r>
                        <a:rPr lang="en-US" dirty="0" smtClean="0"/>
                        <a:t> </a:t>
                      </a:r>
                      <a:r>
                        <a:rPr lang="ru-RU" dirty="0" smtClean="0"/>
                        <a:t> </a:t>
                      </a:r>
                      <a:r>
                        <a:rPr lang="en-US" dirty="0" smtClean="0"/>
                        <a:t>1715</a:t>
                      </a:r>
                      <a:endParaRPr lang="ru-RU" dirty="0"/>
                    </a:p>
                  </a:txBody>
                  <a:tcPr/>
                </a:tc>
                <a:tc>
                  <a:txBody>
                    <a:bodyPr/>
                    <a:lstStyle/>
                    <a:p>
                      <a:r>
                        <a:rPr lang="en-US" dirty="0" smtClean="0"/>
                        <a:t>Il a </a:t>
                      </a:r>
                      <a:r>
                        <a:rPr lang="en-US" dirty="0" err="1" smtClean="0"/>
                        <a:t>mis</a:t>
                      </a:r>
                      <a:r>
                        <a:rPr lang="en-US" dirty="0" smtClean="0"/>
                        <a:t> au point le proc</a:t>
                      </a:r>
                      <a:r>
                        <a:rPr lang="fr-FR" dirty="0" smtClean="0"/>
                        <a:t>édé</a:t>
                      </a:r>
                      <a:r>
                        <a:rPr lang="ru-RU" dirty="0" smtClean="0"/>
                        <a:t> </a:t>
                      </a:r>
                      <a:r>
                        <a:rPr lang="en-US" dirty="0" smtClean="0"/>
                        <a:t>de</a:t>
                      </a:r>
                      <a:r>
                        <a:rPr lang="en-US" baseline="0" dirty="0" smtClean="0"/>
                        <a:t> fabrication </a:t>
                      </a:r>
                      <a:r>
                        <a:rPr lang="en-US" baseline="0" smtClean="0"/>
                        <a:t>du Champagne.</a:t>
                      </a:r>
                      <a:endParaRPr lang="ru-RU"/>
                    </a:p>
                  </a:txBody>
                  <a:tcPr/>
                </a:tc>
              </a:tr>
              <a:tr h="655875">
                <a:tc>
                  <a:txBody>
                    <a:bodyPr/>
                    <a:lstStyle/>
                    <a:p>
                      <a:r>
                        <a:rPr lang="en-US" dirty="0" smtClean="0"/>
                        <a:t>                ?</a:t>
                      </a:r>
                      <a:endParaRPr lang="ru-RU" dirty="0"/>
                    </a:p>
                  </a:txBody>
                  <a:tcPr/>
                </a:tc>
                <a:tc>
                  <a:txBody>
                    <a:bodyPr/>
                    <a:lstStyle/>
                    <a:p>
                      <a:r>
                        <a:rPr lang="en-US" dirty="0" smtClean="0"/>
                        <a:t>  1830</a:t>
                      </a:r>
                      <a:endParaRPr lang="ru-RU" dirty="0"/>
                    </a:p>
                  </a:txBody>
                  <a:tcPr/>
                </a:tc>
                <a:tc>
                  <a:txBody>
                    <a:bodyPr/>
                    <a:lstStyle/>
                    <a:p>
                      <a:r>
                        <a:rPr lang="en-US" dirty="0" smtClean="0"/>
                        <a:t>Il a invent</a:t>
                      </a:r>
                      <a:r>
                        <a:rPr lang="fr-FR" dirty="0" smtClean="0"/>
                        <a:t>é la machine à</a:t>
                      </a:r>
                      <a:r>
                        <a:rPr lang="en-US" dirty="0" smtClean="0"/>
                        <a:t> </a:t>
                      </a:r>
                      <a:r>
                        <a:rPr lang="en-US" dirty="0" err="1" smtClean="0"/>
                        <a:t>coudre</a:t>
                      </a:r>
                      <a:r>
                        <a:rPr lang="en-US" dirty="0" smtClean="0"/>
                        <a:t>.</a:t>
                      </a:r>
                      <a:endParaRPr lang="ru-RU" dirty="0"/>
                    </a:p>
                  </a:txBody>
                  <a:tcPr/>
                </a:tc>
              </a:tr>
            </a:tbl>
          </a:graphicData>
        </a:graphic>
      </p:graphicFrame>
      <p:sp>
        <p:nvSpPr>
          <p:cNvPr id="26663" name="TextBox 2"/>
          <p:cNvSpPr txBox="1">
            <a:spLocks noChangeArrowheads="1"/>
          </p:cNvSpPr>
          <p:nvPr/>
        </p:nvSpPr>
        <p:spPr bwMode="auto">
          <a:xfrm>
            <a:off x="571500" y="428625"/>
            <a:ext cx="8215313" cy="923925"/>
          </a:xfrm>
          <a:prstGeom prst="rect">
            <a:avLst/>
          </a:prstGeom>
          <a:noFill/>
          <a:ln w="9525">
            <a:noFill/>
            <a:miter lim="800000"/>
            <a:headEnd/>
            <a:tailEnd/>
          </a:ln>
        </p:spPr>
        <p:txBody>
          <a:bodyPr>
            <a:spAutoFit/>
          </a:bodyPr>
          <a:lstStyle/>
          <a:p>
            <a:r>
              <a:rPr lang="en-US" b="1">
                <a:latin typeface="Rockwell" pitchFamily="18" charset="0"/>
              </a:rPr>
              <a:t>Louis Braille,</a:t>
            </a:r>
            <a:r>
              <a:rPr lang="ru-RU" b="1">
                <a:latin typeface="Cambria" pitchFamily="18" charset="0"/>
              </a:rPr>
              <a:t> </a:t>
            </a:r>
            <a:r>
              <a:rPr lang="en-US" b="1">
                <a:latin typeface="Rockwell" pitchFamily="18" charset="0"/>
              </a:rPr>
              <a:t>Barth</a:t>
            </a:r>
            <a:r>
              <a:rPr lang="fr-FR" b="1">
                <a:latin typeface="Rockwell" pitchFamily="18" charset="0"/>
              </a:rPr>
              <a:t>élé</a:t>
            </a:r>
            <a:r>
              <a:rPr lang="en-US" b="1">
                <a:latin typeface="Rockwell" pitchFamily="18" charset="0"/>
              </a:rPr>
              <a:t>my Thimonnier,les fr</a:t>
            </a:r>
            <a:r>
              <a:rPr lang="fr-FR" b="1">
                <a:latin typeface="Rockwell" pitchFamily="18" charset="0"/>
              </a:rPr>
              <a:t>è</a:t>
            </a:r>
            <a:r>
              <a:rPr lang="en-US" b="1">
                <a:latin typeface="Rockwell" pitchFamily="18" charset="0"/>
              </a:rPr>
              <a:t>res Lumi</a:t>
            </a:r>
            <a:r>
              <a:rPr lang="fr-FR" b="1">
                <a:latin typeface="Rockwell" pitchFamily="18" charset="0"/>
              </a:rPr>
              <a:t>è</a:t>
            </a:r>
            <a:r>
              <a:rPr lang="en-US" b="1">
                <a:latin typeface="Rockwell" pitchFamily="18" charset="0"/>
              </a:rPr>
              <a:t>re,les fr</a:t>
            </a:r>
            <a:r>
              <a:rPr lang="fr-FR" b="1">
                <a:latin typeface="Rockwell" pitchFamily="18" charset="0"/>
              </a:rPr>
              <a:t>ères </a:t>
            </a:r>
            <a:r>
              <a:rPr lang="en-US" b="1">
                <a:latin typeface="Rockwell" pitchFamily="18" charset="0"/>
              </a:rPr>
              <a:t>Mongolfier,Nic</a:t>
            </a:r>
            <a:r>
              <a:rPr lang="fr-FR" b="1">
                <a:latin typeface="Rockwell" pitchFamily="18" charset="0"/>
              </a:rPr>
              <a:t>é</a:t>
            </a:r>
            <a:r>
              <a:rPr lang="en-US" b="1">
                <a:latin typeface="Rockwell" pitchFamily="18" charset="0"/>
              </a:rPr>
              <a:t>phore Niepce,Pierre et Marie Curie,Louis Pasteur,Blaise Pascal,Pierre Perignon.</a:t>
            </a:r>
            <a:endParaRPr lang="ru-RU" b="1">
              <a:latin typeface="Cambria" pitchFamily="18" charset="0"/>
            </a:endParaRPr>
          </a:p>
        </p:txBody>
      </p:sp>
      <p:sp>
        <p:nvSpPr>
          <p:cNvPr id="26664" name="TextBox 3"/>
          <p:cNvSpPr txBox="1">
            <a:spLocks noChangeArrowheads="1"/>
          </p:cNvSpPr>
          <p:nvPr/>
        </p:nvSpPr>
        <p:spPr bwMode="auto">
          <a:xfrm>
            <a:off x="1643063" y="0"/>
            <a:ext cx="4929187" cy="523875"/>
          </a:xfrm>
          <a:prstGeom prst="rect">
            <a:avLst/>
          </a:prstGeom>
          <a:noFill/>
          <a:ln w="9525">
            <a:noFill/>
            <a:miter lim="800000"/>
            <a:headEnd/>
            <a:tailEnd/>
          </a:ln>
        </p:spPr>
        <p:txBody>
          <a:bodyPr>
            <a:spAutoFit/>
          </a:bodyPr>
          <a:lstStyle/>
          <a:p>
            <a:r>
              <a:rPr lang="en-US" sz="2800">
                <a:latin typeface="Rockwell" pitchFamily="18" charset="0"/>
              </a:rPr>
              <a:t>Connaissez vous ces noms?</a:t>
            </a:r>
            <a:endParaRPr lang="ru-RU" sz="2800">
              <a:latin typeface="Cambria"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785813"/>
            <a:ext cx="8358187" cy="6616700"/>
          </a:xfrm>
          <a:prstGeom prst="rect">
            <a:avLst/>
          </a:prstGeom>
        </p:spPr>
        <p:txBody>
          <a:bodyPr>
            <a:spAutoFit/>
          </a:bodyPr>
          <a:lstStyle/>
          <a:p>
            <a:pPr indent="457200">
              <a:defRPr/>
            </a:pPr>
            <a:r>
              <a:rPr lang="fr-CA" dirty="0">
                <a:latin typeface="Arial" pitchFamily="34" charset="0"/>
                <a:ea typeface="MS Mincho" pitchFamily="49" charset="-128"/>
                <a:cs typeface="Times New Roman" pitchFamily="18" charset="0"/>
              </a:rPr>
              <a:t>Je n'ai pas de chance.</a:t>
            </a:r>
            <a:endParaRPr lang="ru-RU" sz="1050" dirty="0">
              <a:latin typeface="Arial" pitchFamily="34" charset="0"/>
              <a:cs typeface="Arial" pitchFamily="34" charset="0"/>
            </a:endParaRPr>
          </a:p>
          <a:p>
            <a:pPr indent="457200" eaLnBrk="0" hangingPunct="0">
              <a:defRPr/>
            </a:pPr>
            <a:r>
              <a:rPr lang="fr-FR" dirty="0">
                <a:latin typeface="Arial" pitchFamily="34" charset="0"/>
                <a:ea typeface="MS Mincho" pitchFamily="49" charset="-128"/>
                <a:cs typeface="Arial" pitchFamily="34" charset="0"/>
              </a:rPr>
              <a:t>Les machines rendent notre vie plus facile. Le croyez-vous? Moi, non. Je n'aime pas les machines, peut-être, c'est parce que je ne peux pas me servir</a:t>
            </a:r>
            <a:r>
              <a:rPr lang="fr-CA" dirty="0">
                <a:latin typeface="Arial" pitchFamily="34" charset="0"/>
                <a:ea typeface="MS Mincho" pitchFamily="49" charset="-128"/>
                <a:cs typeface="Arial" pitchFamily="34" charset="0"/>
              </a:rPr>
              <a:t> de ces machines</a:t>
            </a:r>
            <a:r>
              <a:rPr lang="fr-FR" dirty="0">
                <a:latin typeface="Arial" pitchFamily="34" charset="0"/>
                <a:ea typeface="MS Mincho" pitchFamily="49" charset="-128"/>
                <a:cs typeface="Arial" pitchFamily="34" charset="0"/>
              </a:rPr>
              <a:t>. Si je mets mon réveil</a:t>
            </a:r>
            <a:r>
              <a:rPr lang="fr-CA" dirty="0">
                <a:latin typeface="Arial" pitchFamily="34" charset="0"/>
                <a:ea typeface="MS Mincho" pitchFamily="49" charset="-128"/>
                <a:cs typeface="Arial" pitchFamily="34" charset="0"/>
              </a:rPr>
              <a:t>le</a:t>
            </a:r>
            <a:r>
              <a:rPr lang="fr-FR" dirty="0">
                <a:latin typeface="Arial" pitchFamily="34" charset="0"/>
                <a:ea typeface="MS Mincho" pitchFamily="49" charset="-128"/>
                <a:cs typeface="Arial" pitchFamily="34" charset="0"/>
              </a:rPr>
              <a:t>-téléphone, il ne sonne jamais. Si je mets mon radio-réveil, il me réveille par un cri</a:t>
            </a:r>
            <a:r>
              <a:rPr lang="fr-FR" sz="1200" dirty="0">
                <a:latin typeface="Times New Roman" pitchFamily="18" charset="0"/>
                <a:ea typeface="MS Mincho" pitchFamily="49" charset="-128"/>
                <a:cs typeface="Times New Roman" pitchFamily="18" charset="0"/>
              </a:rPr>
              <a:t>*</a:t>
            </a:r>
            <a:r>
              <a:rPr lang="fr-FR" dirty="0">
                <a:latin typeface="Arial" pitchFamily="34" charset="0"/>
                <a:ea typeface="MS Mincho" pitchFamily="49" charset="-128"/>
                <a:cs typeface="Arial" pitchFamily="34" charset="0"/>
              </a:rPr>
              <a:t> du speaker</a:t>
            </a:r>
            <a:r>
              <a:rPr lang="fr-FR" sz="1200" dirty="0">
                <a:latin typeface="Times New Roman" pitchFamily="18" charset="0"/>
                <a:ea typeface="MS Mincho" pitchFamily="49" charset="-128"/>
                <a:cs typeface="Times New Roman" pitchFamily="18" charset="0"/>
              </a:rPr>
              <a:t>*</a:t>
            </a:r>
            <a:r>
              <a:rPr lang="fr-FR" dirty="0">
                <a:latin typeface="Arial" pitchFamily="34" charset="0"/>
                <a:ea typeface="MS Mincho" pitchFamily="49" charset="-128"/>
                <a:cs typeface="Arial" pitchFamily="34" charset="0"/>
              </a:rPr>
              <a:t> au milieu de la nuit. Je le débranche</a:t>
            </a:r>
            <a:r>
              <a:rPr lang="fr-FR" sz="1200" dirty="0">
                <a:latin typeface="Times New Roman" pitchFamily="18" charset="0"/>
                <a:ea typeface="MS Mincho" pitchFamily="49" charset="-128"/>
                <a:cs typeface="Times New Roman" pitchFamily="18" charset="0"/>
              </a:rPr>
              <a:t>*</a:t>
            </a:r>
            <a:r>
              <a:rPr lang="fr-FR" dirty="0">
                <a:latin typeface="Arial" pitchFamily="34" charset="0"/>
                <a:ea typeface="MS Mincho" pitchFamily="49" charset="-128"/>
                <a:cs typeface="Arial" pitchFamily="34" charset="0"/>
              </a:rPr>
              <a:t>, mais comme j'ai sommeil</a:t>
            </a:r>
            <a:r>
              <a:rPr lang="fr-FR" sz="1200" dirty="0">
                <a:latin typeface="Times New Roman" pitchFamily="18" charset="0"/>
                <a:ea typeface="MS Mincho" pitchFamily="49" charset="-128"/>
                <a:cs typeface="Times New Roman" pitchFamily="18" charset="0"/>
              </a:rPr>
              <a:t>*</a:t>
            </a:r>
            <a:r>
              <a:rPr lang="fr-FR" dirty="0">
                <a:latin typeface="Arial" pitchFamily="34" charset="0"/>
                <a:ea typeface="MS Mincho" pitchFamily="49" charset="-128"/>
                <a:cs typeface="Arial" pitchFamily="34" charset="0"/>
              </a:rPr>
              <a:t>, j'oublie de le mettre de nouveau. Bien sûr, le matin je manque mon rendez-vous ou mon cours.</a:t>
            </a:r>
            <a:endParaRPr lang="ru-RU" sz="1050" dirty="0">
              <a:latin typeface="Arial" pitchFamily="34" charset="0"/>
              <a:cs typeface="Arial" pitchFamily="34" charset="0"/>
            </a:endParaRPr>
          </a:p>
          <a:p>
            <a:pPr indent="457200" eaLnBrk="0" hangingPunct="0">
              <a:defRPr/>
            </a:pPr>
            <a:r>
              <a:rPr lang="fr-CA" dirty="0">
                <a:latin typeface="Arial" pitchFamily="34" charset="0"/>
                <a:ea typeface="MS Mincho" pitchFamily="49" charset="-128"/>
                <a:cs typeface="Arial" pitchFamily="34" charset="0"/>
              </a:rPr>
              <a:t>Mon petit déjeuner, je le prépare moi-même. Ce n'est pas difficile. Il faut mettre du pain dans le grille-pain, verser</a:t>
            </a:r>
            <a:r>
              <a:rPr lang="fr-FR" sz="1200" dirty="0">
                <a:latin typeface="Times New Roman" pitchFamily="18" charset="0"/>
                <a:ea typeface="MS Mincho" pitchFamily="49" charset="-128"/>
                <a:cs typeface="Times New Roman" pitchFamily="18" charset="0"/>
              </a:rPr>
              <a:t>*</a:t>
            </a:r>
            <a:r>
              <a:rPr lang="fr-CA" dirty="0">
                <a:latin typeface="Arial" pitchFamily="34" charset="0"/>
                <a:ea typeface="MS Mincho" pitchFamily="49" charset="-128"/>
                <a:cs typeface="Arial" pitchFamily="34" charset="0"/>
              </a:rPr>
              <a:t> de l'eau dans la cafetière électrique et les brancher. Mais j'oublie souvent de les débrancher à temps</a:t>
            </a:r>
            <a:r>
              <a:rPr lang="fr-FR" dirty="0">
                <a:latin typeface="Arial" pitchFamily="34" charset="0"/>
                <a:ea typeface="MS Mincho" pitchFamily="49" charset="-128"/>
                <a:cs typeface="Arial" pitchFamily="34" charset="0"/>
              </a:rPr>
              <a:t>*</a:t>
            </a:r>
            <a:r>
              <a:rPr lang="fr-CA" dirty="0">
                <a:latin typeface="Arial" pitchFamily="34" charset="0"/>
                <a:ea typeface="MS Mincho" pitchFamily="49" charset="-128"/>
                <a:cs typeface="Arial" pitchFamily="34" charset="0"/>
              </a:rPr>
              <a:t> ou de verser de l'eau dans la cafetière et elle est souvent en dérangement.</a:t>
            </a:r>
            <a:endParaRPr lang="ru-RU" sz="1050" dirty="0">
              <a:latin typeface="Arial" pitchFamily="34" charset="0"/>
              <a:cs typeface="Arial" pitchFamily="34" charset="0"/>
            </a:endParaRPr>
          </a:p>
          <a:p>
            <a:pPr indent="457200" eaLnBrk="0" hangingPunct="0">
              <a:defRPr/>
            </a:pPr>
            <a:r>
              <a:rPr lang="fr-FR" dirty="0">
                <a:latin typeface="Arial" pitchFamily="34" charset="0"/>
                <a:ea typeface="MS Mincho" pitchFamily="49" charset="-128"/>
                <a:cs typeface="Arial" pitchFamily="34" charset="0"/>
              </a:rPr>
              <a:t>Dans le train, le métro, c'est la même chose: </a:t>
            </a:r>
            <a:r>
              <a:rPr lang="fr-CA" dirty="0">
                <a:latin typeface="Arial" pitchFamily="34" charset="0"/>
                <a:ea typeface="MS Mincho" pitchFamily="49" charset="-128"/>
                <a:cs typeface="Arial" pitchFamily="34" charset="0"/>
              </a:rPr>
              <a:t>parfois je crois</a:t>
            </a:r>
            <a:r>
              <a:rPr lang="fr-FR" dirty="0">
                <a:latin typeface="Arial" pitchFamily="34" charset="0"/>
                <a:ea typeface="MS Mincho" pitchFamily="49" charset="-128"/>
                <a:cs typeface="Arial" pitchFamily="34" charset="0"/>
              </a:rPr>
              <a:t> que toutes les machines se retournent contre moi. Hier, par exemple, dans le métro mon billet ne voulait pas entrer dans la machine. Quand enfin il y est entré, il ne voulait pas en</a:t>
            </a:r>
            <a:r>
              <a:rPr lang="fr-FR" sz="1200" dirty="0">
                <a:latin typeface="Times New Roman" pitchFamily="18" charset="0"/>
                <a:ea typeface="MS Mincho" pitchFamily="49" charset="-128"/>
                <a:cs typeface="Times New Roman" pitchFamily="18" charset="0"/>
              </a:rPr>
              <a:t>*</a:t>
            </a:r>
            <a:r>
              <a:rPr lang="fr-FR" dirty="0">
                <a:latin typeface="Arial" pitchFamily="34" charset="0"/>
                <a:ea typeface="MS Mincho" pitchFamily="49" charset="-128"/>
                <a:cs typeface="Arial" pitchFamily="34" charset="0"/>
              </a:rPr>
              <a:t> sortir. J'ai dû expliquer mon problème à l'employé de la station, qui m'a laissée passer.</a:t>
            </a:r>
            <a:endParaRPr lang="ru-RU" sz="1050" dirty="0">
              <a:latin typeface="Arial" pitchFamily="34" charset="0"/>
              <a:cs typeface="Arial" pitchFamily="34" charset="0"/>
            </a:endParaRPr>
          </a:p>
          <a:p>
            <a:pPr indent="457200" eaLnBrk="0" hangingPunct="0">
              <a:defRPr/>
            </a:pPr>
            <a:r>
              <a:rPr lang="fr-FR" dirty="0">
                <a:latin typeface="Arial" pitchFamily="34" charset="0"/>
                <a:ea typeface="MS Mincho" pitchFamily="49" charset="-128"/>
                <a:cs typeface="Arial" pitchFamily="34" charset="0"/>
              </a:rPr>
              <a:t>Dans les gares et les musées les caisses automatiques ont remplacé les employés qui vous vendent les billets. On appuie sur le bouton, la lumière s'allume, on met les pièces dans l'appareil, et ça y est, voilà votre billet. Mais avec moi, ça ne marche pas.  Oh, ma vie est devenue très dure, sans doute, à cause de ces machines</a:t>
            </a:r>
            <a:r>
              <a:rPr lang="fr-CA" dirty="0">
                <a:latin typeface="Arial" pitchFamily="34" charset="0"/>
                <a:ea typeface="MS Mincho" pitchFamily="49" charset="-128"/>
                <a:cs typeface="Arial" pitchFamily="34" charset="0"/>
              </a:rPr>
              <a:t>. </a:t>
            </a:r>
            <a:r>
              <a:rPr lang="fr-FR" dirty="0">
                <a:latin typeface="Arial" pitchFamily="34" charset="0"/>
                <a:ea typeface="MS Mincho" pitchFamily="49" charset="-128"/>
                <a:cs typeface="Arial" pitchFamily="34" charset="0"/>
              </a:rPr>
              <a:t>C'est drôle, mais je voudrais les voir toutes en panne!</a:t>
            </a:r>
            <a:endParaRPr lang="ru-RU" sz="1050" dirty="0">
              <a:latin typeface="Arial" pitchFamily="34" charset="0"/>
              <a:cs typeface="Arial" pitchFamily="34" charset="0"/>
            </a:endParaRPr>
          </a:p>
          <a:p>
            <a:pPr indent="457200" eaLnBrk="0" hangingPunct="0">
              <a:defRPr/>
            </a:pPr>
            <a:r>
              <a:rPr lang="en-US" dirty="0">
                <a:latin typeface="Arial" pitchFamily="34" charset="0"/>
                <a:ea typeface="MS Mincho" pitchFamily="49" charset="-128"/>
                <a:cs typeface="Times New Roman" pitchFamily="18" charset="0"/>
              </a:rPr>
              <a:t>_________________________________________</a:t>
            </a:r>
            <a:endParaRPr lang="ru-RU" sz="1050" dirty="0">
              <a:latin typeface="Arial" pitchFamily="34" charset="0"/>
              <a:cs typeface="Arial" pitchFamily="34" charset="0"/>
            </a:endParaRPr>
          </a:p>
          <a:p>
            <a:pPr indent="457200" eaLnBrk="0" hangingPunct="0">
              <a:defRPr/>
            </a:pPr>
            <a:endParaRPr lang="ru-RU" sz="2800" dirty="0">
              <a:latin typeface="Arial" pitchFamily="34" charset="0"/>
              <a:cs typeface="Arial" pitchFamily="34" charset="0"/>
            </a:endParaRPr>
          </a:p>
        </p:txBody>
      </p:sp>
      <p:sp>
        <p:nvSpPr>
          <p:cNvPr id="27650" name="TextBox 2"/>
          <p:cNvSpPr txBox="1">
            <a:spLocks noChangeArrowheads="1"/>
          </p:cNvSpPr>
          <p:nvPr/>
        </p:nvSpPr>
        <p:spPr bwMode="auto">
          <a:xfrm>
            <a:off x="500063" y="214313"/>
            <a:ext cx="8643937" cy="584200"/>
          </a:xfrm>
          <a:prstGeom prst="rect">
            <a:avLst/>
          </a:prstGeom>
          <a:noFill/>
          <a:ln w="9525">
            <a:noFill/>
            <a:miter lim="800000"/>
            <a:headEnd/>
            <a:tailEnd/>
          </a:ln>
        </p:spPr>
        <p:txBody>
          <a:bodyPr>
            <a:spAutoFit/>
          </a:bodyPr>
          <a:lstStyle/>
          <a:p>
            <a:r>
              <a:rPr lang="fr-FR" sz="3200">
                <a:solidFill>
                  <a:srgbClr val="FFFF00"/>
                </a:solidFill>
                <a:latin typeface="Rockwell" pitchFamily="18" charset="0"/>
              </a:rPr>
              <a:t>Lise</a:t>
            </a:r>
            <a:r>
              <a:rPr lang="en-US" sz="3200">
                <a:solidFill>
                  <a:srgbClr val="FFFF00"/>
                </a:solidFill>
                <a:latin typeface="Rockwell" pitchFamily="18" charset="0"/>
              </a:rPr>
              <a:t>z</a:t>
            </a:r>
            <a:r>
              <a:rPr lang="fr-FR" sz="3200">
                <a:solidFill>
                  <a:srgbClr val="FFFF00"/>
                </a:solidFill>
                <a:latin typeface="Rockwell" pitchFamily="18" charset="0"/>
              </a:rPr>
              <a:t> le texte et trouvez toutes les inventions:</a:t>
            </a:r>
            <a:endParaRPr lang="ru-RU" sz="3200">
              <a:solidFill>
                <a:srgbClr val="FFFF00"/>
              </a:solidFill>
              <a:latin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descr="Partager sur facebook">
            <a:hlinkClick r:id="rId2" tooltip="&quot;Partager sur facebook&quot;"/>
          </p:cNvPr>
          <p:cNvPicPr>
            <a:picLocks noChangeAspect="1" noChangeArrowheads="1"/>
          </p:cNvPicPr>
          <p:nvPr/>
        </p:nvPicPr>
        <p:blipFill>
          <a:blip r:embed="rId3"/>
          <a:srcRect/>
          <a:stretch>
            <a:fillRect/>
          </a:stretch>
        </p:blipFill>
        <p:spPr bwMode="auto">
          <a:xfrm>
            <a:off x="0" y="457200"/>
            <a:ext cx="76200" cy="152400"/>
          </a:xfrm>
          <a:prstGeom prst="rect">
            <a:avLst/>
          </a:prstGeom>
          <a:noFill/>
          <a:ln w="9525">
            <a:noFill/>
            <a:miter lim="800000"/>
            <a:headEnd/>
            <a:tailEnd/>
          </a:ln>
        </p:spPr>
      </p:pic>
      <p:pic>
        <p:nvPicPr>
          <p:cNvPr id="15362" name="Рисунок 2" descr="Twitter">
            <a:hlinkClick r:id="rId4" tooltip="&quot;Partager sur twitter&quot;"/>
          </p:cNvPr>
          <p:cNvPicPr>
            <a:picLocks noChangeAspect="1" noChangeArrowheads="1"/>
          </p:cNvPicPr>
          <p:nvPr/>
        </p:nvPicPr>
        <p:blipFill>
          <a:blip r:embed="rId5"/>
          <a:srcRect/>
          <a:stretch>
            <a:fillRect/>
          </a:stretch>
        </p:blipFill>
        <p:spPr bwMode="auto">
          <a:xfrm>
            <a:off x="0" y="609600"/>
            <a:ext cx="114300" cy="161925"/>
          </a:xfrm>
          <a:prstGeom prst="rect">
            <a:avLst/>
          </a:prstGeom>
          <a:noFill/>
          <a:ln w="9525">
            <a:noFill/>
            <a:miter lim="800000"/>
            <a:headEnd/>
            <a:tailEnd/>
          </a:ln>
        </p:spPr>
      </p:pic>
      <p:sp>
        <p:nvSpPr>
          <p:cNvPr id="15363" name="Rectangle 3"/>
          <p:cNvSpPr>
            <a:spLocks noChangeArrowheads="1"/>
          </p:cNvSpPr>
          <p:nvPr/>
        </p:nvSpPr>
        <p:spPr bwMode="auto">
          <a:xfrm rot="10800000" flipV="1">
            <a:off x="0" y="908050"/>
            <a:ext cx="9144000" cy="261938"/>
          </a:xfrm>
          <a:prstGeom prst="rect">
            <a:avLst/>
          </a:prstGeom>
          <a:noFill/>
          <a:ln w="9525">
            <a:noFill/>
            <a:miter lim="800000"/>
            <a:headEnd/>
            <a:tailEnd/>
          </a:ln>
        </p:spPr>
        <p:txBody>
          <a:bodyPr anchor="ctr">
            <a:spAutoFit/>
          </a:bodyPr>
          <a:lstStyle/>
          <a:p>
            <a:pPr eaLnBrk="0" hangingPunct="0"/>
            <a:r>
              <a:rPr lang="ru-RU" sz="1100">
                <a:solidFill>
                  <a:srgbClr val="5A5B5E"/>
                </a:solidFill>
                <a:cs typeface="Times New Roman" pitchFamily="18" charset="0"/>
              </a:rPr>
              <a:t>Partagez :</a:t>
            </a:r>
            <a:endParaRPr lang="ru-RU"/>
          </a:p>
        </p:txBody>
      </p:sp>
      <p:sp>
        <p:nvSpPr>
          <p:cNvPr id="15364" name="Rectangle 4"/>
          <p:cNvSpPr>
            <a:spLocks noChangeArrowheads="1"/>
          </p:cNvSpPr>
          <p:nvPr/>
        </p:nvSpPr>
        <p:spPr bwMode="auto">
          <a:xfrm>
            <a:off x="0" y="609600"/>
            <a:ext cx="9144000" cy="0"/>
          </a:xfrm>
          <a:prstGeom prst="rect">
            <a:avLst/>
          </a:prstGeom>
          <a:noFill/>
          <a:ln w="9525">
            <a:noFill/>
            <a:miter lim="800000"/>
            <a:headEnd/>
            <a:tailEnd/>
          </a:ln>
        </p:spPr>
        <p:txBody>
          <a:bodyPr anchor="ctr">
            <a:spAutoFit/>
          </a:bodyPr>
          <a:lstStyle/>
          <a:p>
            <a:endParaRPr lang="ru-RU">
              <a:latin typeface="Cambria" pitchFamily="18" charset="0"/>
            </a:endParaRPr>
          </a:p>
        </p:txBody>
      </p:sp>
      <p:sp>
        <p:nvSpPr>
          <p:cNvPr id="15365" name="Rectangle 5"/>
          <p:cNvSpPr>
            <a:spLocks noChangeArrowheads="1"/>
          </p:cNvSpPr>
          <p:nvPr/>
        </p:nvSpPr>
        <p:spPr bwMode="auto">
          <a:xfrm>
            <a:off x="0" y="771525"/>
            <a:ext cx="9144000" cy="0"/>
          </a:xfrm>
          <a:prstGeom prst="rect">
            <a:avLst/>
          </a:prstGeom>
          <a:solidFill>
            <a:srgbClr val="FFFFFF"/>
          </a:solidFill>
          <a:ln w="9525">
            <a:noFill/>
            <a:miter lim="800000"/>
            <a:headEnd/>
            <a:tailEnd/>
          </a:ln>
        </p:spPr>
        <p:txBody>
          <a:bodyPr wrap="none" anchor="ctr">
            <a:spAutoFit/>
          </a:bodyPr>
          <a:lstStyle/>
          <a:p>
            <a:endParaRPr lang="ru-RU"/>
          </a:p>
        </p:txBody>
      </p:sp>
      <p:pic>
        <p:nvPicPr>
          <p:cNvPr id="15366" name="Picture 2" descr="C:\Users\Учитель\Desktop\les_in10.jpg"/>
          <p:cNvPicPr>
            <a:picLocks noChangeAspect="1" noChangeArrowheads="1"/>
          </p:cNvPicPr>
          <p:nvPr/>
        </p:nvPicPr>
        <p:blipFill>
          <a:blip r:embed="rId6"/>
          <a:srcRect/>
          <a:stretch>
            <a:fillRect/>
          </a:stretch>
        </p:blipFill>
        <p:spPr bwMode="auto">
          <a:xfrm>
            <a:off x="0" y="0"/>
            <a:ext cx="9001125"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rot="10800000" flipV="1">
            <a:off x="357188" y="1758950"/>
            <a:ext cx="8429625" cy="4894263"/>
          </a:xfrm>
          <a:prstGeom prst="rect">
            <a:avLst/>
          </a:prstGeom>
          <a:noFill/>
          <a:ln w="9525">
            <a:noFill/>
            <a:miter lim="800000"/>
            <a:headEnd/>
            <a:tailEnd/>
          </a:ln>
        </p:spPr>
        <p:txBody>
          <a:bodyPr anchor="ctr">
            <a:spAutoFit/>
          </a:bodyPr>
          <a:lstStyle/>
          <a:p>
            <a:r>
              <a:rPr lang="fr-FR" sz="2400">
                <a:solidFill>
                  <a:srgbClr val="FFFF00"/>
                </a:solidFill>
                <a:latin typeface="Helvetica" pitchFamily="34" charset="0"/>
                <a:ea typeface="Calibri" pitchFamily="34" charset="0"/>
                <a:cs typeface="Times New Roman" pitchFamily="18" charset="0"/>
              </a:rPr>
              <a:t>Nous verrons ensuite les innovations de l'hygi</a:t>
            </a:r>
            <a:r>
              <a:rPr lang="fr-FR" sz="2400">
                <a:solidFill>
                  <a:srgbClr val="FFFF00"/>
                </a:solidFill>
                <a:latin typeface="Calibri" pitchFamily="34" charset="0"/>
                <a:ea typeface="Calibri" pitchFamily="34" charset="0"/>
                <a:cs typeface="Times New Roman" pitchFamily="18" charset="0"/>
              </a:rPr>
              <a:t>è</a:t>
            </a:r>
            <a:r>
              <a:rPr lang="fr-FR" sz="2400">
                <a:solidFill>
                  <a:srgbClr val="FFFF00"/>
                </a:solidFill>
                <a:latin typeface="Helvetica" pitchFamily="34" charset="0"/>
                <a:ea typeface="Calibri" pitchFamily="34" charset="0"/>
                <a:cs typeface="Times New Roman" pitchFamily="18" charset="0"/>
              </a:rPr>
              <a:t>ne, lesquelles ont permis un allongement consid</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rable de l'esp</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rance de vie des populations en ayant b</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n</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ficier. Il en est de même pour les progr</a:t>
            </a:r>
            <a:r>
              <a:rPr lang="fr-FR" sz="2400">
                <a:solidFill>
                  <a:srgbClr val="FFFF00"/>
                </a:solidFill>
                <a:latin typeface="Calibri" pitchFamily="34" charset="0"/>
                <a:ea typeface="Calibri" pitchFamily="34" charset="0"/>
                <a:cs typeface="Times New Roman" pitchFamily="18" charset="0"/>
              </a:rPr>
              <a:t>è</a:t>
            </a:r>
            <a:r>
              <a:rPr lang="fr-FR" sz="2400">
                <a:solidFill>
                  <a:srgbClr val="FFFF00"/>
                </a:solidFill>
                <a:latin typeface="Helvetica" pitchFamily="34" charset="0"/>
                <a:ea typeface="Calibri" pitchFamily="34" charset="0"/>
                <a:cs typeface="Times New Roman" pitchFamily="18" charset="0"/>
              </a:rPr>
              <a:t>s de la m</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decine, que nous aborderons dans une troisi</a:t>
            </a:r>
            <a:r>
              <a:rPr lang="fr-FR" sz="2400">
                <a:solidFill>
                  <a:srgbClr val="FFFF00"/>
                </a:solidFill>
                <a:latin typeface="Calibri" pitchFamily="34" charset="0"/>
                <a:ea typeface="Calibri" pitchFamily="34" charset="0"/>
                <a:cs typeface="Times New Roman" pitchFamily="18" charset="0"/>
              </a:rPr>
              <a:t>è</a:t>
            </a:r>
            <a:r>
              <a:rPr lang="fr-FR" sz="2400">
                <a:solidFill>
                  <a:srgbClr val="FFFF00"/>
                </a:solidFill>
                <a:latin typeface="Helvetica" pitchFamily="34" charset="0"/>
                <a:ea typeface="Calibri" pitchFamily="34" charset="0"/>
                <a:cs typeface="Times New Roman" pitchFamily="18" charset="0"/>
              </a:rPr>
              <a:t>me partie. Viendront ensuite les inventions li</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es au confort et </a:t>
            </a:r>
            <a:r>
              <a:rPr lang="fr-FR" sz="2400">
                <a:solidFill>
                  <a:srgbClr val="FFFF00"/>
                </a:solidFill>
                <a:latin typeface="Calibri" pitchFamily="34" charset="0"/>
                <a:ea typeface="Calibri" pitchFamily="34" charset="0"/>
                <a:cs typeface="Times New Roman" pitchFamily="18" charset="0"/>
              </a:rPr>
              <a:t>à</a:t>
            </a:r>
            <a:r>
              <a:rPr lang="fr-FR" sz="2400">
                <a:solidFill>
                  <a:srgbClr val="FFFF00"/>
                </a:solidFill>
                <a:latin typeface="Helvetica" pitchFamily="34" charset="0"/>
                <a:ea typeface="Calibri" pitchFamily="34" charset="0"/>
                <a:cs typeface="Times New Roman" pitchFamily="18" charset="0"/>
              </a:rPr>
              <a:t> la vie quotidienne, qui bien qu'elles puissent para</a:t>
            </a:r>
            <a:r>
              <a:rPr lang="fr-FR" sz="2400">
                <a:solidFill>
                  <a:srgbClr val="FFFF00"/>
                </a:solidFill>
                <a:latin typeface="Calibri" pitchFamily="34" charset="0"/>
                <a:ea typeface="Calibri" pitchFamily="34" charset="0"/>
                <a:cs typeface="Times New Roman" pitchFamily="18" charset="0"/>
              </a:rPr>
              <a:t>î</a:t>
            </a:r>
            <a:r>
              <a:rPr lang="fr-FR" sz="2400">
                <a:solidFill>
                  <a:srgbClr val="FFFF00"/>
                </a:solidFill>
                <a:latin typeface="Helvetica" pitchFamily="34" charset="0"/>
                <a:ea typeface="Calibri" pitchFamily="34" charset="0"/>
                <a:cs typeface="Times New Roman" pitchFamily="18" charset="0"/>
              </a:rPr>
              <a:t>tre triviales n'en ont pas moins boulevers</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 nos habitudes de vie. Dans une cinqui</a:t>
            </a:r>
            <a:r>
              <a:rPr lang="fr-FR" sz="2400">
                <a:solidFill>
                  <a:srgbClr val="FFFF00"/>
                </a:solidFill>
                <a:latin typeface="Calibri" pitchFamily="34" charset="0"/>
                <a:ea typeface="Calibri" pitchFamily="34" charset="0"/>
                <a:cs typeface="Times New Roman" pitchFamily="18" charset="0"/>
              </a:rPr>
              <a:t>è</a:t>
            </a:r>
            <a:r>
              <a:rPr lang="fr-FR" sz="2400">
                <a:solidFill>
                  <a:srgbClr val="FFFF00"/>
                </a:solidFill>
                <a:latin typeface="Helvetica" pitchFamily="34" charset="0"/>
                <a:ea typeface="Calibri" pitchFamily="34" charset="0"/>
                <a:cs typeface="Times New Roman" pitchFamily="18" charset="0"/>
              </a:rPr>
              <a:t>me partie nous verrons les diff</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rentes </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volutions des moyens de transport, pour la plupart contemporaines et entra</a:t>
            </a:r>
            <a:r>
              <a:rPr lang="fr-FR" sz="2400">
                <a:solidFill>
                  <a:srgbClr val="FFFF00"/>
                </a:solidFill>
                <a:latin typeface="Calibri" pitchFamily="34" charset="0"/>
                <a:ea typeface="Calibri" pitchFamily="34" charset="0"/>
                <a:cs typeface="Times New Roman" pitchFamily="18" charset="0"/>
              </a:rPr>
              <a:t>î</a:t>
            </a:r>
            <a:r>
              <a:rPr lang="fr-FR" sz="2400">
                <a:solidFill>
                  <a:srgbClr val="FFFF00"/>
                </a:solidFill>
                <a:latin typeface="Helvetica" pitchFamily="34" charset="0"/>
                <a:ea typeface="Calibri" pitchFamily="34" charset="0"/>
                <a:cs typeface="Times New Roman" pitchFamily="18" charset="0"/>
              </a:rPr>
              <a:t>n</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es par la R</a:t>
            </a:r>
            <a:r>
              <a:rPr lang="fr-FR" sz="2400">
                <a:solidFill>
                  <a:srgbClr val="FFFF00"/>
                </a:solidFill>
                <a:latin typeface="Calibri" pitchFamily="34" charset="0"/>
                <a:ea typeface="Calibri" pitchFamily="34" charset="0"/>
                <a:cs typeface="Times New Roman" pitchFamily="18" charset="0"/>
              </a:rPr>
              <a:t>é</a:t>
            </a:r>
            <a:r>
              <a:rPr lang="fr-FR" sz="2400">
                <a:solidFill>
                  <a:srgbClr val="FFFF00"/>
                </a:solidFill>
                <a:latin typeface="Helvetica" pitchFamily="34" charset="0"/>
                <a:ea typeface="Calibri" pitchFamily="34" charset="0"/>
                <a:cs typeface="Times New Roman" pitchFamily="18" charset="0"/>
              </a:rPr>
              <a:t>volution industrielle. Nous finirons par les inventions des domaines de la communication et enfin des sciences et des technologies. Le </a:t>
            </a:r>
            <a:endParaRPr lang="fr-FR" sz="2400">
              <a:solidFill>
                <a:srgbClr val="FFFF00"/>
              </a:solidFill>
              <a:ea typeface="Calibri" pitchFamily="34" charset="0"/>
              <a:cs typeface="Times New Roman" pitchFamily="18" charset="0"/>
            </a:endParaRPr>
          </a:p>
        </p:txBody>
      </p:sp>
      <p:sp>
        <p:nvSpPr>
          <p:cNvPr id="16386" name="TextBox 2"/>
          <p:cNvSpPr txBox="1">
            <a:spLocks noChangeArrowheads="1"/>
          </p:cNvSpPr>
          <p:nvPr/>
        </p:nvSpPr>
        <p:spPr bwMode="auto">
          <a:xfrm>
            <a:off x="357188" y="285750"/>
            <a:ext cx="8786812" cy="1323975"/>
          </a:xfrm>
          <a:prstGeom prst="rect">
            <a:avLst/>
          </a:prstGeom>
          <a:noFill/>
          <a:ln w="9525">
            <a:noFill/>
            <a:miter lim="800000"/>
            <a:headEnd/>
            <a:tailEnd/>
          </a:ln>
        </p:spPr>
        <p:txBody>
          <a:bodyPr>
            <a:spAutoFit/>
          </a:bodyPr>
          <a:lstStyle/>
          <a:p>
            <a:r>
              <a:rPr lang="en-US" sz="4000" b="1">
                <a:latin typeface="Rockwell" pitchFamily="18" charset="0"/>
              </a:rPr>
              <a:t>Les inventions existent dans les domaines diff</a:t>
            </a:r>
            <a:r>
              <a:rPr lang="fr-FR" sz="4000" b="1">
                <a:latin typeface="Rockwell" pitchFamily="18" charset="0"/>
              </a:rPr>
              <a:t>é</a:t>
            </a:r>
            <a:r>
              <a:rPr lang="en-US" sz="4000" b="1">
                <a:latin typeface="Rockwell" pitchFamily="18" charset="0"/>
              </a:rPr>
              <a:t>rents:</a:t>
            </a:r>
            <a:endParaRPr lang="ru-RU" sz="4000" b="1">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Учитель\Desktop\images.jpg"/>
          <p:cNvPicPr>
            <a:picLocks noChangeAspect="1" noChangeArrowheads="1"/>
          </p:cNvPicPr>
          <p:nvPr/>
        </p:nvPicPr>
        <p:blipFill>
          <a:blip r:embed="rId2"/>
          <a:srcRect/>
          <a:stretch>
            <a:fillRect/>
          </a:stretch>
        </p:blipFill>
        <p:spPr bwMode="auto">
          <a:xfrm>
            <a:off x="500063" y="214313"/>
            <a:ext cx="8501062" cy="66436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2357438"/>
            <a:ext cx="3357563" cy="1292225"/>
          </a:xfrm>
          <a:prstGeom prst="rect">
            <a:avLst/>
          </a:prstGeom>
          <a:noFill/>
          <a:ln w="9525">
            <a:noFill/>
            <a:miter lim="800000"/>
            <a:headEnd/>
            <a:tailEnd/>
          </a:ln>
        </p:spPr>
        <p:txBody>
          <a:bodyPr anchor="ctr">
            <a:spAutoFit/>
          </a:bodyPr>
          <a:lstStyle/>
          <a:p>
            <a:pPr>
              <a:buFontTx/>
              <a:buChar char="•"/>
              <a:tabLst>
                <a:tab pos="4279900" algn="l"/>
              </a:tabLst>
            </a:pPr>
            <a:r>
              <a:rPr lang="fr-FR" sz="1000" b="1">
                <a:latin typeface="inherit"/>
                <a:cs typeface="Times New Roman" pitchFamily="18" charset="0"/>
                <a:hlinkClick r:id="rId3"/>
              </a:rPr>
              <a:t>Le Minitel</a:t>
            </a:r>
            <a:r>
              <a:rPr lang="fr-FR" sz="1000">
                <a:solidFill>
                  <a:srgbClr val="343739"/>
                </a:solidFill>
                <a:latin typeface="inherit"/>
                <a:cs typeface="Times New Roman" pitchFamily="18" charset="0"/>
              </a:rPr>
              <a:t/>
            </a:r>
            <a:br>
              <a:rPr lang="fr-FR" sz="1000">
                <a:solidFill>
                  <a:srgbClr val="343739"/>
                </a:solidFill>
                <a:latin typeface="inherit"/>
                <a:cs typeface="Times New Roman" pitchFamily="18" charset="0"/>
              </a:rPr>
            </a:br>
            <a:r>
              <a:rPr lang="fr-FR" sz="1000">
                <a:solidFill>
                  <a:srgbClr val="FFFF00"/>
                </a:solidFill>
                <a:latin typeface="inherit"/>
                <a:cs typeface="Times New Roman" pitchFamily="18" charset="0"/>
              </a:rPr>
              <a:t>L'Internet par France Telecom mais avant Internet. Et en moins bien. Le Minitel c'était un peu notre fierté à nous avant que les Américains ne débarquent avec leurs ordinateurs et leurs modems. Certes c'était pas très beau mais nous n'oublierons jamais </a:t>
            </a:r>
            <a:r>
              <a:rPr lang="en-US" sz="1000" b="1">
                <a:solidFill>
                  <a:srgbClr val="FFFF00"/>
                </a:solidFill>
                <a:latin typeface="inherit"/>
                <a:cs typeface="Times New Roman" pitchFamily="18" charset="0"/>
              </a:rPr>
              <a:t>.</a:t>
            </a:r>
            <a:endParaRPr lang="ru-RU" sz="800">
              <a:solidFill>
                <a:srgbClr val="FFFF00"/>
              </a:solidFill>
            </a:endParaRPr>
          </a:p>
          <a:p>
            <a:pPr eaLnBrk="0" hangingPunct="0">
              <a:tabLst>
                <a:tab pos="4279900" algn="l"/>
              </a:tabLst>
            </a:pPr>
            <a:endParaRPr lang="ru-RU">
              <a:solidFill>
                <a:srgbClr val="FFFF00"/>
              </a:solidFill>
            </a:endParaRPr>
          </a:p>
        </p:txBody>
      </p:sp>
      <p:pic>
        <p:nvPicPr>
          <p:cNvPr id="18434" name="Picture 1" descr="1"/>
          <p:cNvPicPr>
            <a:picLocks noChangeAspect="1" noChangeArrowheads="1"/>
          </p:cNvPicPr>
          <p:nvPr/>
        </p:nvPicPr>
        <p:blipFill>
          <a:blip r:embed="rId4" r:link="rId5"/>
          <a:srcRect/>
          <a:stretch>
            <a:fillRect/>
          </a:stretch>
        </p:blipFill>
        <p:spPr bwMode="auto">
          <a:xfrm>
            <a:off x="285750" y="0"/>
            <a:ext cx="3143250" cy="2428875"/>
          </a:xfrm>
          <a:prstGeom prst="rect">
            <a:avLst/>
          </a:prstGeom>
          <a:noFill/>
          <a:ln w="9525">
            <a:noFill/>
            <a:miter lim="800000"/>
            <a:headEnd/>
            <a:tailEnd/>
          </a:ln>
        </p:spPr>
      </p:pic>
      <p:sp>
        <p:nvSpPr>
          <p:cNvPr id="18435" name="Rectangle 2"/>
          <p:cNvSpPr>
            <a:spLocks noChangeArrowheads="1"/>
          </p:cNvSpPr>
          <p:nvPr/>
        </p:nvSpPr>
        <p:spPr bwMode="auto">
          <a:xfrm>
            <a:off x="0" y="5643563"/>
            <a:ext cx="3286125" cy="1446212"/>
          </a:xfrm>
          <a:prstGeom prst="rect">
            <a:avLst/>
          </a:prstGeom>
          <a:noFill/>
          <a:ln w="9525">
            <a:noFill/>
            <a:miter lim="800000"/>
            <a:headEnd/>
            <a:tailEnd/>
          </a:ln>
        </p:spPr>
        <p:txBody>
          <a:bodyPr anchor="ctr">
            <a:spAutoFit/>
          </a:bodyPr>
          <a:lstStyle/>
          <a:p>
            <a:pPr>
              <a:buFontTx/>
              <a:buChar char="•"/>
              <a:tabLst>
                <a:tab pos="4279900" algn="l"/>
              </a:tabLst>
            </a:pPr>
            <a:r>
              <a:rPr lang="fr-FR" sz="1000" b="1">
                <a:latin typeface="inherit"/>
                <a:cs typeface="Times New Roman" pitchFamily="18" charset="0"/>
              </a:rPr>
              <a:t>L'aérotrain</a:t>
            </a:r>
            <a:r>
              <a:rPr lang="fr-FR" sz="1000">
                <a:solidFill>
                  <a:srgbClr val="343739"/>
                </a:solidFill>
                <a:latin typeface="inherit"/>
                <a:cs typeface="Times New Roman" pitchFamily="18" charset="0"/>
              </a:rPr>
              <a:t/>
            </a:r>
            <a:br>
              <a:rPr lang="fr-FR" sz="1000">
                <a:solidFill>
                  <a:srgbClr val="343739"/>
                </a:solidFill>
                <a:latin typeface="inherit"/>
                <a:cs typeface="Times New Roman" pitchFamily="18" charset="0"/>
              </a:rPr>
            </a:br>
            <a:r>
              <a:rPr lang="fr-FR" sz="1000">
                <a:solidFill>
                  <a:srgbClr val="FFFF00"/>
                </a:solidFill>
                <a:latin typeface="inherit"/>
                <a:cs typeface="Times New Roman" pitchFamily="18" charset="0"/>
              </a:rPr>
              <a:t>Initié dès 1964, le projet de l'aérotrain devait être une révolution dans le domaine des transports longues distances. En 1966, une voie d'essai est construite dans l'Essonne, une autre dans le Loiret en 1969.  Le prototype atteint même les 422 km/h. C’</a:t>
            </a:r>
            <a:r>
              <a:rPr lang="en-US" sz="1000">
                <a:solidFill>
                  <a:srgbClr val="FFFF00"/>
                </a:solidFill>
                <a:latin typeface="inherit"/>
                <a:cs typeface="Times New Roman" pitchFamily="18" charset="0"/>
              </a:rPr>
              <a:t>est l</a:t>
            </a:r>
            <a:r>
              <a:rPr lang="fr-FR" sz="1000">
                <a:solidFill>
                  <a:srgbClr val="FFFF00"/>
                </a:solidFill>
                <a:latin typeface="inherit"/>
                <a:cs typeface="Times New Roman" pitchFamily="18" charset="0"/>
              </a:rPr>
              <a:t>’ ancêtre</a:t>
            </a:r>
            <a:r>
              <a:rPr lang="ru-RU" sz="1000">
                <a:solidFill>
                  <a:srgbClr val="FFFF00"/>
                </a:solidFill>
                <a:latin typeface="inherit"/>
                <a:cs typeface="Times New Roman" pitchFamily="18" charset="0"/>
              </a:rPr>
              <a:t>( предок)</a:t>
            </a:r>
            <a:r>
              <a:rPr lang="fr-FR" sz="1000">
                <a:solidFill>
                  <a:srgbClr val="FFFF00"/>
                </a:solidFill>
                <a:latin typeface="inherit"/>
                <a:cs typeface="Times New Roman" pitchFamily="18" charset="0"/>
              </a:rPr>
              <a:t> du TGV.</a:t>
            </a:r>
            <a:endParaRPr lang="ru-RU" sz="800">
              <a:solidFill>
                <a:srgbClr val="FFFF00"/>
              </a:solidFill>
            </a:endParaRPr>
          </a:p>
          <a:p>
            <a:pPr eaLnBrk="0" hangingPunct="0">
              <a:tabLst>
                <a:tab pos="4279900" algn="l"/>
              </a:tabLst>
            </a:pPr>
            <a:endParaRPr lang="ru-RU"/>
          </a:p>
        </p:txBody>
      </p:sp>
      <p:pic>
        <p:nvPicPr>
          <p:cNvPr id="18436" name="Picture 1" descr="2"/>
          <p:cNvPicPr>
            <a:picLocks noChangeAspect="1" noChangeArrowheads="1"/>
          </p:cNvPicPr>
          <p:nvPr/>
        </p:nvPicPr>
        <p:blipFill>
          <a:blip r:embed="rId6" r:link="rId7"/>
          <a:srcRect/>
          <a:stretch>
            <a:fillRect/>
          </a:stretch>
        </p:blipFill>
        <p:spPr bwMode="auto">
          <a:xfrm>
            <a:off x="0" y="3429000"/>
            <a:ext cx="3143250" cy="2286000"/>
          </a:xfrm>
          <a:prstGeom prst="rect">
            <a:avLst/>
          </a:prstGeom>
          <a:noFill/>
          <a:ln w="9525">
            <a:noFill/>
            <a:miter lim="800000"/>
            <a:headEnd/>
            <a:tailEnd/>
          </a:ln>
        </p:spPr>
      </p:pic>
      <p:pic>
        <p:nvPicPr>
          <p:cNvPr id="18437" name="Picture 1" descr="4"/>
          <p:cNvPicPr>
            <a:picLocks noChangeAspect="1" noChangeArrowheads="1"/>
          </p:cNvPicPr>
          <p:nvPr/>
        </p:nvPicPr>
        <p:blipFill>
          <a:blip r:embed="rId8" r:link="rId9"/>
          <a:srcRect/>
          <a:stretch>
            <a:fillRect/>
          </a:stretch>
        </p:blipFill>
        <p:spPr bwMode="auto">
          <a:xfrm>
            <a:off x="6643688" y="0"/>
            <a:ext cx="2357437" cy="2571750"/>
          </a:xfrm>
          <a:prstGeom prst="rect">
            <a:avLst/>
          </a:prstGeom>
          <a:noFill/>
          <a:ln w="9525">
            <a:noFill/>
            <a:miter lim="800000"/>
            <a:headEnd/>
            <a:tailEnd/>
          </a:ln>
        </p:spPr>
      </p:pic>
      <p:sp>
        <p:nvSpPr>
          <p:cNvPr id="18438" name="Rectangle 3">
            <a:hlinkClick r:id="rId10"/>
          </p:cNvPr>
          <p:cNvSpPr>
            <a:spLocks noChangeArrowheads="1"/>
          </p:cNvSpPr>
          <p:nvPr/>
        </p:nvSpPr>
        <p:spPr bwMode="auto">
          <a:xfrm>
            <a:off x="6786563" y="3500438"/>
            <a:ext cx="1571625" cy="369887"/>
          </a:xfrm>
          <a:prstGeom prst="rect">
            <a:avLst/>
          </a:prstGeom>
          <a:noFill/>
          <a:ln w="9525">
            <a:noFill/>
            <a:miter lim="800000"/>
            <a:headEnd/>
            <a:tailEnd/>
          </a:ln>
        </p:spPr>
        <p:txBody>
          <a:bodyPr anchor="ctr">
            <a:spAutoFit/>
          </a:bodyPr>
          <a:lstStyle/>
          <a:p>
            <a:endParaRPr lang="ru-RU"/>
          </a:p>
        </p:txBody>
      </p:sp>
      <p:sp>
        <p:nvSpPr>
          <p:cNvPr id="18439" name="Прямоугольник 8"/>
          <p:cNvSpPr>
            <a:spLocks noChangeArrowheads="1"/>
          </p:cNvSpPr>
          <p:nvPr/>
        </p:nvSpPr>
        <p:spPr bwMode="auto">
          <a:xfrm flipH="1">
            <a:off x="6572250" y="2857500"/>
            <a:ext cx="2571750" cy="1708150"/>
          </a:xfrm>
          <a:prstGeom prst="rect">
            <a:avLst/>
          </a:prstGeom>
          <a:noFill/>
          <a:ln w="9525">
            <a:noFill/>
            <a:miter lim="800000"/>
            <a:headEnd/>
            <a:tailEnd/>
          </a:ln>
        </p:spPr>
        <p:txBody>
          <a:bodyPr>
            <a:spAutoFit/>
          </a:bodyPr>
          <a:lstStyle/>
          <a:p>
            <a:pPr>
              <a:tabLst>
                <a:tab pos="4279900" algn="l"/>
              </a:tabLst>
            </a:pPr>
            <a:r>
              <a:rPr lang="fr-FR" sz="1000">
                <a:solidFill>
                  <a:srgbClr val="343739"/>
                </a:solidFill>
                <a:latin typeface="inherit"/>
                <a:cs typeface="Times New Roman" pitchFamily="18" charset="0"/>
              </a:rPr>
              <a:t> </a:t>
            </a:r>
            <a:r>
              <a:rPr lang="fr-FR" sz="1000">
                <a:solidFill>
                  <a:srgbClr val="FFFF00"/>
                </a:solidFill>
                <a:latin typeface="inherit"/>
                <a:cs typeface="Times New Roman" pitchFamily="18" charset="0"/>
              </a:rPr>
              <a:t>Après le Minitel vient le Bi-Bop, adversaire</a:t>
            </a:r>
            <a:r>
              <a:rPr lang="ru-RU" sz="1000">
                <a:solidFill>
                  <a:srgbClr val="FFFF00"/>
                </a:solidFill>
                <a:latin typeface="inherit"/>
                <a:cs typeface="Times New Roman" pitchFamily="18" charset="0"/>
              </a:rPr>
              <a:t>( соперник)</a:t>
            </a:r>
            <a:r>
              <a:rPr lang="fr-FR" sz="1000">
                <a:solidFill>
                  <a:srgbClr val="FFFF00"/>
                </a:solidFill>
                <a:latin typeface="inherit"/>
                <a:cs typeface="Times New Roman" pitchFamily="18" charset="0"/>
              </a:rPr>
              <a:t> du téléphone GSM. Mis sur le marché en 1991, il  pouvait vous permettre de recevoir des appels quand vous étiez près d'une des balise</a:t>
            </a:r>
            <a:r>
              <a:rPr lang="en-US" sz="1000">
                <a:solidFill>
                  <a:srgbClr val="FFFF00"/>
                </a:solidFill>
                <a:latin typeface="inherit"/>
                <a:cs typeface="Times New Roman" pitchFamily="18" charset="0"/>
              </a:rPr>
              <a:t>s</a:t>
            </a:r>
            <a:r>
              <a:rPr lang="ru-RU" sz="1000">
                <a:solidFill>
                  <a:srgbClr val="FFFF00"/>
                </a:solidFill>
                <a:latin typeface="inherit"/>
                <a:cs typeface="Times New Roman" pitchFamily="18" charset="0"/>
              </a:rPr>
              <a:t>(сигнальная мачта)</a:t>
            </a:r>
            <a:r>
              <a:rPr lang="en-US" sz="1000">
                <a:solidFill>
                  <a:srgbClr val="FFFF00"/>
                </a:solidFill>
                <a:latin typeface="inherit"/>
                <a:cs typeface="Times New Roman" pitchFamily="18" charset="0"/>
              </a:rPr>
              <a:t>dans quelques villes .</a:t>
            </a:r>
            <a:r>
              <a:rPr lang="fr-FR" sz="1000">
                <a:solidFill>
                  <a:srgbClr val="FFFF00"/>
                </a:solidFill>
                <a:latin typeface="inherit"/>
                <a:cs typeface="Times New Roman" pitchFamily="18" charset="0"/>
              </a:rPr>
              <a:t>Trois ans après son lancement est arrivé le GSM qui pouvait appeler de presque partout. </a:t>
            </a:r>
            <a:r>
              <a:rPr lang="ru-RU" sz="1000">
                <a:solidFill>
                  <a:srgbClr val="FFFF00"/>
                </a:solidFill>
                <a:latin typeface="inherit"/>
                <a:cs typeface="Times New Roman" pitchFamily="18" charset="0"/>
              </a:rPr>
              <a:t>Et le Bi-Bop a disparu.</a:t>
            </a:r>
            <a:endParaRPr lang="ru-RU" sz="1000">
              <a:solidFill>
                <a:srgbClr val="FFFF00"/>
              </a:solidFill>
            </a:endParaRPr>
          </a:p>
        </p:txBody>
      </p:sp>
      <p:sp>
        <p:nvSpPr>
          <p:cNvPr id="18440" name="TextBox 9"/>
          <p:cNvSpPr txBox="1">
            <a:spLocks noChangeArrowheads="1"/>
          </p:cNvSpPr>
          <p:nvPr/>
        </p:nvSpPr>
        <p:spPr bwMode="auto">
          <a:xfrm>
            <a:off x="7286625" y="2500313"/>
            <a:ext cx="1071563" cy="369887"/>
          </a:xfrm>
          <a:prstGeom prst="rect">
            <a:avLst/>
          </a:prstGeom>
          <a:noFill/>
          <a:ln w="9525">
            <a:noFill/>
            <a:miter lim="800000"/>
            <a:headEnd/>
            <a:tailEnd/>
          </a:ln>
        </p:spPr>
        <p:txBody>
          <a:bodyPr>
            <a:spAutoFit/>
          </a:bodyPr>
          <a:lstStyle/>
          <a:p>
            <a:r>
              <a:rPr lang="en-US">
                <a:latin typeface="Rockwell" pitchFamily="18" charset="0"/>
              </a:rPr>
              <a:t>Bi-Bop</a:t>
            </a:r>
            <a:endParaRPr lang="ru-RU">
              <a:latin typeface="Cambria" pitchFamily="18" charset="0"/>
            </a:endParaRPr>
          </a:p>
        </p:txBody>
      </p:sp>
      <p:sp>
        <p:nvSpPr>
          <p:cNvPr id="18441" name="Прямоугольник 10"/>
          <p:cNvSpPr>
            <a:spLocks noChangeArrowheads="1"/>
          </p:cNvSpPr>
          <p:nvPr/>
        </p:nvSpPr>
        <p:spPr bwMode="auto">
          <a:xfrm>
            <a:off x="3429000" y="2428875"/>
            <a:ext cx="3000375" cy="769938"/>
          </a:xfrm>
          <a:prstGeom prst="rect">
            <a:avLst/>
          </a:prstGeom>
          <a:noFill/>
          <a:ln w="9525">
            <a:noFill/>
            <a:miter lim="800000"/>
            <a:headEnd/>
            <a:tailEnd/>
          </a:ln>
        </p:spPr>
        <p:txBody>
          <a:bodyPr>
            <a:spAutoFit/>
          </a:bodyPr>
          <a:lstStyle/>
          <a:p>
            <a:r>
              <a:rPr lang="fr-FR" sz="1100">
                <a:latin typeface="Rockwell" pitchFamily="18" charset="0"/>
              </a:rPr>
              <a:t> </a:t>
            </a:r>
            <a:r>
              <a:rPr lang="en-US" sz="1100">
                <a:latin typeface="Rockwell" pitchFamily="18" charset="0"/>
              </a:rPr>
              <a:t>L</a:t>
            </a:r>
            <a:r>
              <a:rPr lang="fr-FR" sz="1100">
                <a:latin typeface="Rockwell" pitchFamily="18" charset="0"/>
              </a:rPr>
              <a:t>’invention de Nicolas Appert consiste à chauffer</a:t>
            </a:r>
            <a:r>
              <a:rPr lang="ru-RU" sz="1100">
                <a:latin typeface="Cambria" pitchFamily="18" charset="0"/>
              </a:rPr>
              <a:t> </a:t>
            </a:r>
            <a:r>
              <a:rPr lang="en-US" sz="1100">
                <a:latin typeface="Rockwell" pitchFamily="18" charset="0"/>
              </a:rPr>
              <a:t>les aliments</a:t>
            </a:r>
            <a:r>
              <a:rPr lang="fr-FR" sz="1100">
                <a:latin typeface="Rockwell" pitchFamily="18" charset="0"/>
              </a:rPr>
              <a:t> à une température élevée (entre 110 à 120 °C) pour détruire les bactéries.</a:t>
            </a:r>
          </a:p>
          <a:p>
            <a:endParaRPr lang="fr-FR" sz="1100">
              <a:latin typeface="Rockwell" pitchFamily="18" charset="0"/>
            </a:endParaRPr>
          </a:p>
        </p:txBody>
      </p:sp>
      <p:pic>
        <p:nvPicPr>
          <p:cNvPr id="18442" name="Picture 2" descr="C:\Users\Учитель\Desktop\Boite_de_conserve.jpg"/>
          <p:cNvPicPr>
            <a:picLocks noChangeAspect="1" noChangeArrowheads="1"/>
          </p:cNvPicPr>
          <p:nvPr/>
        </p:nvPicPr>
        <p:blipFill>
          <a:blip r:embed="rId11"/>
          <a:srcRect/>
          <a:stretch>
            <a:fillRect/>
          </a:stretch>
        </p:blipFill>
        <p:spPr bwMode="auto">
          <a:xfrm>
            <a:off x="3571875" y="0"/>
            <a:ext cx="2857500" cy="2214563"/>
          </a:xfrm>
          <a:prstGeom prst="rect">
            <a:avLst/>
          </a:prstGeom>
          <a:noFill/>
          <a:ln w="9525">
            <a:noFill/>
            <a:miter lim="800000"/>
            <a:headEnd/>
            <a:tailEnd/>
          </a:ln>
        </p:spPr>
      </p:pic>
      <p:pic>
        <p:nvPicPr>
          <p:cNvPr id="18443" name="Picture 2" descr="C:\Users\Учитель\Desktop\invention-tgv.jpg"/>
          <p:cNvPicPr>
            <a:picLocks noChangeAspect="1" noChangeArrowheads="1"/>
          </p:cNvPicPr>
          <p:nvPr/>
        </p:nvPicPr>
        <p:blipFill>
          <a:blip r:embed="rId12"/>
          <a:srcRect/>
          <a:stretch>
            <a:fillRect/>
          </a:stretch>
        </p:blipFill>
        <p:spPr bwMode="auto">
          <a:xfrm>
            <a:off x="3571875" y="3429000"/>
            <a:ext cx="2857500" cy="2214563"/>
          </a:xfrm>
          <a:prstGeom prst="rect">
            <a:avLst/>
          </a:prstGeom>
          <a:noFill/>
          <a:ln w="9525">
            <a:noFill/>
            <a:miter lim="800000"/>
            <a:headEnd/>
            <a:tailEnd/>
          </a:ln>
        </p:spPr>
      </p:pic>
      <p:sp>
        <p:nvSpPr>
          <p:cNvPr id="18444" name="Rectangle 1"/>
          <p:cNvSpPr>
            <a:spLocks noChangeArrowheads="1"/>
          </p:cNvSpPr>
          <p:nvPr/>
        </p:nvSpPr>
        <p:spPr bwMode="auto">
          <a:xfrm rot="10800000" flipH="1" flipV="1">
            <a:off x="3214688" y="5424488"/>
            <a:ext cx="4786312" cy="1446212"/>
          </a:xfrm>
          <a:prstGeom prst="rect">
            <a:avLst/>
          </a:prstGeom>
          <a:solidFill>
            <a:srgbClr val="FFFFFF"/>
          </a:solidFill>
          <a:ln w="9525">
            <a:noFill/>
            <a:miter lim="800000"/>
            <a:headEnd/>
            <a:tailEnd/>
          </a:ln>
        </p:spPr>
        <p:txBody>
          <a:bodyPr anchor="ctr">
            <a:spAutoFit/>
          </a:bodyPr>
          <a:lstStyle/>
          <a:p>
            <a:r>
              <a:rPr lang="fr-FR" sz="1000">
                <a:solidFill>
                  <a:schemeClr val="bg1"/>
                </a:solidFill>
                <a:cs typeface="Times New Roman" pitchFamily="18" charset="0"/>
              </a:rPr>
              <a:t>En 1974, le président Pompidou lance le projet d’un </a:t>
            </a:r>
            <a:r>
              <a:rPr lang="fr-FR" sz="1000" b="1">
                <a:solidFill>
                  <a:schemeClr val="bg1"/>
                </a:solidFill>
                <a:latin typeface="inherit"/>
                <a:cs typeface="Times New Roman" pitchFamily="18" charset="0"/>
              </a:rPr>
              <a:t>train à grande vitesse</a:t>
            </a:r>
            <a:r>
              <a:rPr lang="fr-FR" sz="1000">
                <a:solidFill>
                  <a:schemeClr val="bg1"/>
                </a:solidFill>
                <a:cs typeface="Times New Roman" pitchFamily="18" charset="0"/>
              </a:rPr>
              <a:t> entre Paris et Lyon.Le “TGV” est mis en service le 27 septembre 1981.</a:t>
            </a:r>
            <a:endParaRPr lang="ru-RU" sz="1200">
              <a:solidFill>
                <a:schemeClr val="bg1"/>
              </a:solidFill>
              <a:cs typeface="Times New Roman" pitchFamily="18" charset="0"/>
            </a:endParaRPr>
          </a:p>
          <a:p>
            <a:pPr eaLnBrk="0" hangingPunct="0"/>
            <a:r>
              <a:rPr lang="fr-FR" sz="1000">
                <a:solidFill>
                  <a:schemeClr val="bg1"/>
                </a:solidFill>
                <a:cs typeface="Times New Roman" pitchFamily="18" charset="0"/>
              </a:rPr>
              <a:t>Avec une vitesse de 260km/h en 1981, il atteint 300km/h en 1989 et obtient le record du monde de vitesse le 15 mai 1990 avec une pointe à 515,3 km/h. Record battu le 3 avril 2007 avec une vitesse de </a:t>
            </a:r>
            <a:r>
              <a:rPr lang="fr-FR" sz="1000" b="1">
                <a:solidFill>
                  <a:schemeClr val="bg1"/>
                </a:solidFill>
                <a:latin typeface="inherit"/>
                <a:cs typeface="Times New Roman" pitchFamily="18" charset="0"/>
              </a:rPr>
              <a:t>574,8 km/h</a:t>
            </a:r>
            <a:r>
              <a:rPr lang="fr-FR" sz="1000">
                <a:solidFill>
                  <a:schemeClr val="bg1"/>
                </a:solidFill>
                <a:cs typeface="Times New Roman" pitchFamily="18" charset="0"/>
              </a:rPr>
              <a:t>.</a:t>
            </a:r>
            <a:endParaRPr lang="ru-RU" sz="1200">
              <a:solidFill>
                <a:schemeClr val="bg1"/>
              </a:solidFill>
              <a:cs typeface="Times New Roman" pitchFamily="18" charset="0"/>
            </a:endParaRPr>
          </a:p>
          <a:p>
            <a:pPr eaLnBrk="0" hangingPunct="0"/>
            <a:r>
              <a:rPr lang="fr-FR" sz="1000" i="1">
                <a:solidFill>
                  <a:schemeClr val="bg1"/>
                </a:solidFill>
                <a:latin typeface="Georgia" pitchFamily="18" charset="0"/>
                <a:cs typeface="Times New Roman" pitchFamily="18" charset="0"/>
              </a:rPr>
              <a:t>. Avec le TGV, la France est le second pays au monde à avoir adopté le train à grande vitesse.</a:t>
            </a:r>
            <a:endParaRPr lang="ru-RU" sz="1200">
              <a:solidFill>
                <a:schemeClr val="bg1"/>
              </a:solidFill>
              <a:cs typeface="Times New Roman" pitchFamily="18" charset="0"/>
            </a:endParaRPr>
          </a:p>
          <a:p>
            <a:pPr eaLnBrk="0" hangingPunct="0"/>
            <a:endParaRPr lang="ru-RU">
              <a:solidFill>
                <a:schemeClr val="bg1"/>
              </a:solidFill>
            </a:endParaRPr>
          </a:p>
        </p:txBody>
      </p:sp>
      <p:sp>
        <p:nvSpPr>
          <p:cNvPr id="18445" name="TextBox 14"/>
          <p:cNvSpPr txBox="1">
            <a:spLocks noChangeArrowheads="1"/>
          </p:cNvSpPr>
          <p:nvPr/>
        </p:nvSpPr>
        <p:spPr bwMode="auto">
          <a:xfrm>
            <a:off x="642938" y="1785938"/>
            <a:ext cx="2281237" cy="646112"/>
          </a:xfrm>
          <a:prstGeom prst="rect">
            <a:avLst/>
          </a:prstGeom>
          <a:noFill/>
          <a:ln w="9525">
            <a:noFill/>
            <a:miter lim="800000"/>
            <a:headEnd/>
            <a:tailEnd/>
          </a:ln>
        </p:spPr>
        <p:txBody>
          <a:bodyPr wrap="none">
            <a:spAutoFit/>
          </a:bodyPr>
          <a:lstStyle/>
          <a:p>
            <a:r>
              <a:rPr lang="en-US" sz="3600">
                <a:latin typeface="Rockwell" pitchFamily="18" charset="0"/>
              </a:rPr>
              <a:t>Le Minitel</a:t>
            </a:r>
            <a:endParaRPr lang="ru-RU" sz="3600">
              <a:latin typeface="Cambria" pitchFamily="18" charset="0"/>
            </a:endParaRPr>
          </a:p>
        </p:txBody>
      </p:sp>
      <p:sp>
        <p:nvSpPr>
          <p:cNvPr id="18446" name="TextBox 17"/>
          <p:cNvSpPr txBox="1">
            <a:spLocks noChangeArrowheads="1"/>
          </p:cNvSpPr>
          <p:nvPr/>
        </p:nvSpPr>
        <p:spPr bwMode="auto">
          <a:xfrm>
            <a:off x="3857625" y="4643438"/>
            <a:ext cx="2717800" cy="708025"/>
          </a:xfrm>
          <a:prstGeom prst="rect">
            <a:avLst/>
          </a:prstGeom>
          <a:noFill/>
          <a:ln w="9525">
            <a:noFill/>
            <a:miter lim="800000"/>
            <a:headEnd/>
            <a:tailEnd/>
          </a:ln>
        </p:spPr>
        <p:txBody>
          <a:bodyPr>
            <a:spAutoFit/>
          </a:bodyPr>
          <a:lstStyle/>
          <a:p>
            <a:r>
              <a:rPr lang="en-US" sz="2000" b="1">
                <a:solidFill>
                  <a:schemeClr val="bg1"/>
                </a:solidFill>
                <a:latin typeface="Rockwell" pitchFamily="18" charset="0"/>
              </a:rPr>
              <a:t>Train  à grande vitesse</a:t>
            </a:r>
            <a:endParaRPr lang="ru-RU" sz="2000" b="1">
              <a:solidFill>
                <a:schemeClr val="bg1"/>
              </a:solidFill>
              <a:latin typeface="Cambria" pitchFamily="18" charset="0"/>
            </a:endParaRPr>
          </a:p>
        </p:txBody>
      </p:sp>
      <p:sp>
        <p:nvSpPr>
          <p:cNvPr id="18447" name="TextBox 18"/>
          <p:cNvSpPr txBox="1">
            <a:spLocks noChangeArrowheads="1"/>
          </p:cNvSpPr>
          <p:nvPr/>
        </p:nvSpPr>
        <p:spPr bwMode="auto">
          <a:xfrm>
            <a:off x="571500" y="5214938"/>
            <a:ext cx="2500313" cy="461962"/>
          </a:xfrm>
          <a:prstGeom prst="rect">
            <a:avLst/>
          </a:prstGeom>
          <a:noFill/>
          <a:ln w="9525">
            <a:noFill/>
            <a:miter lim="800000"/>
            <a:headEnd/>
            <a:tailEnd/>
          </a:ln>
        </p:spPr>
        <p:txBody>
          <a:bodyPr>
            <a:spAutoFit/>
          </a:bodyPr>
          <a:lstStyle/>
          <a:p>
            <a:r>
              <a:rPr lang="en-US" sz="2400" b="1">
                <a:solidFill>
                  <a:srgbClr val="FFFF00"/>
                </a:solidFill>
                <a:latin typeface="Rockwell" pitchFamily="18" charset="0"/>
              </a:rPr>
              <a:t>L’aérotrain</a:t>
            </a:r>
            <a:endParaRPr lang="ru-RU" sz="2400" b="1">
              <a:solidFill>
                <a:srgbClr val="FFFF00"/>
              </a:solidFill>
              <a:latin typeface="Cambr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Учитель\Desktop\champagne-invention.jpg"/>
          <p:cNvPicPr>
            <a:picLocks noChangeAspect="1" noChangeArrowheads="1"/>
          </p:cNvPicPr>
          <p:nvPr/>
        </p:nvPicPr>
        <p:blipFill>
          <a:blip r:embed="rId2"/>
          <a:srcRect/>
          <a:stretch>
            <a:fillRect/>
          </a:stretch>
        </p:blipFill>
        <p:spPr bwMode="auto">
          <a:xfrm>
            <a:off x="142875" y="3214688"/>
            <a:ext cx="3929063" cy="3143250"/>
          </a:xfrm>
          <a:prstGeom prst="rect">
            <a:avLst/>
          </a:prstGeom>
          <a:noFill/>
          <a:ln w="9525">
            <a:noFill/>
            <a:miter lim="800000"/>
            <a:headEnd/>
            <a:tailEnd/>
          </a:ln>
        </p:spPr>
      </p:pic>
      <p:sp>
        <p:nvSpPr>
          <p:cNvPr id="4097" name="Rectangle 1"/>
          <p:cNvSpPr>
            <a:spLocks noChangeArrowheads="1"/>
          </p:cNvSpPr>
          <p:nvPr/>
        </p:nvSpPr>
        <p:spPr bwMode="auto">
          <a:xfrm rot="10800000" flipV="1">
            <a:off x="357188" y="288925"/>
            <a:ext cx="3643312" cy="2862263"/>
          </a:xfrm>
          <a:prstGeom prst="rect">
            <a:avLst/>
          </a:prstGeom>
          <a:solidFill>
            <a:srgbClr val="FFFFFF"/>
          </a:solidFill>
          <a:ln w="9525">
            <a:noFill/>
            <a:miter lim="800000"/>
            <a:headEnd/>
            <a:tailEnd/>
          </a:ln>
          <a:effectLst/>
        </p:spPr>
        <p:txBody>
          <a:bodyPr anchor="ctr">
            <a:spAutoFit/>
          </a:bodyPr>
          <a:lstStyle/>
          <a:p>
            <a:pPr>
              <a:defRPr/>
            </a:pPr>
            <a:r>
              <a:rPr lang="fr-FR" sz="1000" dirty="0">
                <a:solidFill>
                  <a:srgbClr val="666666"/>
                </a:solidFill>
                <a:latin typeface="Arial" pitchFamily="34" charset="0"/>
                <a:ea typeface="Times New Roman" pitchFamily="18" charset="0"/>
                <a:cs typeface="Arial" pitchFamily="34" charset="0"/>
              </a:rPr>
              <a:t> </a:t>
            </a:r>
            <a:r>
              <a:rPr lang="fr-FR" b="1" dirty="0">
                <a:solidFill>
                  <a:schemeClr val="accent1">
                    <a:lumMod val="75000"/>
                  </a:schemeClr>
                </a:solidFill>
                <a:latin typeface="Arial" pitchFamily="34" charset="0"/>
                <a:ea typeface="Times New Roman" pitchFamily="18" charset="0"/>
                <a:cs typeface="Arial" pitchFamily="34" charset="0"/>
              </a:rPr>
              <a:t>Le Champagne fait la réputation mondiale de la France, c’est aussi parce que celui-ci a été inventé par un français.On doit cette trouvaille à </a:t>
            </a:r>
            <a:r>
              <a:rPr lang="fr-FR" b="1" dirty="0">
                <a:solidFill>
                  <a:schemeClr val="accent1">
                    <a:lumMod val="75000"/>
                  </a:schemeClr>
                </a:solidFill>
                <a:latin typeface="inherit"/>
                <a:ea typeface="Times New Roman" pitchFamily="18" charset="0"/>
                <a:cs typeface="Arial" pitchFamily="34" charset="0"/>
              </a:rPr>
              <a:t>Pierre Perignon, appelé Dom Perignon</a:t>
            </a:r>
            <a:r>
              <a:rPr lang="fr-FR" b="1" dirty="0">
                <a:solidFill>
                  <a:schemeClr val="accent1">
                    <a:lumMod val="75000"/>
                  </a:schemeClr>
                </a:solidFill>
                <a:latin typeface="Arial" pitchFamily="34" charset="0"/>
                <a:ea typeface="Times New Roman" pitchFamily="18" charset="0"/>
                <a:cs typeface="Arial" pitchFamily="34" charset="0"/>
              </a:rPr>
              <a:t>,  qui inventa le procédé pour faire mousser des vins de Champagne en 1688. </a:t>
            </a:r>
            <a:endParaRPr lang="fr-FR" b="1" dirty="0">
              <a:solidFill>
                <a:schemeClr val="accent1">
                  <a:lumMod val="75000"/>
                </a:schemeClr>
              </a:solidFill>
              <a:latin typeface="Arial" pitchFamily="34" charset="0"/>
              <a:cs typeface="Arial" pitchFamily="34" charset="0"/>
            </a:endParaRPr>
          </a:p>
        </p:txBody>
      </p:sp>
      <p:sp>
        <p:nvSpPr>
          <p:cNvPr id="20483" name="Rectangle 1"/>
          <p:cNvSpPr>
            <a:spLocks noChangeArrowheads="1"/>
          </p:cNvSpPr>
          <p:nvPr/>
        </p:nvSpPr>
        <p:spPr bwMode="auto">
          <a:xfrm flipV="1">
            <a:off x="5857875" y="457200"/>
            <a:ext cx="3286125" cy="246063"/>
          </a:xfrm>
          <a:prstGeom prst="rect">
            <a:avLst/>
          </a:prstGeom>
          <a:solidFill>
            <a:srgbClr val="FFFFFF"/>
          </a:solidFill>
          <a:ln w="9525">
            <a:noFill/>
            <a:miter lim="800000"/>
            <a:headEnd/>
            <a:tailEnd/>
          </a:ln>
        </p:spPr>
        <p:txBody>
          <a:bodyPr anchor="ctr">
            <a:spAutoFit/>
          </a:bodyPr>
          <a:lstStyle/>
          <a:p>
            <a:r>
              <a:rPr lang="fr-FR" sz="1000">
                <a:solidFill>
                  <a:srgbClr val="666666"/>
                </a:solidFill>
                <a:cs typeface="Calibri" pitchFamily="34" charset="0"/>
              </a:rPr>
              <a:t>.</a:t>
            </a:r>
            <a:endParaRPr lang="fr-FR"/>
          </a:p>
        </p:txBody>
      </p:sp>
      <p:pic>
        <p:nvPicPr>
          <p:cNvPr id="20484" name="Picture 2" descr="C:\Users\Учитель\Desktop\les-inventions-franaises-14-728.jpg"/>
          <p:cNvPicPr>
            <a:picLocks noChangeAspect="1" noChangeArrowheads="1"/>
          </p:cNvPicPr>
          <p:nvPr/>
        </p:nvPicPr>
        <p:blipFill>
          <a:blip r:embed="rId3"/>
          <a:srcRect/>
          <a:stretch>
            <a:fillRect/>
          </a:stretch>
        </p:blipFill>
        <p:spPr bwMode="auto">
          <a:xfrm>
            <a:off x="4237038" y="214313"/>
            <a:ext cx="4906962" cy="58150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1357313" y="214313"/>
            <a:ext cx="7300912" cy="830262"/>
          </a:xfrm>
          <a:prstGeom prst="rect">
            <a:avLst/>
          </a:prstGeom>
          <a:noFill/>
          <a:ln w="9525">
            <a:noFill/>
            <a:miter lim="800000"/>
            <a:headEnd/>
            <a:tailEnd/>
          </a:ln>
        </p:spPr>
        <p:txBody>
          <a:bodyPr>
            <a:spAutoFit/>
          </a:bodyPr>
          <a:lstStyle/>
          <a:p>
            <a:r>
              <a:rPr lang="en-US" sz="4800">
                <a:latin typeface="Rockwell" pitchFamily="18" charset="0"/>
              </a:rPr>
              <a:t>Les inventeurs français:</a:t>
            </a:r>
            <a:endParaRPr lang="ru-RU" sz="4800">
              <a:latin typeface="Cambria" pitchFamily="18" charset="0"/>
            </a:endParaRPr>
          </a:p>
        </p:txBody>
      </p:sp>
      <p:pic>
        <p:nvPicPr>
          <p:cNvPr id="21506" name="Picture 2" descr="C:\Users\Учитель\Desktop\niepce-5d2_5458b.jpg"/>
          <p:cNvPicPr>
            <a:picLocks noChangeAspect="1" noChangeArrowheads="1"/>
          </p:cNvPicPr>
          <p:nvPr/>
        </p:nvPicPr>
        <p:blipFill>
          <a:blip r:embed="rId2"/>
          <a:srcRect/>
          <a:stretch>
            <a:fillRect/>
          </a:stretch>
        </p:blipFill>
        <p:spPr bwMode="auto">
          <a:xfrm>
            <a:off x="500063" y="1071563"/>
            <a:ext cx="2428875" cy="2071687"/>
          </a:xfrm>
          <a:prstGeom prst="rect">
            <a:avLst/>
          </a:prstGeom>
          <a:noFill/>
          <a:ln w="9525">
            <a:noFill/>
            <a:miter lim="800000"/>
            <a:headEnd/>
            <a:tailEnd/>
          </a:ln>
        </p:spPr>
      </p:pic>
      <p:sp>
        <p:nvSpPr>
          <p:cNvPr id="21507" name="TextBox 3"/>
          <p:cNvSpPr txBox="1">
            <a:spLocks noChangeArrowheads="1"/>
          </p:cNvSpPr>
          <p:nvPr/>
        </p:nvSpPr>
        <p:spPr bwMode="auto">
          <a:xfrm>
            <a:off x="214313" y="3071813"/>
            <a:ext cx="3392487" cy="646112"/>
          </a:xfrm>
          <a:prstGeom prst="rect">
            <a:avLst/>
          </a:prstGeom>
          <a:noFill/>
          <a:ln w="9525">
            <a:noFill/>
            <a:miter lim="800000"/>
            <a:headEnd/>
            <a:tailEnd/>
          </a:ln>
        </p:spPr>
        <p:txBody>
          <a:bodyPr>
            <a:spAutoFit/>
          </a:bodyPr>
          <a:lstStyle/>
          <a:p>
            <a:r>
              <a:rPr lang="en-US">
                <a:latin typeface="Rockwell" pitchFamily="18" charset="0"/>
              </a:rPr>
              <a:t>Joseph Nicéphore Ni</a:t>
            </a:r>
            <a:r>
              <a:rPr lang="fr-FR">
                <a:latin typeface="Rockwell" pitchFamily="18" charset="0"/>
              </a:rPr>
              <a:t>é</a:t>
            </a:r>
            <a:r>
              <a:rPr lang="en-US">
                <a:latin typeface="Rockwell" pitchFamily="18" charset="0"/>
              </a:rPr>
              <a:t>pce</a:t>
            </a:r>
          </a:p>
          <a:p>
            <a:r>
              <a:rPr lang="en-US">
                <a:latin typeface="Rockwell" pitchFamily="18" charset="0"/>
              </a:rPr>
              <a:t>          ( photographie)</a:t>
            </a:r>
            <a:endParaRPr lang="ru-RU">
              <a:latin typeface="Cambria" pitchFamily="18" charset="0"/>
            </a:endParaRPr>
          </a:p>
        </p:txBody>
      </p:sp>
      <p:pic>
        <p:nvPicPr>
          <p:cNvPr id="21508" name="Picture 2" descr="C:\Users\Учитель\Desktop\120125103327_ga26_fotolia-georgioskollidas.jpg"/>
          <p:cNvPicPr>
            <a:picLocks noChangeAspect="1" noChangeArrowheads="1"/>
          </p:cNvPicPr>
          <p:nvPr/>
        </p:nvPicPr>
        <p:blipFill>
          <a:blip r:embed="rId3"/>
          <a:srcRect/>
          <a:stretch>
            <a:fillRect/>
          </a:stretch>
        </p:blipFill>
        <p:spPr bwMode="auto">
          <a:xfrm>
            <a:off x="6500813" y="1000125"/>
            <a:ext cx="2143125" cy="2143125"/>
          </a:xfrm>
          <a:prstGeom prst="rect">
            <a:avLst/>
          </a:prstGeom>
          <a:noFill/>
          <a:ln w="9525">
            <a:noFill/>
            <a:miter lim="800000"/>
            <a:headEnd/>
            <a:tailEnd/>
          </a:ln>
        </p:spPr>
      </p:pic>
      <p:sp>
        <p:nvSpPr>
          <p:cNvPr id="21509" name="TextBox 5"/>
          <p:cNvSpPr txBox="1">
            <a:spLocks noChangeArrowheads="1"/>
          </p:cNvSpPr>
          <p:nvPr/>
        </p:nvSpPr>
        <p:spPr bwMode="auto">
          <a:xfrm>
            <a:off x="6715125" y="3000375"/>
            <a:ext cx="2214563" cy="369888"/>
          </a:xfrm>
          <a:prstGeom prst="rect">
            <a:avLst/>
          </a:prstGeom>
          <a:noFill/>
          <a:ln w="9525">
            <a:noFill/>
            <a:miter lim="800000"/>
            <a:headEnd/>
            <a:tailEnd/>
          </a:ln>
        </p:spPr>
        <p:txBody>
          <a:bodyPr>
            <a:spAutoFit/>
          </a:bodyPr>
          <a:lstStyle/>
          <a:p>
            <a:r>
              <a:rPr lang="en-US">
                <a:latin typeface="Rockwell" pitchFamily="18" charset="0"/>
              </a:rPr>
              <a:t>Blaise Pascal</a:t>
            </a:r>
            <a:endParaRPr lang="ru-RU">
              <a:latin typeface="Cambria" pitchFamily="18" charset="0"/>
            </a:endParaRPr>
          </a:p>
        </p:txBody>
      </p:sp>
      <p:sp>
        <p:nvSpPr>
          <p:cNvPr id="21510" name="TextBox 8"/>
          <p:cNvSpPr txBox="1">
            <a:spLocks noChangeArrowheads="1"/>
          </p:cNvSpPr>
          <p:nvPr/>
        </p:nvSpPr>
        <p:spPr bwMode="auto">
          <a:xfrm>
            <a:off x="6500813" y="3286125"/>
            <a:ext cx="2646362" cy="369888"/>
          </a:xfrm>
          <a:prstGeom prst="rect">
            <a:avLst/>
          </a:prstGeom>
          <a:noFill/>
          <a:ln w="9525">
            <a:noFill/>
            <a:miter lim="800000"/>
            <a:headEnd/>
            <a:tailEnd/>
          </a:ln>
        </p:spPr>
        <p:txBody>
          <a:bodyPr>
            <a:spAutoFit/>
          </a:bodyPr>
          <a:lstStyle/>
          <a:p>
            <a:r>
              <a:rPr lang="en-US">
                <a:latin typeface="Rockwell" pitchFamily="18" charset="0"/>
              </a:rPr>
              <a:t>( machine </a:t>
            </a:r>
            <a:r>
              <a:rPr lang="fr-FR">
                <a:latin typeface="Rockwell" pitchFamily="18" charset="0"/>
              </a:rPr>
              <a:t>à</a:t>
            </a:r>
            <a:r>
              <a:rPr lang="en-US">
                <a:latin typeface="Rockwell" pitchFamily="18" charset="0"/>
              </a:rPr>
              <a:t>calculer)</a:t>
            </a:r>
            <a:endParaRPr lang="ru-RU">
              <a:latin typeface="Cambria" pitchFamily="18" charset="0"/>
            </a:endParaRPr>
          </a:p>
        </p:txBody>
      </p:sp>
      <p:pic>
        <p:nvPicPr>
          <p:cNvPr id="21511" name="Picture 2" descr="C:\Users\Учитель\Desktop\montgolfier-brothers.jpg"/>
          <p:cNvPicPr>
            <a:picLocks noChangeAspect="1" noChangeArrowheads="1"/>
          </p:cNvPicPr>
          <p:nvPr/>
        </p:nvPicPr>
        <p:blipFill>
          <a:blip r:embed="rId4"/>
          <a:srcRect/>
          <a:stretch>
            <a:fillRect/>
          </a:stretch>
        </p:blipFill>
        <p:spPr bwMode="auto">
          <a:xfrm>
            <a:off x="428625" y="3714750"/>
            <a:ext cx="2786063" cy="1714500"/>
          </a:xfrm>
          <a:prstGeom prst="rect">
            <a:avLst/>
          </a:prstGeom>
          <a:noFill/>
          <a:ln w="9525">
            <a:noFill/>
            <a:miter lim="800000"/>
            <a:headEnd/>
            <a:tailEnd/>
          </a:ln>
        </p:spPr>
      </p:pic>
      <p:sp>
        <p:nvSpPr>
          <p:cNvPr id="21512" name="TextBox 9"/>
          <p:cNvSpPr txBox="1">
            <a:spLocks noChangeArrowheads="1"/>
          </p:cNvSpPr>
          <p:nvPr/>
        </p:nvSpPr>
        <p:spPr bwMode="auto">
          <a:xfrm>
            <a:off x="642938" y="5715000"/>
            <a:ext cx="2559050" cy="369888"/>
          </a:xfrm>
          <a:prstGeom prst="rect">
            <a:avLst/>
          </a:prstGeom>
          <a:noFill/>
          <a:ln w="9525">
            <a:noFill/>
            <a:miter lim="800000"/>
            <a:headEnd/>
            <a:tailEnd/>
          </a:ln>
        </p:spPr>
        <p:txBody>
          <a:bodyPr wrap="none">
            <a:spAutoFit/>
          </a:bodyPr>
          <a:lstStyle/>
          <a:p>
            <a:r>
              <a:rPr lang="fr-FR">
                <a:latin typeface="Rockwell" pitchFamily="18" charset="0"/>
              </a:rPr>
              <a:t>Les frè</a:t>
            </a:r>
            <a:r>
              <a:rPr lang="en-US">
                <a:latin typeface="Rockwell" pitchFamily="18" charset="0"/>
              </a:rPr>
              <a:t>res Mongolfiers</a:t>
            </a:r>
            <a:endParaRPr lang="ru-RU">
              <a:latin typeface="Cambria" pitchFamily="18" charset="0"/>
            </a:endParaRPr>
          </a:p>
        </p:txBody>
      </p:sp>
      <p:sp>
        <p:nvSpPr>
          <p:cNvPr id="21513" name="TextBox 10"/>
          <p:cNvSpPr txBox="1">
            <a:spLocks noChangeArrowheads="1"/>
          </p:cNvSpPr>
          <p:nvPr/>
        </p:nvSpPr>
        <p:spPr bwMode="auto">
          <a:xfrm>
            <a:off x="714375" y="6072188"/>
            <a:ext cx="2536825" cy="369887"/>
          </a:xfrm>
          <a:prstGeom prst="rect">
            <a:avLst/>
          </a:prstGeom>
          <a:noFill/>
          <a:ln w="9525">
            <a:noFill/>
            <a:miter lim="800000"/>
            <a:headEnd/>
            <a:tailEnd/>
          </a:ln>
        </p:spPr>
        <p:txBody>
          <a:bodyPr>
            <a:spAutoFit/>
          </a:bodyPr>
          <a:lstStyle/>
          <a:p>
            <a:r>
              <a:rPr lang="en-US">
                <a:latin typeface="Rockwell" pitchFamily="18" charset="0"/>
              </a:rPr>
              <a:t>(ballon à l’air chaud)</a:t>
            </a:r>
            <a:endParaRPr lang="ru-RU">
              <a:latin typeface="Cambria" pitchFamily="18" charset="0"/>
            </a:endParaRPr>
          </a:p>
        </p:txBody>
      </p:sp>
      <p:pic>
        <p:nvPicPr>
          <p:cNvPr id="21514" name="Picture 2" descr="C:\Users\Учитель\Desktop\louis_braille_215.jpg"/>
          <p:cNvPicPr>
            <a:picLocks noChangeAspect="1" noChangeArrowheads="1"/>
          </p:cNvPicPr>
          <p:nvPr/>
        </p:nvPicPr>
        <p:blipFill>
          <a:blip r:embed="rId5"/>
          <a:srcRect/>
          <a:stretch>
            <a:fillRect/>
          </a:stretch>
        </p:blipFill>
        <p:spPr bwMode="auto">
          <a:xfrm>
            <a:off x="6500813" y="3643313"/>
            <a:ext cx="2143125" cy="2214562"/>
          </a:xfrm>
          <a:prstGeom prst="rect">
            <a:avLst/>
          </a:prstGeom>
          <a:noFill/>
          <a:ln w="9525">
            <a:noFill/>
            <a:miter lim="800000"/>
            <a:headEnd/>
            <a:tailEnd/>
          </a:ln>
        </p:spPr>
      </p:pic>
      <p:sp>
        <p:nvSpPr>
          <p:cNvPr id="21515" name="TextBox 11"/>
          <p:cNvSpPr txBox="1">
            <a:spLocks noChangeArrowheads="1"/>
          </p:cNvSpPr>
          <p:nvPr/>
        </p:nvSpPr>
        <p:spPr bwMode="auto">
          <a:xfrm>
            <a:off x="6715125" y="5786438"/>
            <a:ext cx="1538288" cy="369887"/>
          </a:xfrm>
          <a:prstGeom prst="rect">
            <a:avLst/>
          </a:prstGeom>
          <a:noFill/>
          <a:ln w="9525">
            <a:noFill/>
            <a:miter lim="800000"/>
            <a:headEnd/>
            <a:tailEnd/>
          </a:ln>
        </p:spPr>
        <p:txBody>
          <a:bodyPr>
            <a:spAutoFit/>
          </a:bodyPr>
          <a:lstStyle/>
          <a:p>
            <a:r>
              <a:rPr lang="en-US">
                <a:latin typeface="Rockwell" pitchFamily="18" charset="0"/>
              </a:rPr>
              <a:t> Louis Braille</a:t>
            </a:r>
            <a:endParaRPr lang="ru-RU">
              <a:latin typeface="Cambria" pitchFamily="18" charset="0"/>
            </a:endParaRPr>
          </a:p>
        </p:txBody>
      </p:sp>
      <p:sp>
        <p:nvSpPr>
          <p:cNvPr id="21516" name="TextBox 12"/>
          <p:cNvSpPr txBox="1">
            <a:spLocks noChangeArrowheads="1"/>
          </p:cNvSpPr>
          <p:nvPr/>
        </p:nvSpPr>
        <p:spPr bwMode="auto">
          <a:xfrm>
            <a:off x="5857875" y="6072188"/>
            <a:ext cx="3286125" cy="369887"/>
          </a:xfrm>
          <a:prstGeom prst="rect">
            <a:avLst/>
          </a:prstGeom>
          <a:noFill/>
          <a:ln w="9525">
            <a:noFill/>
            <a:miter lim="800000"/>
            <a:headEnd/>
            <a:tailEnd/>
          </a:ln>
        </p:spPr>
        <p:txBody>
          <a:bodyPr>
            <a:spAutoFit/>
          </a:bodyPr>
          <a:lstStyle/>
          <a:p>
            <a:r>
              <a:rPr lang="en-US">
                <a:latin typeface="Rockwell" pitchFamily="18" charset="0"/>
              </a:rPr>
              <a:t>(Alphabet pour les aveugles)</a:t>
            </a:r>
            <a:endParaRPr lang="ru-RU">
              <a:latin typeface="Cambria" pitchFamily="18" charset="0"/>
            </a:endParaRPr>
          </a:p>
        </p:txBody>
      </p:sp>
      <p:pic>
        <p:nvPicPr>
          <p:cNvPr id="21517" name="Picture 2" descr="C:\Users\Учитель\Desktop\appert_00000000.jpg"/>
          <p:cNvPicPr>
            <a:picLocks noChangeAspect="1" noChangeArrowheads="1"/>
          </p:cNvPicPr>
          <p:nvPr/>
        </p:nvPicPr>
        <p:blipFill>
          <a:blip r:embed="rId6"/>
          <a:srcRect/>
          <a:stretch>
            <a:fillRect/>
          </a:stretch>
        </p:blipFill>
        <p:spPr bwMode="auto">
          <a:xfrm>
            <a:off x="3500438" y="1714500"/>
            <a:ext cx="2500312" cy="2786063"/>
          </a:xfrm>
          <a:prstGeom prst="rect">
            <a:avLst/>
          </a:prstGeom>
          <a:noFill/>
          <a:ln w="9525">
            <a:noFill/>
            <a:miter lim="800000"/>
            <a:headEnd/>
            <a:tailEnd/>
          </a:ln>
        </p:spPr>
      </p:pic>
      <p:sp>
        <p:nvSpPr>
          <p:cNvPr id="21518" name="TextBox 14"/>
          <p:cNvSpPr txBox="1">
            <a:spLocks noChangeArrowheads="1"/>
          </p:cNvSpPr>
          <p:nvPr/>
        </p:nvSpPr>
        <p:spPr bwMode="auto">
          <a:xfrm>
            <a:off x="3857625" y="4500563"/>
            <a:ext cx="1857375" cy="369887"/>
          </a:xfrm>
          <a:prstGeom prst="rect">
            <a:avLst/>
          </a:prstGeom>
          <a:noFill/>
          <a:ln w="9525">
            <a:noFill/>
            <a:miter lim="800000"/>
            <a:headEnd/>
            <a:tailEnd/>
          </a:ln>
        </p:spPr>
        <p:txBody>
          <a:bodyPr>
            <a:spAutoFit/>
          </a:bodyPr>
          <a:lstStyle/>
          <a:p>
            <a:r>
              <a:rPr lang="en-US">
                <a:latin typeface="Rockwell" pitchFamily="18" charset="0"/>
              </a:rPr>
              <a:t>Nicolas Appert</a:t>
            </a:r>
            <a:endParaRPr lang="ru-RU">
              <a:latin typeface="Cambria" pitchFamily="18" charset="0"/>
            </a:endParaRPr>
          </a:p>
        </p:txBody>
      </p:sp>
      <p:sp>
        <p:nvSpPr>
          <p:cNvPr id="21519" name="TextBox 15"/>
          <p:cNvSpPr txBox="1">
            <a:spLocks noChangeArrowheads="1"/>
          </p:cNvSpPr>
          <p:nvPr/>
        </p:nvSpPr>
        <p:spPr bwMode="auto">
          <a:xfrm>
            <a:off x="3929063" y="4786313"/>
            <a:ext cx="1455737" cy="369887"/>
          </a:xfrm>
          <a:prstGeom prst="rect">
            <a:avLst/>
          </a:prstGeom>
          <a:noFill/>
          <a:ln w="9525">
            <a:noFill/>
            <a:miter lim="800000"/>
            <a:headEnd/>
            <a:tailEnd/>
          </a:ln>
        </p:spPr>
        <p:txBody>
          <a:bodyPr>
            <a:spAutoFit/>
          </a:bodyPr>
          <a:lstStyle/>
          <a:p>
            <a:r>
              <a:rPr lang="en-US">
                <a:latin typeface="Rockwell" pitchFamily="18" charset="0"/>
              </a:rPr>
              <a:t>(concerves)</a:t>
            </a:r>
            <a:endParaRPr lang="ru-RU">
              <a:latin typeface="Cambria"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lphabet-2-fdf24"/>
          <p:cNvPicPr>
            <a:picLocks noChangeAspect="1" noChangeArrowheads="1"/>
          </p:cNvPicPr>
          <p:nvPr/>
        </p:nvPicPr>
        <p:blipFill>
          <a:blip r:embed="rId2"/>
          <a:srcRect/>
          <a:stretch>
            <a:fillRect/>
          </a:stretch>
        </p:blipFill>
        <p:spPr bwMode="auto">
          <a:xfrm>
            <a:off x="179388" y="765175"/>
            <a:ext cx="8785225" cy="6092825"/>
          </a:xfrm>
          <a:prstGeom prst="rect">
            <a:avLst/>
          </a:prstGeom>
          <a:noFill/>
        </p:spPr>
      </p:pic>
      <p:sp>
        <p:nvSpPr>
          <p:cNvPr id="22531" name="Text Box 3"/>
          <p:cNvSpPr txBox="1">
            <a:spLocks noChangeArrowheads="1"/>
          </p:cNvSpPr>
          <p:nvPr/>
        </p:nvSpPr>
        <p:spPr bwMode="auto">
          <a:xfrm>
            <a:off x="539750" y="188913"/>
            <a:ext cx="10393363" cy="579437"/>
          </a:xfrm>
          <a:prstGeom prst="rect">
            <a:avLst/>
          </a:prstGeom>
          <a:noFill/>
          <a:ln w="9525">
            <a:noFill/>
            <a:miter lim="800000"/>
            <a:headEnd/>
            <a:tailEnd/>
          </a:ln>
          <a:effectLst/>
        </p:spPr>
        <p:txBody>
          <a:bodyPr>
            <a:spAutoFit/>
          </a:bodyPr>
          <a:lstStyle/>
          <a:p>
            <a:r>
              <a:rPr lang="en-US" sz="3200">
                <a:solidFill>
                  <a:srgbClr val="E0E44A"/>
                </a:solidFill>
              </a:rPr>
              <a:t>Alphabet pour les aveugles</a:t>
            </a:r>
            <a:r>
              <a:rPr lang="ru-RU" sz="3200">
                <a:solidFill>
                  <a:srgbClr val="E0E44A"/>
                </a:solidFill>
              </a:rPr>
              <a:t> </a:t>
            </a:r>
            <a:r>
              <a:rPr lang="en-US" sz="3200">
                <a:solidFill>
                  <a:srgbClr val="E0E44A"/>
                </a:solidFill>
              </a:rPr>
              <a:t>de Louis Braille</a:t>
            </a:r>
            <a:endParaRPr lang="ru-RU" sz="3200">
              <a:solidFill>
                <a:srgbClr val="E0E44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50" y="357188"/>
            <a:ext cx="8858250" cy="6913562"/>
          </a:xfrm>
          <a:prstGeom prst="rect">
            <a:avLst/>
          </a:prstGeom>
          <a:noFill/>
          <a:ln w="9525">
            <a:noFill/>
            <a:miter lim="800000"/>
            <a:headEnd/>
            <a:tailEnd/>
          </a:ln>
        </p:spPr>
        <p:txBody>
          <a:bodyPr anchor="ctr">
            <a:spAutoFit/>
          </a:bodyPr>
          <a:lstStyle/>
          <a:p>
            <a:endParaRPr lang="ru-RU"/>
          </a:p>
          <a:p>
            <a:pPr eaLnBrk="0" hangingPunct="0">
              <a:buFontTx/>
              <a:buChar char="•"/>
            </a:pPr>
            <a:r>
              <a:rPr lang="fr-FR" sz="1000">
                <a:solidFill>
                  <a:srgbClr val="008ED2"/>
                </a:solidFill>
                <a:latin typeface="Helvetica" pitchFamily="34" charset="0"/>
                <a:cs typeface="Times New Roman" pitchFamily="18" charset="0"/>
                <a:hlinkClick r:id="rId2" tooltip="View slide 2 image"/>
              </a:rPr>
              <a:t>1</a:t>
            </a:r>
            <a:r>
              <a:rPr lang="fr-FR" sz="1000">
                <a:solidFill>
                  <a:srgbClr val="008ED2"/>
                </a:solidFill>
                <a:latin typeface="Calibri" pitchFamily="34" charset="0"/>
                <a:cs typeface="Times New Roman" pitchFamily="18" charset="0"/>
                <a:hlinkClick r:id="rId2" tooltip="View slide 2 image"/>
              </a:rPr>
              <a:t> </a:t>
            </a:r>
            <a:r>
              <a:rPr lang="fr-FR" sz="1600">
                <a:solidFill>
                  <a:srgbClr val="3B3835"/>
                </a:solidFill>
                <a:latin typeface="Helvetica" pitchFamily="34" charset="0"/>
                <a:cs typeface="Times New Roman" pitchFamily="18" charset="0"/>
              </a:rPr>
              <a:t> </a:t>
            </a:r>
            <a:r>
              <a:rPr lang="ru-RU" sz="1600">
                <a:solidFill>
                  <a:srgbClr val="FFFF00"/>
                </a:solidFill>
                <a:latin typeface="Helvetica" pitchFamily="34" charset="0"/>
                <a:cs typeface="Times New Roman" pitchFamily="18" charset="0"/>
              </a:rPr>
              <a:t>С</a:t>
            </a:r>
            <a:r>
              <a:rPr lang="fr-FR" sz="1600">
                <a:solidFill>
                  <a:srgbClr val="FFFF00"/>
                </a:solidFill>
                <a:latin typeface="Helvetica" pitchFamily="34" charset="0"/>
                <a:cs typeface="Times New Roman" pitchFamily="18" charset="0"/>
              </a:rPr>
              <a:t>es hommes qui ont boulevers</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 notre mani</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re de vivre par leurs inventions tant dans les domaines de la m</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decine ou de la science que dans celui de l</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art ou tout simplement des loisirs, sont connus dans le monde entire.  C</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est essentiellement le 19 </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me si</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cle qui a vu na</a:t>
            </a:r>
            <a:r>
              <a:rPr lang="fr-FR" sz="1600">
                <a:solidFill>
                  <a:srgbClr val="FFFF00"/>
                </a:solidFill>
                <a:latin typeface="Calibri" pitchFamily="34" charset="0"/>
                <a:cs typeface="Times New Roman" pitchFamily="18" charset="0"/>
              </a:rPr>
              <a:t>î</a:t>
            </a:r>
            <a:r>
              <a:rPr lang="fr-FR" sz="1600">
                <a:solidFill>
                  <a:srgbClr val="FFFF00"/>
                </a:solidFill>
                <a:latin typeface="Helvetica" pitchFamily="34" charset="0"/>
                <a:cs typeface="Times New Roman" pitchFamily="18" charset="0"/>
              </a:rPr>
              <a:t>tre la majorit</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 des grandes inventions fran</a:t>
            </a:r>
            <a:r>
              <a:rPr lang="fr-FR" sz="1600">
                <a:solidFill>
                  <a:srgbClr val="FFFF00"/>
                </a:solidFill>
                <a:latin typeface="Calibri" pitchFamily="34" charset="0"/>
                <a:cs typeface="Times New Roman" pitchFamily="18" charset="0"/>
              </a:rPr>
              <a:t>ç</a:t>
            </a:r>
            <a:r>
              <a:rPr lang="fr-FR" sz="1600">
                <a:solidFill>
                  <a:srgbClr val="FFFF00"/>
                </a:solidFill>
                <a:latin typeface="Helvetica" pitchFamily="34" charset="0"/>
                <a:cs typeface="Times New Roman" pitchFamily="18" charset="0"/>
              </a:rPr>
              <a:t>aises.</a:t>
            </a:r>
            <a:endParaRPr lang="ru-RU" sz="1600">
              <a:solidFill>
                <a:srgbClr val="FFFF00"/>
              </a:solidFill>
              <a:latin typeface="Calibri" pitchFamily="34" charset="0"/>
              <a:ea typeface="Calibri" pitchFamily="34" charset="0"/>
              <a:cs typeface="Times New Roman" pitchFamily="18" charset="0"/>
            </a:endParaRPr>
          </a:p>
          <a:p>
            <a:pPr eaLnBrk="0" hangingPunct="0">
              <a:buFontTx/>
              <a:buChar char="•"/>
            </a:pPr>
            <a:r>
              <a:rPr lang="fr-FR" sz="1600">
                <a:solidFill>
                  <a:srgbClr val="FFFF00"/>
                </a:solidFill>
                <a:latin typeface="Calibri" pitchFamily="34" charset="0"/>
                <a:ea typeface="Calibri" pitchFamily="34" charset="0"/>
                <a:cs typeface="Times New Roman" pitchFamily="18" charset="0"/>
              </a:rPr>
              <a:t>2 </a:t>
            </a:r>
            <a:r>
              <a:rPr lang="fr-FR" sz="1600">
                <a:solidFill>
                  <a:srgbClr val="FFFF00"/>
                </a:solidFill>
                <a:latin typeface="Helvetica" pitchFamily="34" charset="0"/>
                <a:ea typeface="Calibri" pitchFamily="34" charset="0"/>
                <a:cs typeface="Times New Roman" pitchFamily="18" charset="0"/>
              </a:rPr>
              <a:t>La Pascaline invent</a:t>
            </a:r>
            <a:r>
              <a:rPr lang="fr-FR" sz="1600">
                <a:solidFill>
                  <a:srgbClr val="FFFF00"/>
                </a:solidFill>
                <a:latin typeface="Calibri" pitchFamily="34" charset="0"/>
                <a:ea typeface="Calibri" pitchFamily="34" charset="0"/>
                <a:cs typeface="Times New Roman" pitchFamily="18" charset="0"/>
              </a:rPr>
              <a:t>é</a:t>
            </a:r>
            <a:r>
              <a:rPr lang="fr-FR" sz="1600">
                <a:solidFill>
                  <a:srgbClr val="FFFF00"/>
                </a:solidFill>
                <a:latin typeface="Helvetica" pitchFamily="34" charset="0"/>
                <a:ea typeface="Calibri" pitchFamily="34" charset="0"/>
                <a:cs typeface="Times New Roman" pitchFamily="18" charset="0"/>
              </a:rPr>
              <a:t>e par Blaise Pascal en 1642 fut l</a:t>
            </a:r>
            <a:r>
              <a:rPr lang="fr-FR" sz="1600">
                <a:solidFill>
                  <a:srgbClr val="FFFF00"/>
                </a:solidFill>
                <a:latin typeface="Calibri" pitchFamily="34" charset="0"/>
                <a:ea typeface="Calibri" pitchFamily="34" charset="0"/>
                <a:cs typeface="Times New Roman" pitchFamily="18" charset="0"/>
              </a:rPr>
              <a:t>’</a:t>
            </a:r>
            <a:r>
              <a:rPr lang="fr-FR" sz="1600">
                <a:solidFill>
                  <a:srgbClr val="FFFF00"/>
                </a:solidFill>
                <a:latin typeface="Helvetica" pitchFamily="34" charset="0"/>
                <a:ea typeface="Calibri" pitchFamily="34" charset="0"/>
                <a:cs typeface="Times New Roman" pitchFamily="18" charset="0"/>
              </a:rPr>
              <a:t>une des premi</a:t>
            </a:r>
            <a:r>
              <a:rPr lang="fr-FR" sz="1600">
                <a:solidFill>
                  <a:srgbClr val="FFFF00"/>
                </a:solidFill>
                <a:latin typeface="Calibri" pitchFamily="34" charset="0"/>
                <a:ea typeface="Calibri" pitchFamily="34" charset="0"/>
                <a:cs typeface="Times New Roman" pitchFamily="18" charset="0"/>
              </a:rPr>
              <a:t>è</a:t>
            </a:r>
            <a:r>
              <a:rPr lang="fr-FR" sz="1600">
                <a:solidFill>
                  <a:srgbClr val="FFFF00"/>
                </a:solidFill>
                <a:latin typeface="Helvetica" pitchFamily="34" charset="0"/>
                <a:ea typeface="Calibri" pitchFamily="34" charset="0"/>
                <a:cs typeface="Times New Roman" pitchFamily="18" charset="0"/>
              </a:rPr>
              <a:t>res machines </a:t>
            </a:r>
            <a:r>
              <a:rPr lang="fr-FR" sz="1600">
                <a:solidFill>
                  <a:srgbClr val="FFFF00"/>
                </a:solidFill>
                <a:latin typeface="Calibri" pitchFamily="34" charset="0"/>
                <a:ea typeface="Calibri" pitchFamily="34" charset="0"/>
                <a:cs typeface="Times New Roman" pitchFamily="18" charset="0"/>
              </a:rPr>
              <a:t>à</a:t>
            </a:r>
            <a:r>
              <a:rPr lang="fr-FR" sz="1600">
                <a:solidFill>
                  <a:srgbClr val="FFFF00"/>
                </a:solidFill>
                <a:latin typeface="Helvetica" pitchFamily="34" charset="0"/>
                <a:ea typeface="Calibri" pitchFamily="34" charset="0"/>
                <a:cs typeface="Times New Roman" pitchFamily="18" charset="0"/>
              </a:rPr>
              <a:t> calculer. Une Pascaline, sign</a:t>
            </a:r>
            <a:r>
              <a:rPr lang="fr-FR" sz="1600">
                <a:solidFill>
                  <a:srgbClr val="FFFF00"/>
                </a:solidFill>
                <a:latin typeface="Calibri" pitchFamily="34" charset="0"/>
                <a:ea typeface="Calibri" pitchFamily="34" charset="0"/>
                <a:cs typeface="Times New Roman" pitchFamily="18" charset="0"/>
              </a:rPr>
              <a:t>é</a:t>
            </a:r>
            <a:r>
              <a:rPr lang="fr-FR" sz="1600">
                <a:solidFill>
                  <a:srgbClr val="FFFF00"/>
                </a:solidFill>
                <a:latin typeface="Helvetica" pitchFamily="34" charset="0"/>
                <a:ea typeface="Calibri" pitchFamily="34" charset="0"/>
                <a:cs typeface="Times New Roman" pitchFamily="18" charset="0"/>
              </a:rPr>
              <a:t>e par Pascal en 1652</a:t>
            </a:r>
            <a:endParaRPr lang="ru-RU" sz="1600">
              <a:solidFill>
                <a:srgbClr val="FFFF00"/>
              </a:solidFill>
              <a:latin typeface="Calibri" pitchFamily="34" charset="0"/>
              <a:cs typeface="Calibri" pitchFamily="34" charset="0"/>
            </a:endParaRPr>
          </a:p>
          <a:p>
            <a:pPr eaLnBrk="0" hangingPunct="0">
              <a:buFontTx/>
              <a:buChar char="•"/>
            </a:pPr>
            <a:r>
              <a:rPr lang="fr-FR" sz="1600">
                <a:solidFill>
                  <a:srgbClr val="FFFF00"/>
                </a:solidFill>
                <a:latin typeface="Helvetica" pitchFamily="34" charset="0"/>
                <a:cs typeface="Times New Roman" pitchFamily="18" charset="0"/>
                <a:hlinkClick r:id="rId3" tooltip="View slide 6 image"/>
              </a:rPr>
              <a:t>3</a:t>
            </a:r>
            <a:r>
              <a:rPr lang="fr-FR" sz="1600">
                <a:solidFill>
                  <a:srgbClr val="FFFF00"/>
                </a:solidFill>
                <a:latin typeface="Calibri" pitchFamily="34" charset="0"/>
                <a:cs typeface="Times New Roman" pitchFamily="18" charset="0"/>
                <a:hlinkClick r:id="rId3" tooltip="View slide 6 image"/>
              </a:rPr>
              <a:t> </a:t>
            </a:r>
            <a:r>
              <a:rPr lang="fr-FR" sz="1600">
                <a:solidFill>
                  <a:srgbClr val="FFFF00"/>
                </a:solidFill>
                <a:latin typeface="Helvetica" pitchFamily="34" charset="0"/>
                <a:cs typeface="Times New Roman" pitchFamily="18" charset="0"/>
              </a:rPr>
              <a:t>Les fr</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res Joseph et </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tienne Montgolfier sont les constructeurs des montgolfi</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res , ballons </a:t>
            </a:r>
            <a:r>
              <a:rPr lang="fr-FR" sz="1600">
                <a:solidFill>
                  <a:srgbClr val="FFFF00"/>
                </a:solidFill>
                <a:latin typeface="Calibri" pitchFamily="34" charset="0"/>
                <a:cs typeface="Times New Roman" pitchFamily="18" charset="0"/>
              </a:rPr>
              <a:t>à</a:t>
            </a:r>
            <a:r>
              <a:rPr lang="fr-FR" sz="1600">
                <a:solidFill>
                  <a:srgbClr val="FFFF00"/>
                </a:solidFill>
                <a:latin typeface="Helvetica" pitchFamily="34" charset="0"/>
                <a:cs typeface="Times New Roman" pitchFamily="18" charset="0"/>
              </a:rPr>
              <a:t> air chaud </a:t>
            </a:r>
            <a:r>
              <a:rPr lang="fr-FR" sz="1600">
                <a:solidFill>
                  <a:srgbClr val="FFFF00"/>
                </a:solidFill>
                <a:latin typeface="Calibri" pitchFamily="34" charset="0"/>
                <a:cs typeface="Times New Roman" pitchFamily="18" charset="0"/>
              </a:rPr>
              <a:t>à</a:t>
            </a:r>
            <a:r>
              <a:rPr lang="fr-FR" sz="1600">
                <a:solidFill>
                  <a:srgbClr val="FFFF00"/>
                </a:solidFill>
                <a:latin typeface="Helvetica" pitchFamily="34" charset="0"/>
                <a:cs typeface="Times New Roman" pitchFamily="18" charset="0"/>
              </a:rPr>
              <a:t> l</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origine du premier vol d</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un être humain en 1783 . Joseph Montgolfier Etienne Montgolfier</a:t>
            </a:r>
            <a:endParaRPr lang="ru-RU" sz="1600">
              <a:solidFill>
                <a:srgbClr val="FFFF00"/>
              </a:solidFill>
              <a:latin typeface="Calibri" pitchFamily="34" charset="0"/>
              <a:cs typeface="Calibri" pitchFamily="34" charset="0"/>
            </a:endParaRPr>
          </a:p>
          <a:p>
            <a:pPr eaLnBrk="0" hangingPunct="0">
              <a:buFontTx/>
              <a:buChar char="•"/>
            </a:pPr>
            <a:r>
              <a:rPr lang="fr-FR" sz="1600">
                <a:solidFill>
                  <a:srgbClr val="FFFF00"/>
                </a:solidFill>
                <a:latin typeface="Helvetica" pitchFamily="34" charset="0"/>
                <a:cs typeface="Times New Roman" pitchFamily="18" charset="0"/>
                <a:hlinkClick r:id="rId4" tooltip="View slide 7 image"/>
              </a:rPr>
              <a:t>4</a:t>
            </a:r>
            <a:r>
              <a:rPr lang="fr-FR" sz="1600">
                <a:solidFill>
                  <a:srgbClr val="FFFF00"/>
                </a:solidFill>
                <a:latin typeface="Calibri" pitchFamily="34" charset="0"/>
                <a:cs typeface="Times New Roman" pitchFamily="18" charset="0"/>
                <a:hlinkClick r:id="rId4" tooltip="View slide 7 image"/>
              </a:rPr>
              <a:t> </a:t>
            </a:r>
            <a:r>
              <a:rPr lang="fr-FR" sz="1600">
                <a:solidFill>
                  <a:srgbClr val="FFFF00"/>
                </a:solidFill>
                <a:latin typeface="Helvetica" pitchFamily="34" charset="0"/>
                <a:cs typeface="Times New Roman" pitchFamily="18" charset="0"/>
              </a:rPr>
              <a:t>les conserves : En 1795 , Nicolas Appert , grossiste en confiserie, met au point la m</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thode de conservation des aliments en les st</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rilisant par la chaleur dans des contenants herm</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tiques (bouteilles en verre puis bo</a:t>
            </a:r>
            <a:r>
              <a:rPr lang="fr-FR" sz="1600">
                <a:solidFill>
                  <a:srgbClr val="FFFF00"/>
                </a:solidFill>
                <a:latin typeface="Calibri" pitchFamily="34" charset="0"/>
                <a:cs typeface="Times New Roman" pitchFamily="18" charset="0"/>
              </a:rPr>
              <a:t>î</a:t>
            </a:r>
            <a:r>
              <a:rPr lang="fr-FR" sz="1600">
                <a:solidFill>
                  <a:srgbClr val="FFFF00"/>
                </a:solidFill>
                <a:latin typeface="Helvetica" pitchFamily="34" charset="0"/>
                <a:cs typeface="Times New Roman" pitchFamily="18" charset="0"/>
              </a:rPr>
              <a:t>tes m</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talliques en fer-blanc). Il cr</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e la premi</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re usine de conserves au monde.</a:t>
            </a:r>
            <a:endParaRPr lang="ru-RU" sz="1600">
              <a:solidFill>
                <a:srgbClr val="FFFF00"/>
              </a:solidFill>
              <a:latin typeface="Calibri" pitchFamily="34" charset="0"/>
              <a:cs typeface="Calibri" pitchFamily="34" charset="0"/>
            </a:endParaRPr>
          </a:p>
          <a:p>
            <a:pPr eaLnBrk="0" hangingPunct="0">
              <a:buFontTx/>
              <a:buChar char="•"/>
            </a:pPr>
            <a:r>
              <a:rPr lang="fr-FR" sz="1600">
                <a:solidFill>
                  <a:srgbClr val="FFFF00"/>
                </a:solidFill>
                <a:latin typeface="Helvetica" pitchFamily="34" charset="0"/>
                <a:cs typeface="Times New Roman" pitchFamily="18" charset="0"/>
                <a:hlinkClick r:id="rId5" tooltip="View slide 8 image"/>
              </a:rPr>
              <a:t>5</a:t>
            </a:r>
            <a:r>
              <a:rPr lang="fr-FR" sz="1600">
                <a:solidFill>
                  <a:srgbClr val="FFFF00"/>
                </a:solidFill>
                <a:latin typeface="Calibri" pitchFamily="34" charset="0"/>
                <a:cs typeface="Times New Roman" pitchFamily="18" charset="0"/>
                <a:hlinkClick r:id="rId5" tooltip="View slide 8 image"/>
              </a:rPr>
              <a:t> </a:t>
            </a:r>
            <a:r>
              <a:rPr lang="fr-FR" sz="1600">
                <a:solidFill>
                  <a:srgbClr val="FFFF00"/>
                </a:solidFill>
                <a:latin typeface="Helvetica" pitchFamily="34" charset="0"/>
                <a:cs typeface="Times New Roman" pitchFamily="18" charset="0"/>
              </a:rPr>
              <a:t>Le parachute </a:t>
            </a:r>
            <a:r>
              <a:rPr lang="fr-FR" sz="1600">
                <a:solidFill>
                  <a:srgbClr val="FFFF00"/>
                </a:solidFill>
                <a:latin typeface="Calibri" pitchFamily="34" charset="0"/>
                <a:cs typeface="Times New Roman" pitchFamily="18" charset="0"/>
              </a:rPr>
              <a:t> </a:t>
            </a:r>
            <a:r>
              <a:rPr lang="fr-FR" sz="1600">
                <a:solidFill>
                  <a:srgbClr val="FFFF00"/>
                </a:solidFill>
                <a:latin typeface="Helvetica" pitchFamily="34" charset="0"/>
                <a:cs typeface="Times New Roman" pitchFamily="18" charset="0"/>
              </a:rPr>
              <a:t>: est invent</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 par Andr</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 Jacques Garnerin : le 22 </a:t>
            </a:r>
            <a:r>
              <a:rPr lang="fr-FR" sz="1600">
                <a:solidFill>
                  <a:srgbClr val="FFFF00"/>
                </a:solidFill>
                <a:latin typeface="Calibri" pitchFamily="34" charset="0"/>
                <a:cs typeface="Times New Roman" pitchFamily="18" charset="0"/>
              </a:rPr>
              <a:t> </a:t>
            </a:r>
            <a:r>
              <a:rPr lang="fr-FR" sz="1600">
                <a:solidFill>
                  <a:srgbClr val="FFFF00"/>
                </a:solidFill>
                <a:latin typeface="Helvetica" pitchFamily="34" charset="0"/>
                <a:cs typeface="Times New Roman" pitchFamily="18" charset="0"/>
              </a:rPr>
              <a:t> octobre </a:t>
            </a:r>
            <a:r>
              <a:rPr lang="fr-FR" sz="1600">
                <a:solidFill>
                  <a:srgbClr val="FFFF00"/>
                </a:solidFill>
                <a:latin typeface="Calibri" pitchFamily="34" charset="0"/>
                <a:cs typeface="Times New Roman" pitchFamily="18" charset="0"/>
              </a:rPr>
              <a:t> </a:t>
            </a:r>
            <a:r>
              <a:rPr lang="fr-FR" sz="1600">
                <a:solidFill>
                  <a:srgbClr val="FFFF00"/>
                </a:solidFill>
                <a:latin typeface="Helvetica" pitchFamily="34" charset="0"/>
                <a:cs typeface="Times New Roman" pitchFamily="18" charset="0"/>
              </a:rPr>
              <a:t> 1797 il s</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lance d</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un ballon Parc Monceau </a:t>
            </a:r>
            <a:r>
              <a:rPr lang="fr-FR" sz="1600">
                <a:solidFill>
                  <a:srgbClr val="FFFF00"/>
                </a:solidFill>
                <a:latin typeface="Calibri" pitchFamily="34" charset="0"/>
                <a:cs typeface="Times New Roman" pitchFamily="18" charset="0"/>
              </a:rPr>
              <a:t>à</a:t>
            </a:r>
            <a:r>
              <a:rPr lang="fr-FR" sz="1600">
                <a:solidFill>
                  <a:srgbClr val="FFFF00"/>
                </a:solidFill>
                <a:latin typeface="Helvetica" pitchFamily="34" charset="0"/>
                <a:cs typeface="Times New Roman" pitchFamily="18" charset="0"/>
              </a:rPr>
              <a:t> Paris</a:t>
            </a:r>
            <a:endParaRPr lang="ru-RU" sz="1600">
              <a:solidFill>
                <a:srgbClr val="FFFF00"/>
              </a:solidFill>
              <a:latin typeface="Calibri" pitchFamily="34" charset="0"/>
              <a:cs typeface="Calibri" pitchFamily="34" charset="0"/>
            </a:endParaRPr>
          </a:p>
          <a:p>
            <a:pPr eaLnBrk="0" hangingPunct="0">
              <a:buFontTx/>
              <a:buChar char="•"/>
            </a:pPr>
            <a:r>
              <a:rPr lang="fr-FR" sz="1600">
                <a:solidFill>
                  <a:srgbClr val="FFFF00"/>
                </a:solidFill>
                <a:latin typeface="Helvetica" pitchFamily="34" charset="0"/>
                <a:cs typeface="Times New Roman" pitchFamily="18" charset="0"/>
                <a:hlinkClick r:id="rId6" tooltip="View slide 10 image"/>
              </a:rPr>
              <a:t>6</a:t>
            </a:r>
            <a:r>
              <a:rPr lang="fr-FR" sz="1600">
                <a:solidFill>
                  <a:srgbClr val="FFFF00"/>
                </a:solidFill>
                <a:latin typeface="Calibri" pitchFamily="34" charset="0"/>
                <a:cs typeface="Times New Roman" pitchFamily="18" charset="0"/>
                <a:hlinkClick r:id="rId6" tooltip="View slide 10 image"/>
              </a:rPr>
              <a:t> </a:t>
            </a:r>
            <a:r>
              <a:rPr lang="fr-FR" sz="1600">
                <a:solidFill>
                  <a:srgbClr val="FFFF00"/>
                </a:solidFill>
                <a:latin typeface="Helvetica" pitchFamily="34" charset="0"/>
                <a:cs typeface="Times New Roman" pitchFamily="18" charset="0"/>
              </a:rPr>
              <a:t>La photographie </a:t>
            </a:r>
            <a:r>
              <a:rPr lang="fr-FR" sz="1600">
                <a:solidFill>
                  <a:srgbClr val="FFFF00"/>
                </a:solidFill>
                <a:latin typeface="Calibri" pitchFamily="34" charset="0"/>
                <a:cs typeface="Times New Roman" pitchFamily="18" charset="0"/>
              </a:rPr>
              <a:t> </a:t>
            </a:r>
            <a:r>
              <a:rPr lang="fr-FR" sz="1600">
                <a:solidFill>
                  <a:srgbClr val="FFFF00"/>
                </a:solidFill>
                <a:latin typeface="Helvetica" pitchFamily="34" charset="0"/>
                <a:cs typeface="Times New Roman" pitchFamily="18" charset="0"/>
              </a:rPr>
              <a:t>: Joseph Nic</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phore Ni</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pce fut un pionnier de la photographie et l</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auteur du tout premier clich</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 il obtint, le 28 mai 1816 , la premi</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re photographie, une vue de sa fenêtre, prise depuis sa demeure du Gras </a:t>
            </a:r>
            <a:r>
              <a:rPr lang="fr-FR" sz="1600">
                <a:solidFill>
                  <a:srgbClr val="FFFF00"/>
                </a:solidFill>
                <a:latin typeface="Calibri" pitchFamily="34" charset="0"/>
                <a:cs typeface="Times New Roman" pitchFamily="18" charset="0"/>
              </a:rPr>
              <a:t>à</a:t>
            </a:r>
            <a:r>
              <a:rPr lang="fr-FR" sz="1600">
                <a:solidFill>
                  <a:srgbClr val="FFFF00"/>
                </a:solidFill>
                <a:latin typeface="Helvetica" pitchFamily="34" charset="0"/>
                <a:cs typeface="Times New Roman" pitchFamily="18" charset="0"/>
              </a:rPr>
              <a:t> Saint-Loup-de-Varennes. Nic</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phore Ni</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pce</a:t>
            </a:r>
            <a:endParaRPr lang="ru-RU" sz="1600">
              <a:solidFill>
                <a:srgbClr val="FFFF00"/>
              </a:solidFill>
              <a:latin typeface="Calibri" pitchFamily="34" charset="0"/>
              <a:cs typeface="Calibri" pitchFamily="34" charset="0"/>
            </a:endParaRPr>
          </a:p>
          <a:p>
            <a:pPr eaLnBrk="0" hangingPunct="0">
              <a:buFontTx/>
              <a:buChar char="•"/>
            </a:pPr>
            <a:r>
              <a:rPr lang="fr-FR" sz="1600">
                <a:solidFill>
                  <a:srgbClr val="FFFF00"/>
                </a:solidFill>
                <a:latin typeface="Helvetica" pitchFamily="34" charset="0"/>
                <a:cs typeface="Times New Roman" pitchFamily="18" charset="0"/>
                <a:hlinkClick r:id="rId7" tooltip="View slide 12 image"/>
              </a:rPr>
              <a:t>7</a:t>
            </a:r>
            <a:r>
              <a:rPr lang="fr-FR" sz="1600">
                <a:solidFill>
                  <a:srgbClr val="FFFF00"/>
                </a:solidFill>
                <a:latin typeface="Calibri" pitchFamily="34" charset="0"/>
                <a:cs typeface="Times New Roman" pitchFamily="18" charset="0"/>
                <a:hlinkClick r:id="rId7" tooltip="View slide 12 image"/>
              </a:rPr>
              <a:t> </a:t>
            </a:r>
            <a:r>
              <a:rPr lang="fr-FR" sz="1600">
                <a:solidFill>
                  <a:srgbClr val="FFFF00"/>
                </a:solidFill>
                <a:latin typeface="Helvetica" pitchFamily="34" charset="0"/>
                <a:cs typeface="Times New Roman" pitchFamily="18" charset="0"/>
              </a:rPr>
              <a:t>L</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alphabet pour aveugles </a:t>
            </a:r>
            <a:r>
              <a:rPr lang="fr-FR" sz="1600">
                <a:solidFill>
                  <a:srgbClr val="FFFF00"/>
                </a:solidFill>
                <a:latin typeface="Calibri" pitchFamily="34" charset="0"/>
                <a:cs typeface="Times New Roman" pitchFamily="18" charset="0"/>
              </a:rPr>
              <a:t> </a:t>
            </a:r>
            <a:r>
              <a:rPr lang="fr-FR" sz="1600">
                <a:solidFill>
                  <a:srgbClr val="FFFF00"/>
                </a:solidFill>
                <a:latin typeface="Helvetica" pitchFamily="34" charset="0"/>
                <a:cs typeface="Times New Roman" pitchFamily="18" charset="0"/>
              </a:rPr>
              <a:t>: Louis Braille est l</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inventeur, en 1822 , du syst</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me d</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criture (syst</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me de points en relief) pour personnes atteintes de c</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cit</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 ou malvoyantes.</a:t>
            </a:r>
            <a:endParaRPr lang="ru-RU" sz="1600">
              <a:solidFill>
                <a:srgbClr val="FFFF00"/>
              </a:solidFill>
              <a:latin typeface="Calibri" pitchFamily="34" charset="0"/>
              <a:cs typeface="Calibri" pitchFamily="34" charset="0"/>
            </a:endParaRPr>
          </a:p>
          <a:p>
            <a:pPr eaLnBrk="0" hangingPunct="0">
              <a:buFontTx/>
              <a:buChar char="•"/>
            </a:pPr>
            <a:r>
              <a:rPr lang="fr-FR" sz="1600">
                <a:solidFill>
                  <a:srgbClr val="FFFF00"/>
                </a:solidFill>
                <a:latin typeface="Helvetica" pitchFamily="34" charset="0"/>
                <a:cs typeface="Times New Roman" pitchFamily="18" charset="0"/>
                <a:hlinkClick r:id="rId8" tooltip="View slide 13 image"/>
              </a:rPr>
              <a:t>8</a:t>
            </a:r>
            <a:r>
              <a:rPr lang="fr-FR" sz="1600">
                <a:solidFill>
                  <a:srgbClr val="FFFF00"/>
                </a:solidFill>
                <a:latin typeface="Calibri" pitchFamily="34" charset="0"/>
                <a:cs typeface="Times New Roman" pitchFamily="18" charset="0"/>
                <a:hlinkClick r:id="rId8" tooltip="View slide 13 image"/>
              </a:rPr>
              <a:t> </a:t>
            </a:r>
            <a:r>
              <a:rPr lang="fr-FR" sz="1600">
                <a:solidFill>
                  <a:srgbClr val="FFFF00"/>
                </a:solidFill>
                <a:latin typeface="Helvetica" pitchFamily="34" charset="0"/>
                <a:cs typeface="Times New Roman" pitchFamily="18" charset="0"/>
              </a:rPr>
              <a:t>L</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 </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lectro-aimant </a:t>
            </a:r>
            <a:r>
              <a:rPr lang="fr-FR" sz="1600">
                <a:solidFill>
                  <a:srgbClr val="FFFF00"/>
                </a:solidFill>
                <a:latin typeface="Calibri" pitchFamily="34" charset="0"/>
                <a:cs typeface="Times New Roman" pitchFamily="18" charset="0"/>
              </a:rPr>
              <a:t> </a:t>
            </a:r>
            <a:r>
              <a:rPr lang="fr-FR" sz="1600">
                <a:solidFill>
                  <a:srgbClr val="FFFF00"/>
                </a:solidFill>
                <a:latin typeface="Helvetica" pitchFamily="34" charset="0"/>
                <a:cs typeface="Times New Roman" pitchFamily="18" charset="0"/>
              </a:rPr>
              <a:t>: Invent</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 en 1825 par Fran</a:t>
            </a:r>
            <a:r>
              <a:rPr lang="fr-FR" sz="1600">
                <a:solidFill>
                  <a:srgbClr val="FFFF00"/>
                </a:solidFill>
                <a:latin typeface="Calibri" pitchFamily="34" charset="0"/>
                <a:cs typeface="Times New Roman" pitchFamily="18" charset="0"/>
              </a:rPr>
              <a:t>ç</a:t>
            </a:r>
            <a:r>
              <a:rPr lang="fr-FR" sz="1600">
                <a:solidFill>
                  <a:srgbClr val="FFFF00"/>
                </a:solidFill>
                <a:latin typeface="Helvetica" pitchFamily="34" charset="0"/>
                <a:cs typeface="Times New Roman" pitchFamily="18" charset="0"/>
              </a:rPr>
              <a:t>ois Arago et Andr</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 Marie Amp</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re , ses applications sont nombreuses (moteur </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lectrique, g</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n</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rateur, radio, t</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l</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vision, magn</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tophone, magn</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toscope, disque dur, microscope </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lectronique, machines diverses)</a:t>
            </a:r>
            <a:endParaRPr lang="ru-RU" sz="1600">
              <a:solidFill>
                <a:srgbClr val="FFFF00"/>
              </a:solidFill>
              <a:latin typeface="Calibri" pitchFamily="34" charset="0"/>
              <a:cs typeface="Calibri" pitchFamily="34" charset="0"/>
            </a:endParaRPr>
          </a:p>
          <a:p>
            <a:pPr eaLnBrk="0" hangingPunct="0">
              <a:buFontTx/>
              <a:buChar char="•"/>
            </a:pPr>
            <a:r>
              <a:rPr lang="fr-FR" sz="1600">
                <a:solidFill>
                  <a:srgbClr val="FFFF00"/>
                </a:solidFill>
                <a:latin typeface="Helvetica" pitchFamily="34" charset="0"/>
                <a:cs typeface="Times New Roman" pitchFamily="18" charset="0"/>
                <a:hlinkClick r:id="rId9" tooltip="View slide 14 image"/>
              </a:rPr>
              <a:t>9</a:t>
            </a:r>
            <a:r>
              <a:rPr lang="fr-FR" sz="1600">
                <a:solidFill>
                  <a:srgbClr val="FFFF00"/>
                </a:solidFill>
                <a:latin typeface="Calibri" pitchFamily="34" charset="0"/>
                <a:cs typeface="Times New Roman" pitchFamily="18" charset="0"/>
                <a:hlinkClick r:id="rId9" tooltip="View slide 14 image"/>
              </a:rPr>
              <a:t> </a:t>
            </a:r>
            <a:r>
              <a:rPr lang="fr-FR" sz="1600">
                <a:solidFill>
                  <a:srgbClr val="FFFF00"/>
                </a:solidFill>
                <a:latin typeface="Helvetica" pitchFamily="34" charset="0"/>
                <a:cs typeface="Times New Roman" pitchFamily="18" charset="0"/>
              </a:rPr>
              <a:t>La premi</a:t>
            </a:r>
            <a:r>
              <a:rPr lang="fr-FR" sz="1600">
                <a:solidFill>
                  <a:srgbClr val="FFFF00"/>
                </a:solidFill>
                <a:latin typeface="Calibri" pitchFamily="34" charset="0"/>
                <a:cs typeface="Times New Roman" pitchFamily="18" charset="0"/>
              </a:rPr>
              <a:t>è</a:t>
            </a:r>
            <a:r>
              <a:rPr lang="fr-FR" sz="1600">
                <a:solidFill>
                  <a:srgbClr val="FFFF00"/>
                </a:solidFill>
                <a:latin typeface="Helvetica" pitchFamily="34" charset="0"/>
                <a:cs typeface="Times New Roman" pitchFamily="18" charset="0"/>
              </a:rPr>
              <a:t>re machine </a:t>
            </a:r>
            <a:r>
              <a:rPr lang="fr-FR" sz="1600">
                <a:solidFill>
                  <a:srgbClr val="FFFF00"/>
                </a:solidFill>
                <a:latin typeface="Calibri" pitchFamily="34" charset="0"/>
                <a:cs typeface="Times New Roman" pitchFamily="18" charset="0"/>
              </a:rPr>
              <a:t>à</a:t>
            </a:r>
            <a:r>
              <a:rPr lang="fr-FR" sz="1600">
                <a:solidFill>
                  <a:srgbClr val="FFFF00"/>
                </a:solidFill>
                <a:latin typeface="Helvetica" pitchFamily="34" charset="0"/>
                <a:cs typeface="Times New Roman" pitchFamily="18" charset="0"/>
              </a:rPr>
              <a:t> coudre r</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ellement fonctionnelle est attribu</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e </a:t>
            </a:r>
            <a:r>
              <a:rPr lang="fr-FR" sz="1600">
                <a:solidFill>
                  <a:srgbClr val="FFFF00"/>
                </a:solidFill>
                <a:latin typeface="Calibri" pitchFamily="34" charset="0"/>
                <a:cs typeface="Times New Roman" pitchFamily="18" charset="0"/>
              </a:rPr>
              <a:t>à</a:t>
            </a:r>
            <a:r>
              <a:rPr lang="fr-FR" sz="1600">
                <a:solidFill>
                  <a:srgbClr val="FFFF00"/>
                </a:solidFill>
                <a:latin typeface="Helvetica" pitchFamily="34" charset="0"/>
                <a:cs typeface="Times New Roman" pitchFamily="18" charset="0"/>
              </a:rPr>
              <a:t> Barth</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lemy Thimonnier , tailleur fran</a:t>
            </a:r>
            <a:r>
              <a:rPr lang="fr-FR" sz="1600">
                <a:solidFill>
                  <a:srgbClr val="FFFF00"/>
                </a:solidFill>
                <a:latin typeface="Calibri" pitchFamily="34" charset="0"/>
                <a:cs typeface="Times New Roman" pitchFamily="18" charset="0"/>
              </a:rPr>
              <a:t>ç</a:t>
            </a:r>
            <a:r>
              <a:rPr lang="fr-FR" sz="1600">
                <a:solidFill>
                  <a:srgbClr val="FFFF00"/>
                </a:solidFill>
                <a:latin typeface="Helvetica" pitchFamily="34" charset="0"/>
                <a:cs typeface="Times New Roman" pitchFamily="18" charset="0"/>
              </a:rPr>
              <a:t>ais d</a:t>
            </a:r>
            <a:r>
              <a:rPr lang="fr-FR" sz="1600">
                <a:solidFill>
                  <a:srgbClr val="FFFF00"/>
                </a:solidFill>
                <a:latin typeface="Calibri" pitchFamily="34" charset="0"/>
                <a:cs typeface="Times New Roman" pitchFamily="18" charset="0"/>
              </a:rPr>
              <a:t>’</a:t>
            </a:r>
            <a:r>
              <a:rPr lang="fr-FR" sz="1600">
                <a:solidFill>
                  <a:srgbClr val="FFFF00"/>
                </a:solidFill>
                <a:latin typeface="Helvetica" pitchFamily="34" charset="0"/>
                <a:cs typeface="Times New Roman" pitchFamily="18" charset="0"/>
              </a:rPr>
              <a:t>Amplepuis (Rhône), qui en d</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posa le brevet en 1830 Barth</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l</a:t>
            </a:r>
            <a:r>
              <a:rPr lang="fr-FR" sz="1600">
                <a:solidFill>
                  <a:srgbClr val="FFFF00"/>
                </a:solidFill>
                <a:latin typeface="Calibri" pitchFamily="34" charset="0"/>
                <a:cs typeface="Times New Roman" pitchFamily="18" charset="0"/>
              </a:rPr>
              <a:t>é</a:t>
            </a:r>
            <a:r>
              <a:rPr lang="fr-FR" sz="1600">
                <a:solidFill>
                  <a:srgbClr val="FFFF00"/>
                </a:solidFill>
                <a:latin typeface="Helvetica" pitchFamily="34" charset="0"/>
                <a:cs typeface="Times New Roman" pitchFamily="18" charset="0"/>
              </a:rPr>
              <a:t>my Thimonnier</a:t>
            </a:r>
            <a:endParaRPr lang="ru-RU" sz="1600">
              <a:solidFill>
                <a:srgbClr val="FFFF00"/>
              </a:solidFill>
            </a:endParaRPr>
          </a:p>
          <a:p>
            <a:pPr eaLnBrk="0" hangingPunct="0"/>
            <a:endParaRPr lang="ru-RU" sz="1600">
              <a:solidFill>
                <a:srgbClr val="FFFF00"/>
              </a:solidFill>
            </a:endParaRPr>
          </a:p>
        </p:txBody>
      </p:sp>
      <p:sp>
        <p:nvSpPr>
          <p:cNvPr id="23554" name="TextBox 2"/>
          <p:cNvSpPr txBox="1">
            <a:spLocks noChangeArrowheads="1"/>
          </p:cNvSpPr>
          <p:nvPr/>
        </p:nvSpPr>
        <p:spPr bwMode="auto">
          <a:xfrm>
            <a:off x="357188" y="142875"/>
            <a:ext cx="8786812" cy="584200"/>
          </a:xfrm>
          <a:prstGeom prst="rect">
            <a:avLst/>
          </a:prstGeom>
          <a:noFill/>
          <a:ln w="9525">
            <a:noFill/>
            <a:miter lim="800000"/>
            <a:headEnd/>
            <a:tailEnd/>
          </a:ln>
        </p:spPr>
        <p:txBody>
          <a:bodyPr>
            <a:spAutoFit/>
          </a:bodyPr>
          <a:lstStyle/>
          <a:p>
            <a:r>
              <a:rPr lang="en-US" sz="3200">
                <a:latin typeface="Rockwell" pitchFamily="18" charset="0"/>
              </a:rPr>
              <a:t>Leurs noms sont connus dans le monde entier</a:t>
            </a:r>
            <a:endParaRPr lang="ru-RU" sz="3200">
              <a:latin typeface="Cambri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176</TotalTime>
  <Words>939</Words>
  <Application>Microsoft Office PowerPoint</Application>
  <PresentationFormat>Экран (4:3)</PresentationFormat>
  <Paragraphs>86</Paragraphs>
  <Slides>13</Slides>
  <Notes>1</Notes>
  <HiddenSlides>2</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Литейная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Учитель</dc:creator>
  <cp:lastModifiedBy>Учитель</cp:lastModifiedBy>
  <cp:revision>54</cp:revision>
  <dcterms:created xsi:type="dcterms:W3CDTF">2015-04-16T06:12:57Z</dcterms:created>
  <dcterms:modified xsi:type="dcterms:W3CDTF">2015-05-06T11:21:40Z</dcterms:modified>
</cp:coreProperties>
</file>