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7" r:id="rId2"/>
    <p:sldId id="268" r:id="rId3"/>
    <p:sldId id="256" r:id="rId4"/>
    <p:sldId id="257" r:id="rId5"/>
    <p:sldId id="260" r:id="rId6"/>
    <p:sldId id="262" r:id="rId7"/>
    <p:sldId id="261" r:id="rId8"/>
    <p:sldId id="259" r:id="rId9"/>
    <p:sldId id="266" r:id="rId10"/>
    <p:sldId id="269" r:id="rId11"/>
    <p:sldId id="274" r:id="rId12"/>
    <p:sldId id="267" r:id="rId13"/>
    <p:sldId id="265" r:id="rId14"/>
    <p:sldId id="270" r:id="rId15"/>
    <p:sldId id="263" r:id="rId16"/>
    <p:sldId id="264" r:id="rId17"/>
    <p:sldId id="272" r:id="rId18"/>
    <p:sldId id="271" r:id="rId19"/>
    <p:sldId id="273" r:id="rId20"/>
    <p:sldId id="276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FC34B-8181-4FA1-8F6A-F734EDE68801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155B0-935F-4D25-B41E-381F198D7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38B1E56-B5C9-469E-A764-E3C7C473E3F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BEDE80F-FEFD-4AA7-98B0-809F5D1731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7786742" cy="92596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Урок русского языка в 6 классе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850064"/>
            <a:ext cx="7786742" cy="500793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Культура речи.</a:t>
            </a:r>
          </a:p>
          <a:p>
            <a:pPr algn="ctr"/>
            <a:r>
              <a:rPr lang="ru-RU" sz="4000" dirty="0" smtClean="0"/>
              <a:t>Правильное употребление имён прилагательных.</a:t>
            </a:r>
          </a:p>
          <a:p>
            <a:pPr algn="ctr"/>
            <a:endParaRPr lang="ru-RU" sz="4000" dirty="0" smtClean="0"/>
          </a:p>
          <a:p>
            <a:pPr algn="just"/>
            <a:r>
              <a:rPr lang="ru-RU" sz="1800" dirty="0" smtClean="0"/>
              <a:t>                                                               Подготовила: учитель русского языка</a:t>
            </a:r>
          </a:p>
          <a:p>
            <a:pPr algn="just"/>
            <a:r>
              <a:rPr lang="ru-RU" sz="1800" dirty="0" smtClean="0"/>
              <a:t>                                                               и литературы Ильченко Е. М.</a:t>
            </a:r>
          </a:p>
          <a:p>
            <a:pPr algn="just"/>
            <a:r>
              <a:rPr lang="ru-RU" sz="1800" dirty="0" smtClean="0"/>
              <a:t>                                                               МОУ СОШ №3 с. Китаевского</a:t>
            </a:r>
          </a:p>
          <a:p>
            <a:pPr algn="just"/>
            <a:r>
              <a:rPr lang="ru-RU" sz="1800" dirty="0" smtClean="0"/>
              <a:t> </a:t>
            </a:r>
            <a:r>
              <a:rPr lang="ru-RU" sz="1800" dirty="0" smtClean="0"/>
              <a:t>                                                              Новоселицкого района</a:t>
            </a:r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7929618" cy="6572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5"/>
                </a:solidFill>
              </a:rPr>
              <a:t>Упр. </a:t>
            </a: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№320        </a:t>
            </a:r>
            <a:r>
              <a:rPr lang="ru-RU" b="1" dirty="0" err="1" smtClean="0"/>
              <a:t>кУхонный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мУскулИстый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кружковОй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ку</a:t>
            </a:r>
            <a:r>
              <a:rPr lang="en-US" b="1" dirty="0" smtClean="0"/>
              <a:t>[</a:t>
            </a:r>
            <a:r>
              <a:rPr lang="ru-RU" b="1" dirty="0" smtClean="0"/>
              <a:t>п</a:t>
            </a:r>
            <a:r>
              <a:rPr lang="en-US" b="1" dirty="0" smtClean="0"/>
              <a:t>’</a:t>
            </a:r>
            <a:r>
              <a:rPr lang="ru-RU" b="1" dirty="0" smtClean="0"/>
              <a:t>э</a:t>
            </a:r>
            <a:r>
              <a:rPr lang="en-US" b="1" dirty="0" smtClean="0"/>
              <a:t>]</a:t>
            </a:r>
            <a:r>
              <a:rPr lang="ru-RU" b="1" dirty="0" err="1" smtClean="0"/>
              <a:t>йный</a:t>
            </a:r>
            <a:r>
              <a:rPr lang="ru-RU" b="1" dirty="0" smtClean="0"/>
              <a:t>, но </a:t>
            </a:r>
            <a:r>
              <a:rPr lang="ru-RU" b="1" dirty="0" err="1" smtClean="0"/>
              <a:t>ку</a:t>
            </a:r>
            <a:r>
              <a:rPr lang="en-US" b="1" dirty="0" smtClean="0"/>
              <a:t>[</a:t>
            </a:r>
            <a:r>
              <a:rPr lang="ru-RU" b="1" dirty="0" err="1" smtClean="0"/>
              <a:t>пэ</a:t>
            </a:r>
            <a:r>
              <a:rPr lang="en-US" b="1" dirty="0" smtClean="0"/>
              <a:t>]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нУжно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слИвовый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грУшевый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двоЮродный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зубчАтый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красИвейший</a:t>
            </a:r>
            <a:endParaRPr lang="ru-RU" b="1" dirty="0" smtClean="0"/>
          </a:p>
          <a:p>
            <a:pPr algn="ctr">
              <a:buNone/>
            </a:pPr>
            <a:r>
              <a:rPr lang="ru-RU" b="1" dirty="0" err="1" smtClean="0"/>
              <a:t>ску</a:t>
            </a:r>
            <a:r>
              <a:rPr lang="en-US" b="1" dirty="0" smtClean="0"/>
              <a:t>[</a:t>
            </a:r>
            <a:r>
              <a:rPr lang="ru-RU" b="1" dirty="0" err="1" smtClean="0"/>
              <a:t>шн</a:t>
            </a:r>
            <a:r>
              <a:rPr lang="en-US" b="1" dirty="0" smtClean="0"/>
              <a:t>]</a:t>
            </a:r>
            <a:r>
              <a:rPr lang="ru-RU" b="1" dirty="0" err="1" smtClean="0"/>
              <a:t>ый</a:t>
            </a:r>
            <a:endParaRPr lang="ru-RU" b="1" dirty="0" smtClean="0"/>
          </a:p>
          <a:p>
            <a:pPr algn="ctr">
              <a:buNone/>
            </a:pPr>
            <a:r>
              <a:rPr lang="en-US" b="1" dirty="0" smtClean="0"/>
              <a:t>[</a:t>
            </a:r>
            <a:r>
              <a:rPr lang="ru-RU" b="1" dirty="0" err="1" smtClean="0"/>
              <a:t>щы</a:t>
            </a:r>
            <a:r>
              <a:rPr lang="ru-RU" b="1" dirty="0" smtClean="0"/>
              <a:t> </a:t>
            </a:r>
            <a:r>
              <a:rPr lang="ru-RU" b="1" dirty="0" err="1" smtClean="0"/>
              <a:t>сь</a:t>
            </a:r>
            <a:r>
              <a:rPr lang="ru-RU" b="1" dirty="0" smtClean="0"/>
              <a:t> ль вый</a:t>
            </a:r>
            <a:r>
              <a:rPr lang="en-US" b="1" dirty="0" smtClean="0"/>
              <a:t>]</a:t>
            </a:r>
            <a:endParaRPr lang="ru-RU" b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790712" cy="164305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5"/>
                </a:solidFill>
              </a:rPr>
              <a:t> В каком слове верно выделена буква, обозначающая ударный гласный звук? </a:t>
            </a:r>
            <a:endParaRPr lang="ru-RU" sz="3200" b="1" dirty="0">
              <a:solidFill>
                <a:schemeClr val="accent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3116"/>
            <a:ext cx="7933588" cy="34290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r>
              <a:rPr lang="ru-RU" sz="4400" b="1" dirty="0" smtClean="0"/>
              <a:t>1) </a:t>
            </a:r>
            <a:r>
              <a:rPr lang="ru-RU" sz="4400" b="1" dirty="0" err="1" smtClean="0"/>
              <a:t>вклЮчат</a:t>
            </a:r>
            <a:endParaRPr lang="ru-RU" sz="4400" b="1" dirty="0" smtClean="0"/>
          </a:p>
          <a:p>
            <a:pPr algn="ctr">
              <a:buNone/>
            </a:pPr>
            <a:r>
              <a:rPr lang="ru-RU" sz="4400" b="1" dirty="0" smtClean="0"/>
              <a:t>2) </a:t>
            </a:r>
            <a:r>
              <a:rPr lang="ru-RU" sz="4400" b="1" dirty="0" err="1" smtClean="0"/>
              <a:t>квартАл</a:t>
            </a:r>
            <a:endParaRPr lang="ru-RU" sz="4400" b="1" dirty="0" smtClean="0"/>
          </a:p>
          <a:p>
            <a:pPr algn="ctr">
              <a:buNone/>
            </a:pPr>
            <a:r>
              <a:rPr lang="ru-RU" sz="4400" b="1" dirty="0" smtClean="0"/>
              <a:t>3) </a:t>
            </a:r>
            <a:r>
              <a:rPr lang="ru-RU" sz="4400" b="1" dirty="0" err="1" smtClean="0"/>
              <a:t>донИзу</a:t>
            </a:r>
            <a:endParaRPr lang="ru-RU" sz="4400" b="1" dirty="0" smtClean="0"/>
          </a:p>
          <a:p>
            <a:pPr algn="ctr">
              <a:buNone/>
            </a:pPr>
            <a:r>
              <a:rPr lang="ru-RU" sz="4400" b="1" dirty="0" smtClean="0"/>
              <a:t>4) </a:t>
            </a:r>
            <a:r>
              <a:rPr lang="ru-RU" sz="4400" b="1" dirty="0" err="1" smtClean="0"/>
              <a:t>послалА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142976" y="285728"/>
            <a:ext cx="7858180" cy="85725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/>
              <a:t>Грамматические</a:t>
            </a:r>
            <a:r>
              <a:rPr sz="4400" b="1" dirty="0" smtClean="0"/>
              <a:t> </a:t>
            </a:r>
            <a:r>
              <a:rPr lang="ru-RU" sz="4400" b="1" dirty="0" smtClean="0"/>
              <a:t> нормы</a:t>
            </a:r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1071538" y="3214686"/>
            <a:ext cx="3786214" cy="1643074"/>
          </a:xfrm>
          <a:prstGeom prst="actionButtonBlan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Морфологические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(формообразование, словоизменение)</a:t>
            </a:r>
          </a:p>
        </p:txBody>
      </p:sp>
      <p:sp>
        <p:nvSpPr>
          <p:cNvPr id="6" name="Стрелка вниз 5"/>
          <p:cNvSpPr/>
          <p:nvPr/>
        </p:nvSpPr>
        <p:spPr>
          <a:xfrm rot="1093748">
            <a:off x="2554459" y="1084114"/>
            <a:ext cx="451811" cy="2295407"/>
          </a:xfrm>
          <a:prstGeom prst="downArrow">
            <a:avLst>
              <a:gd name="adj1" fmla="val 50000"/>
              <a:gd name="adj2" fmla="val 81841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20490104">
            <a:off x="6626719" y="908516"/>
            <a:ext cx="519810" cy="3140276"/>
          </a:xfrm>
          <a:prstGeom prst="downArrow">
            <a:avLst>
              <a:gd name="adj1" fmla="val 45224"/>
              <a:gd name="adj2" fmla="val 10253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auto">
          <a:xfrm>
            <a:off x="5143504" y="4149724"/>
            <a:ext cx="3786214" cy="1350977"/>
          </a:xfrm>
          <a:prstGeom prst="bevel">
            <a:avLst>
              <a:gd name="adj" fmla="val 5824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800" b="1" dirty="0"/>
              <a:t>Синтаксические</a:t>
            </a:r>
          </a:p>
          <a:p>
            <a:pPr algn="ctr"/>
            <a:r>
              <a:rPr lang="ru-RU" b="1" dirty="0"/>
              <a:t>(построение словосочетаний и предложений)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715304" cy="150019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600" b="1" i="1" dirty="0" smtClean="0">
                <a:solidFill>
                  <a:schemeClr val="accent5"/>
                </a:solidFill>
              </a:rPr>
              <a:t>Трудные случаи употребления 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3600" b="1" i="1" dirty="0" smtClean="0">
                <a:solidFill>
                  <a:schemeClr val="accent5"/>
                </a:solidFill>
              </a:rPr>
              <a:t>форм имен прилагательных</a:t>
            </a:r>
          </a:p>
        </p:txBody>
      </p:sp>
      <p:graphicFrame>
        <p:nvGraphicFramePr>
          <p:cNvPr id="15390" name="Group 30"/>
          <p:cNvGraphicFramePr>
            <a:graphicFrameLocks noGrp="1"/>
          </p:cNvGraphicFramePr>
          <p:nvPr/>
        </p:nvGraphicFramePr>
        <p:xfrm>
          <a:off x="1214414" y="2500306"/>
          <a:ext cx="7318398" cy="4179253"/>
        </p:xfrm>
        <a:graphic>
          <a:graphicData uri="http://schemas.openxmlformats.org/drawingml/2006/table">
            <a:tbl>
              <a:tblPr/>
              <a:tblGrid>
                <a:gridCol w="1902442"/>
                <a:gridCol w="2352099"/>
                <a:gridCol w="3063857"/>
              </a:tblGrid>
              <a:tr h="978853">
                <a:tc>
                  <a:txBody>
                    <a:bodyPr/>
                    <a:lstStyle/>
                    <a:p>
                      <a:pPr marL="36513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latin typeface="Arial" charset="0"/>
                        </a:rPr>
                        <a:t>Положительная степень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latin typeface="Arial" charset="0"/>
                        </a:rPr>
                        <a:t>Сравнительная степень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latin typeface="Arial" charset="0"/>
                        </a:rPr>
                        <a:t>Превосходная степень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1675">
                <a:tc>
                  <a:txBody>
                    <a:bodyPr/>
                    <a:lstStyle/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Сладкий</a:t>
                      </a: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хороший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Слаще</a:t>
                      </a: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Более (менее) сладкий</a:t>
                      </a: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лучше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Сладчайший</a:t>
                      </a: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Наисладчайший</a:t>
                      </a: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Наименее (наиболее) сладкий</a:t>
                      </a: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Лучший, самый лучший</a:t>
                      </a:r>
                    </a:p>
                    <a:p>
                      <a:pPr marL="3651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36841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Укажите пример с ошибкой в образовании формы слова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285992"/>
            <a:ext cx="7929618" cy="3962408"/>
          </a:xfrm>
        </p:spPr>
        <p:txBody>
          <a:bodyPr/>
          <a:lstStyle/>
          <a:p>
            <a:pPr marL="596646" indent="-514350">
              <a:buNone/>
            </a:pPr>
            <a:r>
              <a:rPr lang="ru-RU" sz="4400" dirty="0" smtClean="0">
                <a:solidFill>
                  <a:schemeClr val="accent5"/>
                </a:solidFill>
              </a:rPr>
              <a:t>1) по </a:t>
            </a:r>
            <a:r>
              <a:rPr lang="ru-RU" sz="4400" dirty="0" err="1" smtClean="0">
                <a:solidFill>
                  <a:schemeClr val="accent5"/>
                </a:solidFill>
              </a:rPr>
              <a:t>ихнему</a:t>
            </a:r>
            <a:r>
              <a:rPr lang="ru-RU" sz="4400" dirty="0" smtClean="0">
                <a:solidFill>
                  <a:schemeClr val="accent5"/>
                </a:solidFill>
              </a:rPr>
              <a:t> желанию</a:t>
            </a:r>
          </a:p>
          <a:p>
            <a:pPr marL="596646" indent="-514350">
              <a:buNone/>
            </a:pPr>
            <a:r>
              <a:rPr lang="ru-RU" sz="4400" dirty="0" smtClean="0">
                <a:solidFill>
                  <a:schemeClr val="accent5"/>
                </a:solidFill>
              </a:rPr>
              <a:t>2) в две тысячи пятом году </a:t>
            </a:r>
          </a:p>
          <a:p>
            <a:pPr marL="596646" indent="-514350">
              <a:buNone/>
            </a:pPr>
            <a:r>
              <a:rPr lang="ru-RU" sz="4400" dirty="0" smtClean="0">
                <a:solidFill>
                  <a:schemeClr val="accent5"/>
                </a:solidFill>
              </a:rPr>
              <a:t>3) красивейший пейзаж</a:t>
            </a:r>
          </a:p>
          <a:p>
            <a:pPr marL="596646" indent="-514350">
              <a:buNone/>
            </a:pPr>
            <a:r>
              <a:rPr lang="ru-RU" sz="4400" dirty="0" smtClean="0">
                <a:solidFill>
                  <a:schemeClr val="accent5"/>
                </a:solidFill>
              </a:rPr>
              <a:t>4) прополощи бельё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357166"/>
            <a:ext cx="8001056" cy="61436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800" b="1" i="1" dirty="0" smtClean="0">
                <a:solidFill>
                  <a:schemeClr val="accent5"/>
                </a:solidFill>
              </a:rPr>
              <a:t>Лексико-фразеологические нормы</a:t>
            </a:r>
            <a:r>
              <a:rPr lang="ru-RU" sz="4800" dirty="0" smtClean="0">
                <a:solidFill>
                  <a:schemeClr val="accent5"/>
                </a:solidFill>
              </a:rPr>
              <a:t> </a:t>
            </a:r>
            <a:r>
              <a:rPr lang="ru-RU" sz="4800" dirty="0" smtClean="0"/>
              <a:t>–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sz="4000" dirty="0" smtClean="0"/>
              <a:t>нормы употребления слов и фразеологизмов в свойственном им лексическом значении и нормы сочетания слов и фразеологизмов с другими словами в предложении.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783832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5"/>
                </a:solidFill>
              </a:rPr>
              <a:t/>
            </a:r>
            <a:br>
              <a:rPr lang="ru-RU" b="1" i="1" dirty="0" smtClean="0">
                <a:solidFill>
                  <a:schemeClr val="accent5"/>
                </a:solidFill>
              </a:rPr>
            </a:br>
            <a:r>
              <a:rPr lang="ru-RU" b="1" i="1" dirty="0" smtClean="0">
                <a:solidFill>
                  <a:schemeClr val="accent5"/>
                </a:solidFill>
              </a:rPr>
              <a:t>Фразеология</a:t>
            </a:r>
            <a:r>
              <a:rPr lang="ru-RU" dirty="0" smtClean="0">
                <a:solidFill>
                  <a:schemeClr val="accent5"/>
                </a:solidFill>
              </a:rPr>
              <a:t> – </a:t>
            </a:r>
            <a:r>
              <a:rPr lang="ru-RU" dirty="0" smtClean="0">
                <a:solidFill>
                  <a:schemeClr val="tx1"/>
                </a:solidFill>
              </a:rPr>
              <a:t>раздел науки о языке, изучающий устойчивые сочетания слов.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500306"/>
            <a:ext cx="7719274" cy="3748094"/>
          </a:xfrm>
        </p:spPr>
        <p:txBody>
          <a:bodyPr/>
          <a:lstStyle/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sz="3600" b="1" i="1" dirty="0" smtClean="0">
                <a:solidFill>
                  <a:schemeClr val="accent5"/>
                </a:solidFill>
              </a:rPr>
              <a:t>Фразеологизм</a:t>
            </a:r>
            <a:r>
              <a:rPr lang="ru-RU" sz="3600" dirty="0" smtClean="0">
                <a:solidFill>
                  <a:schemeClr val="accent5"/>
                </a:solidFill>
              </a:rPr>
              <a:t> – </a:t>
            </a:r>
            <a:r>
              <a:rPr lang="ru-RU" sz="3600" dirty="0" smtClean="0"/>
              <a:t>лексически неделимое, устойчивое в своем составе и структуре, целостное по значению словосочетание.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071538" y="163513"/>
            <a:ext cx="7786742" cy="6551635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/>
                </a:solidFill>
              </a:rPr>
              <a:t>В каком предложении вместо слова  ЦЕЛЫЙ нужно употребить ЦЕЛОСТНЫЙ?</a:t>
            </a:r>
          </a:p>
          <a:p>
            <a:pPr algn="ctr">
              <a:buNone/>
            </a:pPr>
            <a:endParaRPr lang="ru-RU" b="1" dirty="0" smtClean="0">
              <a:solidFill>
                <a:schemeClr val="accent5"/>
              </a:solidFill>
            </a:endParaRPr>
          </a:p>
          <a:p>
            <a:pPr>
              <a:buFontTx/>
              <a:buAutoNum type="arabicParenR"/>
            </a:pPr>
            <a:r>
              <a:rPr lang="ru-RU" b="1" dirty="0" smtClean="0">
                <a:solidFill>
                  <a:schemeClr val="accent5"/>
                </a:solidFill>
              </a:rPr>
              <a:t>Необходимо иметь целое представление о мире.</a:t>
            </a:r>
          </a:p>
          <a:p>
            <a:pPr>
              <a:buFontTx/>
              <a:buAutoNum type="arabicParenR"/>
            </a:pPr>
            <a:r>
              <a:rPr lang="ru-RU" b="1" dirty="0" smtClean="0">
                <a:solidFill>
                  <a:schemeClr val="accent5"/>
                </a:solidFill>
              </a:rPr>
              <a:t>Целые стаи птиц совершают ежегодную миграцию.</a:t>
            </a:r>
          </a:p>
          <a:p>
            <a:pPr>
              <a:buFontTx/>
              <a:buAutoNum type="arabicParenR"/>
            </a:pPr>
            <a:r>
              <a:rPr lang="ru-RU" b="1" dirty="0" smtClean="0">
                <a:solidFill>
                  <a:schemeClr val="accent5"/>
                </a:solidFill>
              </a:rPr>
              <a:t>Он вернулся с войны целый и невредимый.</a:t>
            </a:r>
          </a:p>
          <a:p>
            <a:pPr>
              <a:buFontTx/>
              <a:buAutoNum type="arabicParenR"/>
            </a:pPr>
            <a:r>
              <a:rPr lang="ru-RU" b="1" dirty="0" smtClean="0">
                <a:solidFill>
                  <a:schemeClr val="accent5"/>
                </a:solidFill>
              </a:rPr>
              <a:t>Я был готов любить целый мир.</a:t>
            </a:r>
          </a:p>
          <a:p>
            <a:endParaRPr lang="ru-RU" sz="3500" b="1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2000"/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43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2000"/>
                                        <p:tgtEl>
                                          <p:spTgt spid="43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430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63513"/>
            <a:ext cx="8001056" cy="626588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5"/>
                </a:solidFill>
              </a:rPr>
              <a:t> В каком предложении вместо слова  НЕТЕРПИМЫЙ нужно употребить НЕСТЕРПИМЫЙ?</a:t>
            </a:r>
          </a:p>
          <a:p>
            <a:pPr algn="ctr">
              <a:buNone/>
            </a:pPr>
            <a:endParaRPr lang="ru-RU" sz="2800" b="1" dirty="0" smtClean="0">
              <a:solidFill>
                <a:schemeClr val="accent5"/>
              </a:solidFill>
            </a:endParaRPr>
          </a:p>
          <a:p>
            <a:pPr>
              <a:buFontTx/>
              <a:buAutoNum type="arabicParenR"/>
            </a:pPr>
            <a:r>
              <a:rPr lang="ru-RU" sz="2800" b="1" dirty="0" smtClean="0">
                <a:solidFill>
                  <a:schemeClr val="accent5"/>
                </a:solidFill>
              </a:rPr>
              <a:t>Несколько раз в день он начищал свои сапоги до НЕТЕРПИМОГО блеска.</a:t>
            </a:r>
          </a:p>
          <a:p>
            <a:pPr>
              <a:buFontTx/>
              <a:buAutoNum type="arabicParenR"/>
            </a:pPr>
            <a:r>
              <a:rPr lang="ru-RU" sz="2800" b="1" dirty="0" smtClean="0">
                <a:solidFill>
                  <a:schemeClr val="accent5"/>
                </a:solidFill>
              </a:rPr>
              <a:t>НЕТЕРПИМОЕ отношение к окружающим мешает совместной работе в коллективе.</a:t>
            </a:r>
          </a:p>
          <a:p>
            <a:pPr>
              <a:buFontTx/>
              <a:buAutoNum type="arabicParenR"/>
            </a:pPr>
            <a:r>
              <a:rPr lang="ru-RU" sz="2800" b="1" dirty="0" smtClean="0">
                <a:solidFill>
                  <a:schemeClr val="accent5"/>
                </a:solidFill>
              </a:rPr>
              <a:t>Вечно раздраженная, НЕТЕРПИМАЯ к слабостям других людей, Людмила постоянно провоцировала конфликты.</a:t>
            </a:r>
          </a:p>
          <a:p>
            <a:pPr>
              <a:buFontTx/>
              <a:buAutoNum type="arabicParenR"/>
            </a:pPr>
            <a:r>
              <a:rPr lang="ru-RU" sz="2800" b="1" dirty="0" smtClean="0">
                <a:solidFill>
                  <a:schemeClr val="accent5"/>
                </a:solidFill>
              </a:rPr>
              <a:t>НЕТЕРПИМЫЙ к чужим мнениям, Алексеев с трудом шел на компромисс.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2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20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357166"/>
            <a:ext cx="7858148" cy="557216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800" b="1" i="1" dirty="0" smtClean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ru-RU" sz="4800" b="1" i="1" dirty="0" smtClean="0">
                <a:solidFill>
                  <a:schemeClr val="accent5"/>
                </a:solidFill>
              </a:rPr>
              <a:t>  Паронимы</a:t>
            </a:r>
            <a:r>
              <a:rPr lang="ru-RU" sz="4800" b="1" dirty="0" smtClean="0">
                <a:solidFill>
                  <a:schemeClr val="accent5"/>
                </a:solidFill>
              </a:rPr>
              <a:t> </a:t>
            </a:r>
            <a:r>
              <a:rPr lang="ru-RU" sz="4000" b="1" dirty="0" smtClean="0"/>
              <a:t>– </a:t>
            </a:r>
          </a:p>
          <a:p>
            <a:pPr>
              <a:buNone/>
            </a:pPr>
            <a:r>
              <a:rPr lang="ru-RU" sz="4000" b="1" dirty="0" smtClean="0"/>
              <a:t>   однокоренные слова, близкие по звучанию, но разные по значению или частично совпадающие в своем значении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929618" cy="635798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4000" dirty="0" smtClean="0">
                <a:solidFill>
                  <a:schemeClr val="accent5"/>
                </a:solidFill>
              </a:rPr>
              <a:t>      </a:t>
            </a:r>
            <a:r>
              <a:rPr lang="ru-RU" sz="4000" i="1" dirty="0" smtClean="0">
                <a:solidFill>
                  <a:schemeClr val="accent5"/>
                </a:solidFill>
              </a:rPr>
              <a:t>Казалось бы, нет ничего естественнее и проще, чем разговаривать с кем-то. Однако наш повседневный быт даёт немало примеров тому, что общаться мы иногда не умеем или делаем это недостаточно хорошо.</a:t>
            </a:r>
          </a:p>
          <a:p>
            <a:pPr algn="just">
              <a:buNone/>
            </a:pPr>
            <a:endParaRPr lang="ru-RU" sz="4000" dirty="0" smtClean="0">
              <a:solidFill>
                <a:schemeClr val="accent5"/>
              </a:solidFill>
            </a:endParaRPr>
          </a:p>
          <a:p>
            <a:pPr algn="just">
              <a:buNone/>
            </a:pPr>
            <a:r>
              <a:rPr lang="ru-RU" sz="4000" i="1" dirty="0" smtClean="0">
                <a:solidFill>
                  <a:schemeClr val="accent5"/>
                </a:solidFill>
              </a:rPr>
              <a:t>                           Н. Формановская</a:t>
            </a:r>
            <a:endParaRPr lang="ru-RU" sz="4000" i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/>
                </a:solidFill>
              </a:rPr>
              <a:t>Домашнее задание: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8072462" cy="48006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1.Материал учебника (читать, выучить определения).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2. Упр.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№326,  №324.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3. Орфографический минимум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№328.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868346"/>
          </a:xfrm>
        </p:spPr>
        <p:txBody>
          <a:bodyPr/>
          <a:lstStyle/>
          <a:p>
            <a:pPr algn="ctr"/>
            <a:r>
              <a:rPr lang="ru-RU" b="1" dirty="0" smtClean="0"/>
              <a:t>РЕФЛЕКСИЯ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142984"/>
            <a:ext cx="7858180" cy="557216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3800" b="1" dirty="0" smtClean="0"/>
              <a:t>    </a:t>
            </a:r>
          </a:p>
          <a:p>
            <a:pPr>
              <a:buNone/>
            </a:pPr>
            <a:r>
              <a:rPr lang="ru-RU" sz="8000" b="1" smtClean="0"/>
              <a:t>    </a:t>
            </a:r>
            <a:r>
              <a:rPr lang="ru-RU" sz="8000" b="1" dirty="0" smtClean="0"/>
              <a:t>1.На уроке я работал                           активно / пассивно </a:t>
            </a:r>
          </a:p>
          <a:p>
            <a:pPr>
              <a:buNone/>
            </a:pPr>
            <a:r>
              <a:rPr lang="ru-RU" sz="8000" b="1" dirty="0" smtClean="0"/>
              <a:t/>
            </a:r>
            <a:br>
              <a:rPr lang="ru-RU" sz="8000" b="1" dirty="0" smtClean="0"/>
            </a:br>
            <a:r>
              <a:rPr lang="ru-RU" sz="8000" b="1" dirty="0" smtClean="0"/>
              <a:t>2.Своей работой на уроке я         доволен / не доволен               </a:t>
            </a:r>
          </a:p>
          <a:p>
            <a:pPr>
              <a:buNone/>
            </a:pPr>
            <a:r>
              <a:rPr lang="ru-RU" sz="8000" b="1" dirty="0" smtClean="0"/>
              <a:t/>
            </a:r>
            <a:br>
              <a:rPr lang="ru-RU" sz="8000" b="1" dirty="0" smtClean="0"/>
            </a:br>
            <a:r>
              <a:rPr lang="ru-RU" sz="8000" b="1" dirty="0" smtClean="0"/>
              <a:t>3.Урок для меня показался           коротким / длинным </a:t>
            </a:r>
          </a:p>
          <a:p>
            <a:pPr>
              <a:buNone/>
            </a:pPr>
            <a:r>
              <a:rPr lang="ru-RU" sz="8000" b="1" dirty="0" smtClean="0"/>
              <a:t>         </a:t>
            </a:r>
            <a:br>
              <a:rPr lang="ru-RU" sz="8000" b="1" dirty="0" smtClean="0"/>
            </a:br>
            <a:r>
              <a:rPr lang="ru-RU" sz="8000" b="1" dirty="0" smtClean="0"/>
              <a:t>4.За урок я                                          не устал / </a:t>
            </a:r>
            <a:r>
              <a:rPr lang="ru-RU" sz="8000" b="1" dirty="0" err="1" smtClean="0"/>
              <a:t>устал</a:t>
            </a:r>
            <a:endParaRPr lang="ru-RU" sz="8000" b="1" dirty="0" smtClean="0"/>
          </a:p>
          <a:p>
            <a:pPr>
              <a:buNone/>
            </a:pPr>
            <a:r>
              <a:rPr lang="ru-RU" sz="8000" b="1" dirty="0" smtClean="0"/>
              <a:t/>
            </a:r>
            <a:br>
              <a:rPr lang="ru-RU" sz="8000" b="1" dirty="0" smtClean="0"/>
            </a:br>
            <a:r>
              <a:rPr lang="ru-RU" sz="8000" b="1" dirty="0" smtClean="0"/>
              <a:t>5.Мое настроение                    стало лучше / стало хуже</a:t>
            </a:r>
          </a:p>
          <a:p>
            <a:pPr>
              <a:buNone/>
            </a:pPr>
            <a:r>
              <a:rPr lang="ru-RU" sz="8000" b="1" dirty="0" smtClean="0"/>
              <a:t/>
            </a:r>
            <a:br>
              <a:rPr lang="ru-RU" sz="8000" b="1" dirty="0" smtClean="0"/>
            </a:br>
            <a:r>
              <a:rPr lang="ru-RU" sz="8000" b="1" dirty="0" smtClean="0"/>
              <a:t>6.Материал урока мне был        понятен / не понятен</a:t>
            </a:r>
            <a:br>
              <a:rPr lang="ru-RU" sz="8000" b="1" dirty="0" smtClean="0"/>
            </a:br>
            <a:r>
              <a:rPr lang="ru-RU" sz="8000" b="1" dirty="0" smtClean="0"/>
              <a:t>                                                                полезен / бесполезен</a:t>
            </a:r>
            <a:br>
              <a:rPr lang="ru-RU" sz="8000" b="1" dirty="0" smtClean="0"/>
            </a:br>
            <a:r>
              <a:rPr lang="ru-RU" sz="8000" b="1" dirty="0" smtClean="0"/>
              <a:t>                                                                интересен / скучен </a:t>
            </a:r>
          </a:p>
          <a:p>
            <a:pPr>
              <a:buNone/>
            </a:pPr>
            <a:r>
              <a:rPr lang="ru-RU" sz="8000" b="1" dirty="0" smtClean="0"/>
              <a:t/>
            </a:r>
            <a:br>
              <a:rPr lang="ru-RU" sz="8000" b="1" dirty="0" smtClean="0"/>
            </a:br>
            <a:r>
              <a:rPr lang="ru-RU" sz="8000" b="1" dirty="0" smtClean="0"/>
              <a:t>7.Домашнее задание мне кажется   легким / трудным</a:t>
            </a:r>
            <a:br>
              <a:rPr lang="ru-RU" sz="8000" b="1" dirty="0" smtClean="0"/>
            </a:br>
            <a:r>
              <a:rPr lang="ru-RU" sz="8000" b="1" dirty="0" smtClean="0"/>
              <a:t>                                                        интересно / не интересно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8286808" cy="785818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solidFill>
                  <a:schemeClr val="accent5"/>
                </a:solidFill>
              </a:rPr>
              <a:t>Двадцать пятое декабря</a:t>
            </a:r>
            <a:endParaRPr lang="ru-RU" sz="4400" b="1" i="1" dirty="0">
              <a:solidFill>
                <a:schemeClr val="accent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357298"/>
            <a:ext cx="7624786" cy="400052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accent5"/>
                </a:solidFill>
              </a:rPr>
              <a:t>Культура речи. Правильное употребление имён прилагательных</a:t>
            </a:r>
          </a:p>
          <a:p>
            <a:pPr algn="ctr"/>
            <a:r>
              <a:rPr lang="ru-RU" sz="4000" b="1" i="1" dirty="0" smtClean="0">
                <a:solidFill>
                  <a:schemeClr val="accent5"/>
                </a:solidFill>
              </a:rPr>
              <a:t>Классная работа</a:t>
            </a:r>
            <a:endParaRPr lang="ru-RU" sz="4000" b="1" i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719274" cy="928694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5"/>
                </a:solidFill>
              </a:rPr>
              <a:t>Цели урока</a:t>
            </a:r>
            <a:r>
              <a:rPr lang="ru-RU" b="1" dirty="0" smtClean="0">
                <a:solidFill>
                  <a:schemeClr val="accent5"/>
                </a:solidFill>
              </a:rPr>
              <a:t>: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001056" cy="4800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развивать понятие культуры речи, умение правильно и красиво строить свою речь;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воспитывать любовь к родному языку, родному слову;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продолжать знакомство с языковыми нормами, лингвистическими словарями;</a:t>
            </a:r>
          </a:p>
          <a:p>
            <a:pPr>
              <a:buFont typeface="Wingdings" pitchFamily="2" charset="2"/>
              <a:buChar char="v"/>
            </a:pPr>
            <a:endParaRPr lang="ru-RU" sz="2800" i="1" dirty="0" smtClean="0"/>
          </a:p>
          <a:p>
            <a:pPr>
              <a:buFont typeface="Wingdings" pitchFamily="2" charset="2"/>
              <a:buChar char="v"/>
            </a:pP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85728"/>
            <a:ext cx="7790712" cy="621510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800" b="1" i="1" dirty="0" smtClean="0">
                <a:solidFill>
                  <a:schemeClr val="accent5"/>
                </a:solidFill>
              </a:rPr>
              <a:t>Культура речи</a:t>
            </a:r>
            <a:r>
              <a:rPr lang="ru-RU" sz="4800" i="1" dirty="0" smtClean="0">
                <a:solidFill>
                  <a:schemeClr val="accent5"/>
                </a:solidFill>
              </a:rPr>
              <a:t> </a:t>
            </a:r>
            <a:r>
              <a:rPr lang="ru-RU" sz="4300" dirty="0" smtClean="0"/>
              <a:t>– раздел науки о языке, в котором рассматриваются вопросы соблюдения языковых норм и уместности употребления выразительных средств языка в речи в зависимости от образных условий общения людей.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1142976" y="428605"/>
            <a:ext cx="7791474" cy="61436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chemeClr val="accent5"/>
                </a:solidFill>
              </a:rPr>
              <a:t>Правильность речи</a:t>
            </a:r>
            <a:r>
              <a:rPr lang="ru-RU" sz="4400" dirty="0" smtClean="0">
                <a:solidFill>
                  <a:schemeClr val="accent5"/>
                </a:solidFill>
              </a:rPr>
              <a:t> </a:t>
            </a:r>
            <a:r>
              <a:rPr lang="ru-RU" sz="4000" dirty="0" smtClean="0"/>
              <a:t>– соблюдение языковых норм современного русского литературного языка.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chemeClr val="accent5"/>
                </a:solidFill>
              </a:rPr>
              <a:t>Языковая норма </a:t>
            </a:r>
            <a:r>
              <a:rPr lang="ru-RU" sz="4000" dirty="0" smtClean="0"/>
              <a:t>– правила использования речевых средств в определенный период развития литературного языка.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5"/>
                </a:solidFill>
              </a:rPr>
              <a:t>ОСНОВНЫЕ</a:t>
            </a:r>
            <a:br>
              <a:rPr lang="ru-RU" b="1" i="1" dirty="0" smtClean="0">
                <a:solidFill>
                  <a:schemeClr val="accent5"/>
                </a:solidFill>
              </a:rPr>
            </a:br>
            <a:r>
              <a:rPr lang="ru-RU" b="1" i="1" dirty="0" smtClean="0">
                <a:solidFill>
                  <a:schemeClr val="accent5"/>
                </a:solidFill>
              </a:rPr>
              <a:t> ВИДЫ ЯЗЫКОВЫХ НОРМ</a:t>
            </a:r>
            <a:endParaRPr lang="ru-RU" b="1" i="1" dirty="0">
              <a:solidFill>
                <a:schemeClr val="accent5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71538" y="1785926"/>
            <a:ext cx="3929090" cy="135732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орфоэпические</a:t>
            </a:r>
            <a:endParaRPr lang="ru-RU" sz="2400" b="1" dirty="0"/>
          </a:p>
        </p:txBody>
      </p:sp>
      <p:sp>
        <p:nvSpPr>
          <p:cNvPr id="8" name="Овал 7"/>
          <p:cNvSpPr/>
          <p:nvPr/>
        </p:nvSpPr>
        <p:spPr>
          <a:xfrm>
            <a:off x="4786314" y="2143116"/>
            <a:ext cx="4357686" cy="17145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грамматические</a:t>
            </a:r>
            <a:endParaRPr lang="ru-RU" sz="2400" b="1" dirty="0"/>
          </a:p>
        </p:txBody>
      </p:sp>
      <p:sp>
        <p:nvSpPr>
          <p:cNvPr id="9" name="Овал 8"/>
          <p:cNvSpPr/>
          <p:nvPr/>
        </p:nvSpPr>
        <p:spPr>
          <a:xfrm>
            <a:off x="1223938" y="3571876"/>
            <a:ext cx="3357586" cy="135732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лексические</a:t>
            </a:r>
            <a:endParaRPr lang="ru-RU" sz="2400" b="1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3929058" y="4643446"/>
            <a:ext cx="5005392" cy="142876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>
              <a:buNone/>
            </a:pPr>
            <a:r>
              <a:rPr lang="ru-RU" sz="2400" b="1" dirty="0" smtClean="0"/>
              <a:t>орфографические и пунктуационные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357166"/>
            <a:ext cx="7719274" cy="6000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chemeClr val="accent5"/>
                </a:solidFill>
              </a:rPr>
              <a:t>Орфоэпия</a:t>
            </a:r>
            <a:r>
              <a:rPr lang="ru-RU" sz="4000" dirty="0" smtClean="0">
                <a:solidFill>
                  <a:schemeClr val="accent5"/>
                </a:solidFill>
              </a:rPr>
              <a:t> </a:t>
            </a:r>
            <a:r>
              <a:rPr lang="ru-RU" sz="4000" dirty="0" smtClean="0"/>
              <a:t>– раздел науки о языке, изучающий нормы литературного произношения звуков и нормы ударения. </a:t>
            </a:r>
          </a:p>
          <a:p>
            <a:pPr>
              <a:buNone/>
            </a:pPr>
            <a:r>
              <a:rPr lang="ru-RU" sz="4400" b="1" i="1" dirty="0" smtClean="0">
                <a:solidFill>
                  <a:schemeClr val="accent5"/>
                </a:solidFill>
              </a:rPr>
              <a:t>Ударение</a:t>
            </a:r>
            <a:r>
              <a:rPr lang="ru-RU" sz="4400" dirty="0" smtClean="0">
                <a:solidFill>
                  <a:schemeClr val="accent5"/>
                </a:solidFill>
              </a:rPr>
              <a:t> </a:t>
            </a:r>
            <a:r>
              <a:rPr lang="ru-RU" sz="4000" dirty="0" smtClean="0"/>
              <a:t>– выделение слога в слове.</a:t>
            </a:r>
          </a:p>
          <a:p>
            <a:pPr>
              <a:buNone/>
            </a:pPr>
            <a:r>
              <a:rPr lang="ru-RU" sz="4400" b="1" i="1" dirty="0" smtClean="0">
                <a:solidFill>
                  <a:schemeClr val="accent5"/>
                </a:solidFill>
              </a:rPr>
              <a:t>Произношение</a:t>
            </a:r>
            <a:r>
              <a:rPr lang="ru-RU" sz="4400" dirty="0" smtClean="0">
                <a:solidFill>
                  <a:schemeClr val="accent5"/>
                </a:solidFill>
              </a:rPr>
              <a:t> </a:t>
            </a:r>
            <a:r>
              <a:rPr lang="ru-RU" sz="4000" dirty="0" smtClean="0"/>
              <a:t>– воспроизведение звуков речи.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85728"/>
            <a:ext cx="8215338" cy="64294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5"/>
                </a:solidFill>
              </a:rPr>
              <a:t>                Упражнение </a:t>
            </a: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№319</a:t>
            </a:r>
          </a:p>
          <a:p>
            <a:pPr>
              <a:buNone/>
            </a:pPr>
            <a:endParaRPr lang="ru-RU" b="1" dirty="0" smtClean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[</a:t>
            </a:r>
            <a:r>
              <a:rPr lang="ru-RU" b="1" dirty="0" err="1" smtClean="0">
                <a:solidFill>
                  <a:schemeClr val="accent5"/>
                </a:solidFill>
              </a:rPr>
              <a:t>шн</a:t>
            </a:r>
            <a:r>
              <a:rPr lang="en-US" b="1" dirty="0" smtClean="0">
                <a:solidFill>
                  <a:schemeClr val="accent5"/>
                </a:solidFill>
              </a:rPr>
              <a:t> ] [</a:t>
            </a:r>
            <a:r>
              <a:rPr lang="ru-RU" b="1" dirty="0" smtClean="0">
                <a:solidFill>
                  <a:schemeClr val="accent5"/>
                </a:solidFill>
              </a:rPr>
              <a:t>ч</a:t>
            </a:r>
            <a:r>
              <a:rPr lang="en-US" b="1" dirty="0" smtClean="0">
                <a:solidFill>
                  <a:schemeClr val="accent5"/>
                </a:solidFill>
              </a:rPr>
              <a:t>’</a:t>
            </a:r>
            <a:r>
              <a:rPr lang="ru-RU" b="1" dirty="0" err="1" smtClean="0">
                <a:solidFill>
                  <a:schemeClr val="accent5"/>
                </a:solidFill>
              </a:rPr>
              <a:t>н</a:t>
            </a:r>
            <a:r>
              <a:rPr lang="en-US" b="1" dirty="0" smtClean="0">
                <a:solidFill>
                  <a:schemeClr val="accent5"/>
                </a:solidFill>
              </a:rPr>
              <a:t> ]</a:t>
            </a:r>
            <a:r>
              <a:rPr lang="ru-RU" b="1" dirty="0" smtClean="0">
                <a:solidFill>
                  <a:schemeClr val="accent5"/>
                </a:solidFill>
              </a:rPr>
              <a:t> </a:t>
            </a:r>
          </a:p>
          <a:p>
            <a:pPr>
              <a:buNone/>
            </a:pPr>
            <a:r>
              <a:rPr lang="ru-RU" sz="2400" b="1" dirty="0" smtClean="0"/>
              <a:t>Порядочный                                                         </a:t>
            </a:r>
            <a:r>
              <a:rPr lang="en-US" b="1" dirty="0" smtClean="0">
                <a:solidFill>
                  <a:schemeClr val="accent5"/>
                </a:solidFill>
              </a:rPr>
              <a:t>[</a:t>
            </a:r>
            <a:r>
              <a:rPr lang="ru-RU" b="1" dirty="0" err="1" smtClean="0">
                <a:solidFill>
                  <a:schemeClr val="accent5"/>
                </a:solidFill>
              </a:rPr>
              <a:t>шн</a:t>
            </a:r>
            <a:r>
              <a:rPr lang="en-US" b="1" dirty="0" smtClean="0">
                <a:solidFill>
                  <a:schemeClr val="accent5"/>
                </a:solidFill>
              </a:rPr>
              <a:t> ] 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Копеечный                                                           Скучный</a:t>
            </a:r>
          </a:p>
          <a:p>
            <a:pPr>
              <a:buNone/>
            </a:pPr>
            <a:r>
              <a:rPr lang="ru-RU" sz="2400" b="1" dirty="0" smtClean="0"/>
              <a:t>Сердечный (друг)</a:t>
            </a:r>
            <a:r>
              <a:rPr lang="ru-RU" b="1" dirty="0" smtClean="0"/>
              <a:t>                                  </a:t>
            </a:r>
            <a:r>
              <a:rPr lang="ru-RU" sz="2400" b="1" dirty="0" smtClean="0"/>
              <a:t>Пустячный</a:t>
            </a: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5"/>
                </a:solidFill>
              </a:rPr>
              <a:t>                                 </a:t>
            </a:r>
            <a:r>
              <a:rPr lang="en-US" b="1" dirty="0" smtClean="0">
                <a:solidFill>
                  <a:schemeClr val="accent5"/>
                </a:solidFill>
              </a:rPr>
              <a:t>[</a:t>
            </a:r>
            <a:r>
              <a:rPr lang="ru-RU" b="1" dirty="0" smtClean="0">
                <a:solidFill>
                  <a:schemeClr val="accent5"/>
                </a:solidFill>
              </a:rPr>
              <a:t>ч</a:t>
            </a:r>
            <a:r>
              <a:rPr lang="en-US" b="1" dirty="0" smtClean="0">
                <a:solidFill>
                  <a:schemeClr val="accent5"/>
                </a:solidFill>
              </a:rPr>
              <a:t>’</a:t>
            </a:r>
            <a:r>
              <a:rPr lang="ru-RU" b="1" dirty="0" err="1" smtClean="0">
                <a:solidFill>
                  <a:schemeClr val="accent5"/>
                </a:solidFill>
              </a:rPr>
              <a:t>н</a:t>
            </a:r>
            <a:r>
              <a:rPr lang="en-US" b="1" dirty="0" smtClean="0">
                <a:solidFill>
                  <a:schemeClr val="accent5"/>
                </a:solidFill>
              </a:rPr>
              <a:t> ]</a:t>
            </a:r>
            <a:r>
              <a:rPr lang="ru-RU" b="1" dirty="0" smtClean="0"/>
              <a:t>                          </a:t>
            </a:r>
          </a:p>
          <a:p>
            <a:pPr>
              <a:buNone/>
            </a:pPr>
            <a:r>
              <a:rPr lang="ru-RU" sz="3000" b="1" dirty="0" smtClean="0"/>
              <a:t>                              Молочный </a:t>
            </a:r>
          </a:p>
          <a:p>
            <a:pPr>
              <a:buNone/>
            </a:pPr>
            <a:r>
              <a:rPr lang="ru-RU" sz="3000" b="1" dirty="0" smtClean="0"/>
              <a:t>                              Мозаичный</a:t>
            </a:r>
          </a:p>
          <a:p>
            <a:pPr>
              <a:buNone/>
            </a:pPr>
            <a:r>
              <a:rPr lang="ru-RU" sz="3000" b="1" dirty="0" smtClean="0"/>
              <a:t>                              Конечный</a:t>
            </a:r>
          </a:p>
          <a:p>
            <a:pPr>
              <a:buNone/>
            </a:pPr>
            <a:r>
              <a:rPr lang="ru-RU" sz="3000" b="1" dirty="0" smtClean="0"/>
              <a:t>                              Обычный </a:t>
            </a:r>
          </a:p>
          <a:p>
            <a:pPr>
              <a:buNone/>
            </a:pPr>
            <a:r>
              <a:rPr lang="ru-RU" sz="3000" b="1" dirty="0" smtClean="0"/>
              <a:t>                              Гречневый</a:t>
            </a:r>
          </a:p>
          <a:p>
            <a:pPr>
              <a:buNone/>
            </a:pPr>
            <a:r>
              <a:rPr lang="ru-RU" sz="3000" b="1" dirty="0" smtClean="0"/>
              <a:t>                              Очный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407</TotalTime>
  <Words>592</Words>
  <Application>Microsoft Office PowerPoint</Application>
  <PresentationFormat>Экран (4:3)</PresentationFormat>
  <Paragraphs>131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Урок русского языка в 6 классе</vt:lpstr>
      <vt:lpstr>Слайд 2</vt:lpstr>
      <vt:lpstr>Двадцать пятое декабря</vt:lpstr>
      <vt:lpstr>Цели урока:</vt:lpstr>
      <vt:lpstr>Слайд 5</vt:lpstr>
      <vt:lpstr>Слайд 6</vt:lpstr>
      <vt:lpstr>ОСНОВНЫЕ  ВИДЫ ЯЗЫКОВЫХ НОРМ</vt:lpstr>
      <vt:lpstr>Слайд 8</vt:lpstr>
      <vt:lpstr>Слайд 9</vt:lpstr>
      <vt:lpstr>Слайд 10</vt:lpstr>
      <vt:lpstr> В каком слове верно выделена буква, обозначающая ударный гласный звук? </vt:lpstr>
      <vt:lpstr>Грамматические  нормы</vt:lpstr>
      <vt:lpstr>Трудные случаи употребления  форм имен прилагательных</vt:lpstr>
      <vt:lpstr>Укажите пример с ошибкой в образовании формы слова</vt:lpstr>
      <vt:lpstr>Слайд 15</vt:lpstr>
      <vt:lpstr> Фразеология – раздел науки о языке, изучающий устойчивые сочетания слов. </vt:lpstr>
      <vt:lpstr>Слайд 17</vt:lpstr>
      <vt:lpstr>Слайд 18</vt:lpstr>
      <vt:lpstr>Слайд 19</vt:lpstr>
      <vt:lpstr>Домашнее задание:</vt:lpstr>
      <vt:lpstr>РЕФЛЕКСИЯ</vt:lpstr>
    </vt:vector>
  </TitlesOfParts>
  <Company>WORKGROUP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РЕЧИ</dc:title>
  <dc:creator>UserXP</dc:creator>
  <cp:lastModifiedBy>UserXP</cp:lastModifiedBy>
  <cp:revision>42</cp:revision>
  <dcterms:created xsi:type="dcterms:W3CDTF">2012-12-24T15:30:29Z</dcterms:created>
  <dcterms:modified xsi:type="dcterms:W3CDTF">2015-05-19T16:37:54Z</dcterms:modified>
</cp:coreProperties>
</file>