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47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1</c:v>
                </c:pt>
              </c:strCache>
            </c:strRef>
          </c:tx>
          <c:dLbls>
            <c:showVal val="1"/>
          </c:dLbls>
          <c:cat>
            <c:strRef>
              <c:f>Лист1!$A$2:$A$7</c:f>
              <c:strCache>
                <c:ptCount val="6"/>
                <c:pt idx="0">
                  <c:v>Бубнова А.</c:v>
                </c:pt>
                <c:pt idx="1">
                  <c:v>Кулыбышев Д.</c:v>
                </c:pt>
                <c:pt idx="2">
                  <c:v>Ларионова А.</c:v>
                </c:pt>
                <c:pt idx="3">
                  <c:v>Румянцева Т.</c:v>
                </c:pt>
                <c:pt idx="4">
                  <c:v>Сорокин Д.</c:v>
                </c:pt>
                <c:pt idx="5">
                  <c:v>Сорокина О.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4</c:v>
                </c:pt>
                <c:pt idx="1">
                  <c:v>4</c:v>
                </c:pt>
                <c:pt idx="2">
                  <c:v>4</c:v>
                </c:pt>
                <c:pt idx="3">
                  <c:v>4</c:v>
                </c:pt>
                <c:pt idx="4">
                  <c:v>3</c:v>
                </c:pt>
                <c:pt idx="5">
                  <c:v>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</c:v>
                </c:pt>
              </c:strCache>
            </c:strRef>
          </c:tx>
          <c:dLbls>
            <c:showVal val="1"/>
          </c:dLbls>
          <c:cat>
            <c:strRef>
              <c:f>Лист1!$A$2:$A$7</c:f>
              <c:strCache>
                <c:ptCount val="6"/>
                <c:pt idx="0">
                  <c:v>Бубнова А.</c:v>
                </c:pt>
                <c:pt idx="1">
                  <c:v>Кулыбышев Д.</c:v>
                </c:pt>
                <c:pt idx="2">
                  <c:v>Ларионова А.</c:v>
                </c:pt>
                <c:pt idx="3">
                  <c:v>Румянцева Т.</c:v>
                </c:pt>
                <c:pt idx="4">
                  <c:v>Сорокин Д.</c:v>
                </c:pt>
                <c:pt idx="5">
                  <c:v>Сорокина О.</c:v>
                </c:pt>
              </c:strCache>
            </c:strRef>
          </c:cat>
          <c:val>
            <c:numRef>
              <c:f>Лист1!$C$2:$C$7</c:f>
              <c:numCache>
                <c:formatCode>General</c:formatCode>
                <c:ptCount val="6"/>
                <c:pt idx="0">
                  <c:v>5</c:v>
                </c:pt>
                <c:pt idx="1">
                  <c:v>3</c:v>
                </c:pt>
                <c:pt idx="2">
                  <c:v>4</c:v>
                </c:pt>
                <c:pt idx="3">
                  <c:v>4</c:v>
                </c:pt>
                <c:pt idx="4">
                  <c:v>4</c:v>
                </c:pt>
                <c:pt idx="5">
                  <c:v>4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3</c:v>
                </c:pt>
              </c:strCache>
            </c:strRef>
          </c:tx>
          <c:dLbls>
            <c:showVal val="1"/>
          </c:dLbls>
          <c:cat>
            <c:strRef>
              <c:f>Лист1!$A$2:$A$7</c:f>
              <c:strCache>
                <c:ptCount val="6"/>
                <c:pt idx="0">
                  <c:v>Бубнова А.</c:v>
                </c:pt>
                <c:pt idx="1">
                  <c:v>Кулыбышев Д.</c:v>
                </c:pt>
                <c:pt idx="2">
                  <c:v>Ларионова А.</c:v>
                </c:pt>
                <c:pt idx="3">
                  <c:v>Румянцева Т.</c:v>
                </c:pt>
                <c:pt idx="4">
                  <c:v>Сорокин Д.</c:v>
                </c:pt>
                <c:pt idx="5">
                  <c:v>Сорокина О.</c:v>
                </c:pt>
              </c:strCache>
            </c:strRef>
          </c:cat>
          <c:val>
            <c:numRef>
              <c:f>Лист1!$D$2:$D$7</c:f>
              <c:numCache>
                <c:formatCode>General</c:formatCode>
                <c:ptCount val="6"/>
                <c:pt idx="0">
                  <c:v>4</c:v>
                </c:pt>
                <c:pt idx="1">
                  <c:v>4</c:v>
                </c:pt>
                <c:pt idx="2">
                  <c:v>4</c:v>
                </c:pt>
                <c:pt idx="3">
                  <c:v>5</c:v>
                </c:pt>
                <c:pt idx="4">
                  <c:v>3</c:v>
                </c:pt>
                <c:pt idx="5">
                  <c:v>4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4</c:v>
                </c:pt>
              </c:strCache>
            </c:strRef>
          </c:tx>
          <c:dLbls>
            <c:showVal val="1"/>
          </c:dLbls>
          <c:cat>
            <c:strRef>
              <c:f>Лист1!$A$2:$A$7</c:f>
              <c:strCache>
                <c:ptCount val="6"/>
                <c:pt idx="0">
                  <c:v>Бубнова А.</c:v>
                </c:pt>
                <c:pt idx="1">
                  <c:v>Кулыбышев Д.</c:v>
                </c:pt>
                <c:pt idx="2">
                  <c:v>Ларионова А.</c:v>
                </c:pt>
                <c:pt idx="3">
                  <c:v>Румянцева Т.</c:v>
                </c:pt>
                <c:pt idx="4">
                  <c:v>Сорокин Д.</c:v>
                </c:pt>
                <c:pt idx="5">
                  <c:v>Сорокина О.</c:v>
                </c:pt>
              </c:strCache>
            </c:strRef>
          </c:cat>
          <c:val>
            <c:numRef>
              <c:f>Лист1!$E$2:$E$7</c:f>
              <c:numCache>
                <c:formatCode>General</c:formatCode>
                <c:ptCount val="6"/>
                <c:pt idx="0">
                  <c:v>4</c:v>
                </c:pt>
                <c:pt idx="1">
                  <c:v>4</c:v>
                </c:pt>
                <c:pt idx="2">
                  <c:v>4</c:v>
                </c:pt>
                <c:pt idx="3">
                  <c:v>5</c:v>
                </c:pt>
                <c:pt idx="4">
                  <c:v>3</c:v>
                </c:pt>
                <c:pt idx="5">
                  <c:v>4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год</c:v>
                </c:pt>
              </c:strCache>
            </c:strRef>
          </c:tx>
          <c:dLbls>
            <c:showVal val="1"/>
          </c:dLbls>
          <c:cat>
            <c:strRef>
              <c:f>Лист1!$A$2:$A$7</c:f>
              <c:strCache>
                <c:ptCount val="6"/>
                <c:pt idx="0">
                  <c:v>Бубнова А.</c:v>
                </c:pt>
                <c:pt idx="1">
                  <c:v>Кулыбышев Д.</c:v>
                </c:pt>
                <c:pt idx="2">
                  <c:v>Ларионова А.</c:v>
                </c:pt>
                <c:pt idx="3">
                  <c:v>Румянцева Т.</c:v>
                </c:pt>
                <c:pt idx="4">
                  <c:v>Сорокин Д.</c:v>
                </c:pt>
                <c:pt idx="5">
                  <c:v>Сорокина О.</c:v>
                </c:pt>
              </c:strCache>
            </c:strRef>
          </c:cat>
          <c:val>
            <c:numRef>
              <c:f>Лист1!$F$2:$F$7</c:f>
              <c:numCache>
                <c:formatCode>General</c:formatCode>
                <c:ptCount val="6"/>
                <c:pt idx="0">
                  <c:v>4</c:v>
                </c:pt>
                <c:pt idx="1">
                  <c:v>4</c:v>
                </c:pt>
                <c:pt idx="2">
                  <c:v>4</c:v>
                </c:pt>
                <c:pt idx="3">
                  <c:v>5</c:v>
                </c:pt>
                <c:pt idx="4">
                  <c:v>3</c:v>
                </c:pt>
                <c:pt idx="5">
                  <c:v>4</c:v>
                </c:pt>
              </c:numCache>
            </c:numRef>
          </c:val>
        </c:ser>
        <c:axId val="82068224"/>
        <c:axId val="82069760"/>
      </c:barChart>
      <c:catAx>
        <c:axId val="82068224"/>
        <c:scaling>
          <c:orientation val="minMax"/>
        </c:scaling>
        <c:axPos val="b"/>
        <c:tickLblPos val="nextTo"/>
        <c:crossAx val="82069760"/>
        <c:crosses val="autoZero"/>
        <c:auto val="1"/>
        <c:lblAlgn val="ctr"/>
        <c:lblOffset val="100"/>
      </c:catAx>
      <c:valAx>
        <c:axId val="82069760"/>
        <c:scaling>
          <c:orientation val="minMax"/>
        </c:scaling>
        <c:axPos val="l"/>
        <c:majorGridlines/>
        <c:numFmt formatCode="General" sourceLinked="1"/>
        <c:tickLblPos val="nextTo"/>
        <c:crossAx val="82068224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1</c:v>
                </c:pt>
              </c:strCache>
            </c:strRef>
          </c:tx>
          <c:dLbls>
            <c:showVal val="1"/>
          </c:dLbls>
          <c:cat>
            <c:strRef>
              <c:f>Лист1!$A$2:$A$7</c:f>
              <c:strCache>
                <c:ptCount val="6"/>
                <c:pt idx="0">
                  <c:v>Бубнова А.</c:v>
                </c:pt>
                <c:pt idx="1">
                  <c:v>Кулыбышев Д.</c:v>
                </c:pt>
                <c:pt idx="2">
                  <c:v>Ларионова А.</c:v>
                </c:pt>
                <c:pt idx="3">
                  <c:v>Румянцева Т.</c:v>
                </c:pt>
                <c:pt idx="4">
                  <c:v>Сорокин Д.</c:v>
                </c:pt>
                <c:pt idx="5">
                  <c:v>Сорокина О.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4</c:v>
                </c:pt>
                <c:pt idx="1">
                  <c:v>4</c:v>
                </c:pt>
                <c:pt idx="2">
                  <c:v>4</c:v>
                </c:pt>
                <c:pt idx="3">
                  <c:v>5</c:v>
                </c:pt>
                <c:pt idx="4">
                  <c:v>3</c:v>
                </c:pt>
                <c:pt idx="5">
                  <c:v>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</c:v>
                </c:pt>
              </c:strCache>
            </c:strRef>
          </c:tx>
          <c:dLbls>
            <c:showVal val="1"/>
          </c:dLbls>
          <c:cat>
            <c:strRef>
              <c:f>Лист1!$A$2:$A$7</c:f>
              <c:strCache>
                <c:ptCount val="6"/>
                <c:pt idx="0">
                  <c:v>Бубнова А.</c:v>
                </c:pt>
                <c:pt idx="1">
                  <c:v>Кулыбышев Д.</c:v>
                </c:pt>
                <c:pt idx="2">
                  <c:v>Ларионова А.</c:v>
                </c:pt>
                <c:pt idx="3">
                  <c:v>Румянцева Т.</c:v>
                </c:pt>
                <c:pt idx="4">
                  <c:v>Сорокин Д.</c:v>
                </c:pt>
                <c:pt idx="5">
                  <c:v>Сорокина О.</c:v>
                </c:pt>
              </c:strCache>
            </c:strRef>
          </c:cat>
          <c:val>
            <c:numRef>
              <c:f>Лист1!$C$2:$C$7</c:f>
              <c:numCache>
                <c:formatCode>General</c:formatCode>
                <c:ptCount val="6"/>
                <c:pt idx="0">
                  <c:v>4</c:v>
                </c:pt>
                <c:pt idx="1">
                  <c:v>4</c:v>
                </c:pt>
                <c:pt idx="2">
                  <c:v>4</c:v>
                </c:pt>
                <c:pt idx="3">
                  <c:v>5</c:v>
                </c:pt>
                <c:pt idx="4">
                  <c:v>3</c:v>
                </c:pt>
                <c:pt idx="5">
                  <c:v>4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3</c:v>
                </c:pt>
              </c:strCache>
            </c:strRef>
          </c:tx>
          <c:dLbls>
            <c:showVal val="1"/>
          </c:dLbls>
          <c:cat>
            <c:strRef>
              <c:f>Лист1!$A$2:$A$7</c:f>
              <c:strCache>
                <c:ptCount val="6"/>
                <c:pt idx="0">
                  <c:v>Бубнова А.</c:v>
                </c:pt>
                <c:pt idx="1">
                  <c:v>Кулыбышев Д.</c:v>
                </c:pt>
                <c:pt idx="2">
                  <c:v>Ларионова А.</c:v>
                </c:pt>
                <c:pt idx="3">
                  <c:v>Румянцева Т.</c:v>
                </c:pt>
                <c:pt idx="4">
                  <c:v>Сорокин Д.</c:v>
                </c:pt>
                <c:pt idx="5">
                  <c:v>Сорокина О.</c:v>
                </c:pt>
              </c:strCache>
            </c:strRef>
          </c:cat>
          <c:val>
            <c:numRef>
              <c:f>Лист1!$D$2:$D$7</c:f>
              <c:numCache>
                <c:formatCode>General</c:formatCode>
                <c:ptCount val="6"/>
                <c:pt idx="0">
                  <c:v>4</c:v>
                </c:pt>
                <c:pt idx="1">
                  <c:v>4</c:v>
                </c:pt>
                <c:pt idx="2">
                  <c:v>4</c:v>
                </c:pt>
                <c:pt idx="3">
                  <c:v>5</c:v>
                </c:pt>
                <c:pt idx="4">
                  <c:v>3</c:v>
                </c:pt>
                <c:pt idx="5">
                  <c:v>5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4</c:v>
                </c:pt>
              </c:strCache>
            </c:strRef>
          </c:tx>
          <c:dLbls>
            <c:showVal val="1"/>
          </c:dLbls>
          <c:cat>
            <c:strRef>
              <c:f>Лист1!$A$2:$A$7</c:f>
              <c:strCache>
                <c:ptCount val="6"/>
                <c:pt idx="0">
                  <c:v>Бубнова А.</c:v>
                </c:pt>
                <c:pt idx="1">
                  <c:v>Кулыбышев Д.</c:v>
                </c:pt>
                <c:pt idx="2">
                  <c:v>Ларионова А.</c:v>
                </c:pt>
                <c:pt idx="3">
                  <c:v>Румянцева Т.</c:v>
                </c:pt>
                <c:pt idx="4">
                  <c:v>Сорокин Д.</c:v>
                </c:pt>
                <c:pt idx="5">
                  <c:v>Сорокина О.</c:v>
                </c:pt>
              </c:strCache>
            </c:strRef>
          </c:cat>
          <c:val>
            <c:numRef>
              <c:f>Лист1!$E$2:$E$7</c:f>
              <c:numCache>
                <c:formatCode>General</c:formatCode>
                <c:ptCount val="6"/>
                <c:pt idx="0">
                  <c:v>4</c:v>
                </c:pt>
                <c:pt idx="1">
                  <c:v>4</c:v>
                </c:pt>
                <c:pt idx="2">
                  <c:v>5</c:v>
                </c:pt>
                <c:pt idx="3">
                  <c:v>5</c:v>
                </c:pt>
                <c:pt idx="4">
                  <c:v>3</c:v>
                </c:pt>
                <c:pt idx="5">
                  <c:v>4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год</c:v>
                </c:pt>
              </c:strCache>
            </c:strRef>
          </c:tx>
          <c:dLbls>
            <c:showVal val="1"/>
          </c:dLbls>
          <c:cat>
            <c:strRef>
              <c:f>Лист1!$A$2:$A$7</c:f>
              <c:strCache>
                <c:ptCount val="6"/>
                <c:pt idx="0">
                  <c:v>Бубнова А.</c:v>
                </c:pt>
                <c:pt idx="1">
                  <c:v>Кулыбышев Д.</c:v>
                </c:pt>
                <c:pt idx="2">
                  <c:v>Ларионова А.</c:v>
                </c:pt>
                <c:pt idx="3">
                  <c:v>Румянцева Т.</c:v>
                </c:pt>
                <c:pt idx="4">
                  <c:v>Сорокин Д.</c:v>
                </c:pt>
                <c:pt idx="5">
                  <c:v>Сорокина О.</c:v>
                </c:pt>
              </c:strCache>
            </c:strRef>
          </c:cat>
          <c:val>
            <c:numRef>
              <c:f>Лист1!$F$2:$F$7</c:f>
              <c:numCache>
                <c:formatCode>General</c:formatCode>
                <c:ptCount val="6"/>
                <c:pt idx="0">
                  <c:v>4</c:v>
                </c:pt>
                <c:pt idx="1">
                  <c:v>4</c:v>
                </c:pt>
                <c:pt idx="2">
                  <c:v>4</c:v>
                </c:pt>
                <c:pt idx="3">
                  <c:v>5</c:v>
                </c:pt>
                <c:pt idx="4">
                  <c:v>3</c:v>
                </c:pt>
                <c:pt idx="5">
                  <c:v>4</c:v>
                </c:pt>
              </c:numCache>
            </c:numRef>
          </c:val>
        </c:ser>
        <c:axId val="90756608"/>
        <c:axId val="91871872"/>
      </c:barChart>
      <c:catAx>
        <c:axId val="90756608"/>
        <c:scaling>
          <c:orientation val="minMax"/>
        </c:scaling>
        <c:axPos val="b"/>
        <c:tickLblPos val="nextTo"/>
        <c:crossAx val="91871872"/>
        <c:crosses val="autoZero"/>
        <c:auto val="1"/>
        <c:lblAlgn val="ctr"/>
        <c:lblOffset val="100"/>
      </c:catAx>
      <c:valAx>
        <c:axId val="91871872"/>
        <c:scaling>
          <c:orientation val="minMax"/>
        </c:scaling>
        <c:axPos val="l"/>
        <c:majorGridlines/>
        <c:numFmt formatCode="General" sourceLinked="1"/>
        <c:tickLblPos val="nextTo"/>
        <c:crossAx val="90756608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F3AE3-A7F9-41D2-AD7F-DC337B9775B5}" type="datetimeFigureOut">
              <a:rPr lang="ru-RU" smtClean="0"/>
              <a:pPr/>
              <a:t>27.05.2015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71B0A-5B32-4D73-8422-D49226C049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F3AE3-A7F9-41D2-AD7F-DC337B9775B5}" type="datetimeFigureOut">
              <a:rPr lang="ru-RU" smtClean="0"/>
              <a:pPr/>
              <a:t>27.05.2015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71B0A-5B32-4D73-8422-D49226C049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F3AE3-A7F9-41D2-AD7F-DC337B9775B5}" type="datetimeFigureOut">
              <a:rPr lang="ru-RU" smtClean="0"/>
              <a:pPr/>
              <a:t>27.05.2015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71B0A-5B32-4D73-8422-D49226C049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F3AE3-A7F9-41D2-AD7F-DC337B9775B5}" type="datetimeFigureOut">
              <a:rPr lang="ru-RU" smtClean="0"/>
              <a:pPr/>
              <a:t>27.05.2015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71B0A-5B32-4D73-8422-D49226C049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F3AE3-A7F9-41D2-AD7F-DC337B9775B5}" type="datetimeFigureOut">
              <a:rPr lang="ru-RU" smtClean="0"/>
              <a:pPr/>
              <a:t>27.05.2015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71B0A-5B32-4D73-8422-D49226C049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F3AE3-A7F9-41D2-AD7F-DC337B9775B5}" type="datetimeFigureOut">
              <a:rPr lang="ru-RU" smtClean="0"/>
              <a:pPr/>
              <a:t>27.05.2015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71B0A-5B32-4D73-8422-D49226C049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F3AE3-A7F9-41D2-AD7F-DC337B9775B5}" type="datetimeFigureOut">
              <a:rPr lang="ru-RU" smtClean="0"/>
              <a:pPr/>
              <a:t>27.05.2015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71B0A-5B32-4D73-8422-D49226C049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F3AE3-A7F9-41D2-AD7F-DC337B9775B5}" type="datetimeFigureOut">
              <a:rPr lang="ru-RU" smtClean="0"/>
              <a:pPr/>
              <a:t>27.05.2015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71B0A-5B32-4D73-8422-D49226C049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F3AE3-A7F9-41D2-AD7F-DC337B9775B5}" type="datetimeFigureOut">
              <a:rPr lang="ru-RU" smtClean="0"/>
              <a:pPr/>
              <a:t>27.05.2015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71B0A-5B32-4D73-8422-D49226C049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F3AE3-A7F9-41D2-AD7F-DC337B9775B5}" type="datetimeFigureOut">
              <a:rPr lang="ru-RU" smtClean="0"/>
              <a:pPr/>
              <a:t>27.05.2015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71B0A-5B32-4D73-8422-D49226C049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F3AE3-A7F9-41D2-AD7F-DC337B9775B5}" type="datetimeFigureOut">
              <a:rPr lang="ru-RU" smtClean="0"/>
              <a:pPr/>
              <a:t>27.05.2015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71B0A-5B32-4D73-8422-D49226C049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1F3AE3-A7F9-41D2-AD7F-DC337B9775B5}" type="datetimeFigureOut">
              <a:rPr lang="ru-RU" smtClean="0"/>
              <a:pPr/>
              <a:t>27.05.2015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E71B0A-5B32-4D73-8422-D49226C0492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/>
        </p:nvGraphicFramePr>
        <p:xfrm>
          <a:off x="714348" y="1397000"/>
          <a:ext cx="7572428" cy="46037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14282" y="571480"/>
            <a:ext cx="78581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Успеваемость и качество знаний учащихся 5 класса </a:t>
            </a: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по русскому языку в 2013-2014 учебном году.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143108" y="6000768"/>
            <a:ext cx="263585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Успеваемость – 100%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Качество знаний – 83%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/>
        </p:nvGraphicFramePr>
        <p:xfrm>
          <a:off x="857224" y="1397000"/>
          <a:ext cx="7715304" cy="46752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57158" y="571480"/>
            <a:ext cx="85011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Успеваемость и качество знаний по русскому языку </a:t>
            </a: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учащихся 6 класса 2014-2015 учебный год.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85852" y="5929330"/>
            <a:ext cx="263585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Успеваемость – 100%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Качество знаний – 83%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47</Words>
  <Application>Microsoft Office PowerPoint</Application>
  <PresentationFormat>Экран (4:3)</PresentationFormat>
  <Paragraphs>8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Слайд 1</vt:lpstr>
      <vt:lpstr>Слайд 2</vt:lpstr>
    </vt:vector>
  </TitlesOfParts>
  <Company>МБОУ Липовская ООШ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Учитель</dc:creator>
  <cp:lastModifiedBy>Учитель</cp:lastModifiedBy>
  <cp:revision>2</cp:revision>
  <dcterms:created xsi:type="dcterms:W3CDTF">2015-05-27T08:09:54Z</dcterms:created>
  <dcterms:modified xsi:type="dcterms:W3CDTF">2015-05-27T08:51:16Z</dcterms:modified>
</cp:coreProperties>
</file>